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6" r:id="rId2"/>
    <p:sldId id="257" r:id="rId3"/>
    <p:sldId id="258" r:id="rId4"/>
    <p:sldId id="271" r:id="rId5"/>
    <p:sldId id="262" r:id="rId6"/>
    <p:sldId id="278" r:id="rId7"/>
    <p:sldId id="272" r:id="rId8"/>
    <p:sldId id="266" r:id="rId9"/>
    <p:sldId id="267" r:id="rId10"/>
    <p:sldId id="273" r:id="rId11"/>
    <p:sldId id="275" r:id="rId12"/>
    <p:sldId id="268" r:id="rId13"/>
    <p:sldId id="277" r:id="rId14"/>
    <p:sldId id="260" r:id="rId15"/>
    <p:sldId id="286" r:id="rId16"/>
    <p:sldId id="270" r:id="rId17"/>
    <p:sldId id="282" r:id="rId18"/>
    <p:sldId id="283" r:id="rId19"/>
    <p:sldId id="284" r:id="rId20"/>
    <p:sldId id="285" r:id="rId21"/>
    <p:sldId id="279" r:id="rId22"/>
    <p:sldId id="280" r:id="rId23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9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68" autoAdjust="0"/>
    <p:restoredTop sz="94660"/>
  </p:normalViewPr>
  <p:slideViewPr>
    <p:cSldViewPr snapToGrid="0">
      <p:cViewPr varScale="1">
        <p:scale>
          <a:sx n="84" d="100"/>
          <a:sy n="84" d="100"/>
        </p:scale>
        <p:origin x="102" y="132"/>
      </p:cViewPr>
      <p:guideLst>
        <p:guide orient="horz" pos="2160"/>
        <p:guide pos="3840"/>
        <p:guide pos="39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1A740-672A-4101-B3BC-0F9CFC8FC1AE}" type="datetimeFigureOut">
              <a:rPr lang="th-TH" smtClean="0"/>
              <a:t>22/10/59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A163D-A99E-49EA-9490-B2AF2053187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64721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1A740-672A-4101-B3BC-0F9CFC8FC1AE}" type="datetimeFigureOut">
              <a:rPr lang="th-TH" smtClean="0"/>
              <a:t>22/10/59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A163D-A99E-49EA-9490-B2AF2053187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22716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1A740-672A-4101-B3BC-0F9CFC8FC1AE}" type="datetimeFigureOut">
              <a:rPr lang="th-TH" smtClean="0"/>
              <a:t>22/10/59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A163D-A99E-49EA-9490-B2AF2053187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90862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1A740-672A-4101-B3BC-0F9CFC8FC1AE}" type="datetimeFigureOut">
              <a:rPr lang="th-TH" smtClean="0"/>
              <a:t>22/10/59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A163D-A99E-49EA-9490-B2AF2053187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37839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1A740-672A-4101-B3BC-0F9CFC8FC1AE}" type="datetimeFigureOut">
              <a:rPr lang="th-TH" smtClean="0"/>
              <a:t>22/10/59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A163D-A99E-49EA-9490-B2AF2053187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03871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1A740-672A-4101-B3BC-0F9CFC8FC1AE}" type="datetimeFigureOut">
              <a:rPr lang="th-TH" smtClean="0"/>
              <a:t>22/10/59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A163D-A99E-49EA-9490-B2AF2053187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98007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1A740-672A-4101-B3BC-0F9CFC8FC1AE}" type="datetimeFigureOut">
              <a:rPr lang="th-TH" smtClean="0"/>
              <a:t>22/10/59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A163D-A99E-49EA-9490-B2AF2053187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09506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1A740-672A-4101-B3BC-0F9CFC8FC1AE}" type="datetimeFigureOut">
              <a:rPr lang="th-TH" smtClean="0"/>
              <a:t>22/10/59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A163D-A99E-49EA-9490-B2AF2053187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55705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1A740-672A-4101-B3BC-0F9CFC8FC1AE}" type="datetimeFigureOut">
              <a:rPr lang="th-TH" smtClean="0"/>
              <a:t>22/10/59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A163D-A99E-49EA-9490-B2AF2053187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7280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1A740-672A-4101-B3BC-0F9CFC8FC1AE}" type="datetimeFigureOut">
              <a:rPr lang="th-TH" smtClean="0"/>
              <a:t>22/10/59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A163D-A99E-49EA-9490-B2AF2053187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73256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1A740-672A-4101-B3BC-0F9CFC8FC1AE}" type="datetimeFigureOut">
              <a:rPr lang="th-TH" smtClean="0"/>
              <a:t>22/10/59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A163D-A99E-49EA-9490-B2AF2053187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31076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1A740-672A-4101-B3BC-0F9CFC8FC1AE}" type="datetimeFigureOut">
              <a:rPr lang="th-TH" smtClean="0"/>
              <a:t>22/10/59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A163D-A99E-49EA-9490-B2AF2053187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3471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sthailand.com/campaign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8298" y="237832"/>
            <a:ext cx="9047775" cy="944060"/>
          </a:xfrm>
        </p:spPr>
        <p:txBody>
          <a:bodyPr>
            <a:normAutofit fontScale="90000"/>
          </a:bodyPr>
          <a:lstStyle/>
          <a:p>
            <a:r>
              <a:rPr lang="th-TH" sz="3200" b="1" dirty="0" smtClean="0">
                <a:solidFill>
                  <a:srgbClr val="0000FF"/>
                </a:solidFill>
              </a:rPr>
              <a:t>รายงานการศึกษาดูงาน คณะนักพัฒนาธุรกิจ</a:t>
            </a:r>
            <a:r>
              <a:rPr lang="th-TH" sz="3200" b="1" dirty="0">
                <a:solidFill>
                  <a:srgbClr val="0000FF"/>
                </a:solidFill>
              </a:rPr>
              <a:t>ชุมชนภายใต้โครงการประชารัฐรัก</a:t>
            </a:r>
            <a:r>
              <a:rPr lang="th-TH" sz="3200" b="1" dirty="0" smtClean="0">
                <a:solidFill>
                  <a:srgbClr val="0000FF"/>
                </a:solidFill>
              </a:rPr>
              <a:t>สามัคคี</a:t>
            </a:r>
            <a:br>
              <a:rPr lang="th-TH" sz="3200" b="1" dirty="0" smtClean="0">
                <a:solidFill>
                  <a:srgbClr val="0000FF"/>
                </a:solidFill>
              </a:rPr>
            </a:br>
            <a:r>
              <a:rPr lang="th-TH" sz="3200" b="1" dirty="0" smtClean="0">
                <a:solidFill>
                  <a:srgbClr val="0000FF"/>
                </a:solidFill>
              </a:rPr>
              <a:t>ระหว่างวันที่ </a:t>
            </a:r>
            <a:r>
              <a:rPr lang="en-US" sz="3200" b="1" dirty="0" smtClean="0">
                <a:solidFill>
                  <a:srgbClr val="0000FF"/>
                </a:solidFill>
              </a:rPr>
              <a:t>26-30 </a:t>
            </a:r>
            <a:r>
              <a:rPr lang="th-TH" sz="3200" b="1" dirty="0" smtClean="0">
                <a:solidFill>
                  <a:srgbClr val="0000FF"/>
                </a:solidFill>
              </a:rPr>
              <a:t>กันยายน </a:t>
            </a:r>
            <a:r>
              <a:rPr lang="en-US" sz="3200" b="1" dirty="0" smtClean="0">
                <a:solidFill>
                  <a:srgbClr val="0000FF"/>
                </a:solidFill>
              </a:rPr>
              <a:t>2559</a:t>
            </a:r>
            <a:endParaRPr lang="th-TH" sz="3200" b="1" dirty="0">
              <a:solidFill>
                <a:srgbClr val="0000F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034" y="1374966"/>
            <a:ext cx="7866301" cy="524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753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8413" y="211875"/>
            <a:ext cx="8602452" cy="613316"/>
          </a:xfrm>
        </p:spPr>
        <p:txBody>
          <a:bodyPr>
            <a:noAutofit/>
          </a:bodyPr>
          <a:lstStyle/>
          <a:p>
            <a:pPr marL="0" indent="0"/>
            <a:r>
              <a:rPr lang="th-TH" sz="2400" b="1" u="sng" dirty="0" smtClean="0">
                <a:solidFill>
                  <a:srgbClr val="0000FF"/>
                </a:solidFill>
              </a:rPr>
              <a:t>วันพุธที่ </a:t>
            </a:r>
            <a:r>
              <a:rPr lang="en-US" sz="2400" b="1" u="sng" dirty="0">
                <a:solidFill>
                  <a:srgbClr val="0000FF"/>
                </a:solidFill>
              </a:rPr>
              <a:t>28 </a:t>
            </a:r>
            <a:r>
              <a:rPr lang="th-TH" sz="2400" b="1" u="sng" dirty="0">
                <a:solidFill>
                  <a:srgbClr val="0000FF"/>
                </a:solidFill>
              </a:rPr>
              <a:t>กันยายน </a:t>
            </a:r>
            <a:r>
              <a:rPr lang="en-US" sz="2400" b="1" u="sng" dirty="0">
                <a:solidFill>
                  <a:srgbClr val="0000FF"/>
                </a:solidFill>
              </a:rPr>
              <a:t>2559 </a:t>
            </a:r>
            <a:br>
              <a:rPr lang="en-US" sz="2400" b="1" u="sng" dirty="0">
                <a:solidFill>
                  <a:srgbClr val="0000FF"/>
                </a:solidFill>
              </a:rPr>
            </a:br>
            <a:r>
              <a:rPr lang="th-TH" sz="2400" dirty="0"/>
              <a:t>ทำ</a:t>
            </a:r>
            <a:r>
              <a:rPr lang="en-US" sz="2400" dirty="0" smtClean="0"/>
              <a:t>workshop</a:t>
            </a:r>
            <a:r>
              <a:rPr lang="th-TH" sz="2400" dirty="0" smtClean="0"/>
              <a:t> โจทย์</a:t>
            </a:r>
            <a:r>
              <a:rPr lang="en-US" sz="2400" dirty="0" smtClean="0"/>
              <a:t> </a:t>
            </a:r>
            <a:r>
              <a:rPr lang="th-TH" sz="2400" b="1" dirty="0" smtClean="0"/>
              <a:t>“วางแผนเข้าชุมชนที่ท่านกำลังจะเข้าไปทำงาน”</a:t>
            </a:r>
            <a:endParaRPr lang="th-TH" sz="24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773" y="1092328"/>
            <a:ext cx="4113489" cy="2742326"/>
          </a:xfrm>
        </p:spPr>
      </p:pic>
      <p:pic>
        <p:nvPicPr>
          <p:cNvPr id="8" name="Content Placeholder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774" y="3834654"/>
            <a:ext cx="4113489" cy="2742326"/>
          </a:xfrm>
          <a:prstGeom prst="rect">
            <a:avLst/>
          </a:prstGeom>
        </p:spPr>
      </p:pic>
      <p:pic>
        <p:nvPicPr>
          <p:cNvPr id="9" name="Content Placeholder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263" y="3834654"/>
            <a:ext cx="4113489" cy="2742326"/>
          </a:xfrm>
          <a:prstGeom prst="rect">
            <a:avLst/>
          </a:prstGeom>
        </p:spPr>
      </p:pic>
      <p:pic>
        <p:nvPicPr>
          <p:cNvPr id="10" name="Content Placeholder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263" y="1092328"/>
            <a:ext cx="4113489" cy="274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331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956" y="591717"/>
            <a:ext cx="11318487" cy="613316"/>
          </a:xfrm>
        </p:spPr>
        <p:txBody>
          <a:bodyPr>
            <a:noAutofit/>
          </a:bodyPr>
          <a:lstStyle/>
          <a:p>
            <a:r>
              <a:rPr lang="th-TH" sz="2800" b="1" u="sng" dirty="0" smtClean="0">
                <a:solidFill>
                  <a:srgbClr val="0000FF"/>
                </a:solidFill>
                <a:cs typeface="+mn-cs"/>
              </a:rPr>
              <a:t>วันพฤหัสบดีที่ </a:t>
            </a:r>
            <a:r>
              <a:rPr lang="en-US" sz="2800" b="1" u="sng" dirty="0">
                <a:solidFill>
                  <a:srgbClr val="0000FF"/>
                </a:solidFill>
                <a:cs typeface="+mn-cs"/>
              </a:rPr>
              <a:t>29 </a:t>
            </a:r>
            <a:r>
              <a:rPr lang="th-TH" sz="2800" b="1" u="sng" dirty="0">
                <a:solidFill>
                  <a:srgbClr val="0000FF"/>
                </a:solidFill>
                <a:cs typeface="+mn-cs"/>
              </a:rPr>
              <a:t>กันยายน </a:t>
            </a:r>
            <a:r>
              <a:rPr lang="en-US" sz="2800" b="1" u="sng" dirty="0">
                <a:solidFill>
                  <a:srgbClr val="0000FF"/>
                </a:solidFill>
                <a:cs typeface="+mn-cs"/>
              </a:rPr>
              <a:t>2559 </a:t>
            </a:r>
            <a:r>
              <a:rPr lang="th-TH" sz="2000" b="1" u="sng" dirty="0">
                <a:solidFill>
                  <a:srgbClr val="0000FF"/>
                </a:solidFill>
              </a:rPr>
              <a:t/>
            </a:r>
            <a:br>
              <a:rPr lang="th-TH" sz="2000" b="1" u="sng" dirty="0">
                <a:solidFill>
                  <a:srgbClr val="0000FF"/>
                </a:solidFill>
              </a:rPr>
            </a:br>
            <a:r>
              <a:rPr lang="th-TH" sz="2000" dirty="0"/>
              <a:t>ศูนย์ผลิตและจำหน่ายงานมือ แปลงปลูกป่าเศรษฐกิจ  พูดคุยแลกเปลี่ยนกับผู้นำ ผู้อาวุโส คนรุ่นใหม่  </a:t>
            </a:r>
            <a:r>
              <a:rPr lang="th-TH" sz="2000" b="1" dirty="0"/>
              <a:t>“สร้างรายได้ บนพื้นฐานภูมิปัญญา คนอยู่รอด ป่าอยู่ได้”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08" y="1515326"/>
            <a:ext cx="3287695" cy="2191797"/>
          </a:xfrm>
        </p:spPr>
      </p:pic>
      <p:pic>
        <p:nvPicPr>
          <p:cNvPr id="8" name="Content Placeholder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917" y="1515326"/>
            <a:ext cx="3278457" cy="2185638"/>
          </a:xfrm>
          <a:prstGeom prst="rect">
            <a:avLst/>
          </a:prstGeom>
        </p:spPr>
      </p:pic>
      <p:pic>
        <p:nvPicPr>
          <p:cNvPr id="9" name="Content Placeholder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545" y="3708235"/>
            <a:ext cx="4113489" cy="2742326"/>
          </a:xfrm>
          <a:prstGeom prst="rect">
            <a:avLst/>
          </a:prstGeom>
        </p:spPr>
      </p:pic>
      <p:pic>
        <p:nvPicPr>
          <p:cNvPr id="10" name="Content Placeholder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903" y="1515326"/>
            <a:ext cx="3282776" cy="21885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424" y="3707123"/>
            <a:ext cx="4115157" cy="2743438"/>
          </a:xfrm>
          <a:prstGeom prst="rect">
            <a:avLst/>
          </a:prstGeom>
        </p:spPr>
      </p:pic>
      <p:pic>
        <p:nvPicPr>
          <p:cNvPr id="11" name="Content Placeholder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876177" y="4214981"/>
            <a:ext cx="3047142" cy="2031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936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234" y="356839"/>
            <a:ext cx="11552664" cy="624468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th-TH" b="1" dirty="0" smtClean="0"/>
          </a:p>
          <a:p>
            <a:pPr marL="0" indent="0">
              <a:buNone/>
            </a:pPr>
            <a:r>
              <a:rPr lang="th-TH" sz="3400" b="1" dirty="0" smtClean="0"/>
              <a:t>   </a:t>
            </a:r>
            <a:r>
              <a:rPr lang="th-TH" sz="4000" b="1" dirty="0" smtClean="0">
                <a:solidFill>
                  <a:srgbClr val="0000FF"/>
                </a:solidFill>
              </a:rPr>
              <a:t>คำถาม “</a:t>
            </a:r>
            <a:r>
              <a:rPr lang="th-TH" sz="4000" b="1" dirty="0">
                <a:solidFill>
                  <a:srgbClr val="0000FF"/>
                </a:solidFill>
              </a:rPr>
              <a:t>น่านและดอยตุง เหมือนหรือแตกต่างกันอย่างไร</a:t>
            </a:r>
            <a:r>
              <a:rPr lang="th-TH" sz="4000" b="1" dirty="0" smtClean="0">
                <a:solidFill>
                  <a:srgbClr val="0000FF"/>
                </a:solidFill>
              </a:rPr>
              <a:t>”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th-TH" b="1" dirty="0" smtClean="0"/>
              <a:t>ด้าน</a:t>
            </a:r>
            <a:r>
              <a:rPr lang="th-TH" b="1" dirty="0"/>
              <a:t>การพัฒนา </a:t>
            </a:r>
            <a:r>
              <a:rPr lang="th-TH" dirty="0"/>
              <a:t>น่านยังพัฒนาอยู่ขั้นต้นน้ำ ชาวบ้านบางส่วนเข้าใจแล้ว ชาวบ้านบางเพิ่งเริ่มเห็นเริ่มเข้าใจ ต่างจากที่ดอยตุงพัฒนาอยู่ขั้นปลายน้ำแล้ว ชาวบ้านเข้าใจโครงการฯมากแล้ว ทำให้ง่าย เมื่อจะทำโครงการต่างๆ</a:t>
            </a:r>
            <a:endParaRPr lang="en-US" dirty="0"/>
          </a:p>
          <a:p>
            <a:pPr lvl="0"/>
            <a:r>
              <a:rPr lang="th-TH" b="1" dirty="0"/>
              <a:t>ภูมิประเทศ </a:t>
            </a:r>
            <a:r>
              <a:rPr lang="th-TH" dirty="0"/>
              <a:t>สภาพเป็นภูเขาเหมือนกัน ติดชายแดนคล้ายๆกัน </a:t>
            </a:r>
            <a:endParaRPr lang="en-US" dirty="0"/>
          </a:p>
          <a:p>
            <a:pPr lvl="0"/>
            <a:r>
              <a:rPr lang="th-TH" b="1" dirty="0"/>
              <a:t>สังคมวัฒนธรรม </a:t>
            </a:r>
            <a:r>
              <a:rPr lang="th-TH" dirty="0"/>
              <a:t>ทั้งที่น่านและดอยตุง มีความหลากหลายของชนเผ่าคล้ายๆกัน มีวิถีชีวิตที่เหมือนกัน พึ่งพาอาศัยกัน</a:t>
            </a:r>
            <a:endParaRPr lang="en-US" dirty="0"/>
          </a:p>
          <a:p>
            <a:pPr lvl="0"/>
            <a:r>
              <a:rPr lang="th-TH" b="1" dirty="0"/>
              <a:t>ปัญหาการบุกทำลายป่า </a:t>
            </a:r>
            <a:r>
              <a:rPr lang="th-TH" dirty="0"/>
              <a:t>ทั้งน่านและดอยตุง ชาวมีการบุกรุกทำไร่ข้าว ไร่ข้าวโพด พืชบางชนิดอาจต่างกัน แต่เพื่อทำมาหากิน เพื่อปากท้องเหมือนกัน ช่วงที่เริ่มต้นเข้ามาพัฒนาชาวบ้านขาดเรื่องของความรู้ ความเข้าใจเหมือนกัน</a:t>
            </a:r>
            <a:endParaRPr lang="en-US" dirty="0"/>
          </a:p>
          <a:p>
            <a:pPr lvl="0"/>
            <a:r>
              <a:rPr lang="th-TH" dirty="0"/>
              <a:t> </a:t>
            </a:r>
            <a:r>
              <a:rPr lang="th-TH" b="1" dirty="0"/>
              <a:t>ความเจริญด้านการศึกษา </a:t>
            </a:r>
            <a:r>
              <a:rPr lang="th-TH" dirty="0"/>
              <a:t>ที่น่านการศึกษายังเข้ามาไม่ทั่วถึง การที่จะศึกษาในระดับที่สูงขึ้น ยังต้องเดินทางไกล ศูนย์การศึกษากศน. ครูมาที่ศูนย์แค่เดือนละครั้ง ส่วนที่ดอยตุงการศึกษามีความเจริญมากแล้ว คนที่เรียนจบสูงๆ ยังมีมากกว่า ที่น่านต้องมีฐานะจริงๆ ถึงจะได้เรียนต่อสูงๆ ส่วนใหญ่จะเรียนถึงประมาณ ม.</a:t>
            </a:r>
            <a:r>
              <a:rPr lang="en-US" dirty="0"/>
              <a:t>3</a:t>
            </a:r>
          </a:p>
          <a:p>
            <a:pPr lvl="0"/>
            <a:r>
              <a:rPr lang="th-TH" b="1" dirty="0"/>
              <a:t>การปลูกพืชเศรษฐกิจ </a:t>
            </a:r>
            <a:r>
              <a:rPr lang="th-TH" dirty="0"/>
              <a:t>ที่น่านพืชเศรษฐกิจยังปลูกและขาย ส่วนที่ดอยตุงเริ่มมีการคิดแปรรูป ต่อยอดของผลิตภัณฑ์ มีระบบการจัดการที่ดีกว่า มีการสนับสนุนและปัจจัยที่ได้รับจากภาครัฐมากกว่า </a:t>
            </a:r>
            <a:endParaRPr lang="en-US" dirty="0"/>
          </a:p>
          <a:p>
            <a:r>
              <a:rPr lang="th-TH" dirty="0"/>
              <a:t>พืช</a:t>
            </a:r>
            <a:r>
              <a:rPr lang="th-TH" dirty="0" smtClean="0"/>
              <a:t>เศรษฐกิจบางส่วนปลูกเหมือนกัน บางตัวแตกต่าง</a:t>
            </a:r>
            <a:endParaRPr lang="en-US" dirty="0"/>
          </a:p>
          <a:p>
            <a:pPr lvl="0"/>
            <a:r>
              <a:rPr lang="th-TH" b="1" dirty="0"/>
              <a:t>ด้านการท่องเที่ยว </a:t>
            </a:r>
            <a:r>
              <a:rPr lang="th-TH" dirty="0"/>
              <a:t>ที่ดอยตุงเป็นที่รู้จักสำหรับนักท่องเที่ยว เห็นได้จากโรงแรม ที่รองรับแหล่งท่องเที่ยวมีมาก ต่างกับที่น่านที่เข้าไปพัฒนาการท่องเที่ยวยังถือว่าน้อย </a:t>
            </a:r>
            <a:endParaRPr lang="en-US" dirty="0"/>
          </a:p>
          <a:p>
            <a:pPr lvl="0"/>
            <a:r>
              <a:rPr lang="th-TH" b="1" dirty="0"/>
              <a:t>รายได้ของชาวบ้าน </a:t>
            </a:r>
            <a:r>
              <a:rPr lang="th-TH" dirty="0"/>
              <a:t>ที่น่านยังน้อยกว่าที่ดอยตุง เนื่องจากดอยตุงมีความเจริญแล้ว ที่ดอยตุงและน่านคนเริ่มไปทำงานต่างที่ต่างถิ่นคล้ายๆกัน แต่ยังน้อยเมื่อเทียบกับดอยตุง ที่น่านคนยังอยู่ในพื้นที่อยู่มาก แต่ความรักบ้านเกิดยังมีเหมือนๆกัน</a:t>
            </a:r>
            <a:endParaRPr lang="en-US" dirty="0"/>
          </a:p>
          <a:p>
            <a:pPr lvl="0"/>
            <a:r>
              <a:rPr lang="th-TH" b="1" dirty="0"/>
              <a:t>อุดมการณ์</a:t>
            </a:r>
            <a:r>
              <a:rPr lang="th-TH" dirty="0"/>
              <a:t> </a:t>
            </a:r>
            <a:r>
              <a:rPr lang="th-TH" dirty="0" smtClean="0"/>
              <a:t>ผู้นำมีความเข้าใจมี</a:t>
            </a:r>
            <a:r>
              <a:rPr lang="th-TH" dirty="0"/>
              <a:t>เหมือนกันคือเริ่มที่ ”ปลูกป่า ต้องเริ่มจากปลูกคน”</a:t>
            </a:r>
            <a:endParaRPr lang="en-US" dirty="0"/>
          </a:p>
          <a:p>
            <a:pPr lvl="0"/>
            <a:r>
              <a:rPr lang="th-TH" b="1" dirty="0"/>
              <a:t>ที่ดอยตุงมีการอบรมเรื่ององค์ความรู้ </a:t>
            </a:r>
            <a:r>
              <a:rPr lang="th-TH" dirty="0"/>
              <a:t>เช่น ป้าคำโรงทอผ้า น้องอิ๋วที่เซรามิก แต่ที่น่านยังไม่มี</a:t>
            </a:r>
            <a:endParaRPr lang="en-US" dirty="0"/>
          </a:p>
          <a:p>
            <a:pPr lvl="0"/>
            <a:r>
              <a:rPr lang="th-TH" b="1" dirty="0"/>
              <a:t>สำหรับโครงการฯ </a:t>
            </a:r>
            <a:r>
              <a:rPr lang="th-TH" dirty="0"/>
              <a:t>ที่เข้ามาพัฒนาทั้งที่น่านและดอยตุง มีเป้าหมาย และโมเดลที่</a:t>
            </a:r>
            <a:r>
              <a:rPr lang="th-TH" dirty="0" smtClean="0"/>
              <a:t>เหมือนกัน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37786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587" y="510113"/>
            <a:ext cx="11570023" cy="613316"/>
          </a:xfrm>
        </p:spPr>
        <p:txBody>
          <a:bodyPr>
            <a:noAutofit/>
          </a:bodyPr>
          <a:lstStyle/>
          <a:p>
            <a:r>
              <a:rPr lang="th-TH" sz="2800" b="1" u="sng" dirty="0" smtClean="0">
                <a:solidFill>
                  <a:srgbClr val="0000FF"/>
                </a:solidFill>
                <a:cs typeface="+mn-cs"/>
              </a:rPr>
              <a:t>วันศุกร์ที่ </a:t>
            </a:r>
            <a:r>
              <a:rPr lang="en-US" sz="2800" b="1" u="sng" dirty="0">
                <a:solidFill>
                  <a:srgbClr val="0000FF"/>
                </a:solidFill>
                <a:cs typeface="+mn-cs"/>
              </a:rPr>
              <a:t>30 </a:t>
            </a:r>
            <a:r>
              <a:rPr lang="th-TH" sz="2800" b="1" u="sng" dirty="0">
                <a:solidFill>
                  <a:srgbClr val="0000FF"/>
                </a:solidFill>
                <a:cs typeface="+mn-cs"/>
              </a:rPr>
              <a:t>กันยายน </a:t>
            </a:r>
            <a:r>
              <a:rPr lang="en-US" sz="2800" b="1" u="sng" dirty="0">
                <a:solidFill>
                  <a:srgbClr val="0000FF"/>
                </a:solidFill>
                <a:cs typeface="+mn-cs"/>
              </a:rPr>
              <a:t>2559 </a:t>
            </a:r>
            <a:br>
              <a:rPr lang="en-US" sz="2800" b="1" u="sng" dirty="0">
                <a:solidFill>
                  <a:srgbClr val="0000FF"/>
                </a:solidFill>
                <a:cs typeface="+mn-cs"/>
              </a:rPr>
            </a:br>
            <a:r>
              <a:rPr lang="th-TH" sz="2000" b="1" dirty="0">
                <a:cs typeface="+mn-cs"/>
              </a:rPr>
              <a:t>ภาพรวมการพัฒนาที่เห็นผลเป็นรูปธรรม - หลักการพัฒนาตามตำราแม่ฟ้า</a:t>
            </a:r>
            <a:r>
              <a:rPr lang="th-TH" sz="2000" b="1" dirty="0" smtClean="0">
                <a:cs typeface="+mn-cs"/>
              </a:rPr>
              <a:t>หลวง</a:t>
            </a:r>
            <a:r>
              <a:rPr lang="th-TH" sz="2000" dirty="0">
                <a:cs typeface="+mn-cs"/>
              </a:rPr>
              <a:t/>
            </a:r>
            <a:br>
              <a:rPr lang="th-TH" sz="2000" dirty="0">
                <a:cs typeface="+mn-cs"/>
              </a:rPr>
            </a:br>
            <a:r>
              <a:rPr lang="th-TH" sz="2000" b="1" dirty="0" smtClean="0">
                <a:solidFill>
                  <a:srgbClr val="0000FF"/>
                </a:solidFill>
                <a:cs typeface="+mn-cs"/>
              </a:rPr>
              <a:t>“</a:t>
            </a:r>
            <a:r>
              <a:rPr lang="th-TH" sz="2000" b="1" dirty="0">
                <a:solidFill>
                  <a:srgbClr val="0000FF"/>
                </a:solidFill>
                <a:cs typeface="+mn-cs"/>
              </a:rPr>
              <a:t>ได้เรียนรู้อะไรตลอด </a:t>
            </a:r>
            <a:r>
              <a:rPr lang="en-US" sz="2000" b="1" dirty="0">
                <a:solidFill>
                  <a:srgbClr val="0000FF"/>
                </a:solidFill>
                <a:cs typeface="+mn-cs"/>
              </a:rPr>
              <a:t>5 </a:t>
            </a:r>
            <a:r>
              <a:rPr lang="th-TH" sz="2000" b="1" dirty="0">
                <a:solidFill>
                  <a:srgbClr val="0000FF"/>
                </a:solidFill>
                <a:cs typeface="+mn-cs"/>
              </a:rPr>
              <a:t>วันที่ผ่านมานี้” และ “จะนำไป</a:t>
            </a:r>
            <a:r>
              <a:rPr lang="th-TH" sz="2000" b="1" dirty="0" smtClean="0">
                <a:solidFill>
                  <a:srgbClr val="0000FF"/>
                </a:solidFill>
                <a:cs typeface="+mn-cs"/>
              </a:rPr>
              <a:t>ประยุกต์ใช้</a:t>
            </a:r>
            <a:r>
              <a:rPr lang="th-TH" sz="2000" b="1" dirty="0">
                <a:solidFill>
                  <a:srgbClr val="0000FF"/>
                </a:solidFill>
                <a:cs typeface="+mn-cs"/>
              </a:rPr>
              <a:t>กับงานหรือการใช้ชีวิตอย่างไร”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84" y="1437993"/>
            <a:ext cx="3791272" cy="2527515"/>
          </a:xfrm>
        </p:spPr>
      </p:pic>
      <p:pic>
        <p:nvPicPr>
          <p:cNvPr id="8" name="Content Placeholder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328" y="1432722"/>
            <a:ext cx="3737656" cy="2532786"/>
          </a:xfrm>
          <a:prstGeom prst="rect">
            <a:avLst/>
          </a:prstGeom>
        </p:spPr>
      </p:pic>
      <p:pic>
        <p:nvPicPr>
          <p:cNvPr id="9" name="Content Placeholder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398" y="3965508"/>
            <a:ext cx="4113489" cy="2742326"/>
          </a:xfrm>
          <a:prstGeom prst="rect">
            <a:avLst/>
          </a:prstGeom>
        </p:spPr>
      </p:pic>
      <p:pic>
        <p:nvPicPr>
          <p:cNvPr id="10" name="Content Placeholder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909" y="3965508"/>
            <a:ext cx="4113489" cy="2742326"/>
          </a:xfrm>
          <a:prstGeom prst="rect">
            <a:avLst/>
          </a:prstGeom>
        </p:spPr>
      </p:pic>
      <p:pic>
        <p:nvPicPr>
          <p:cNvPr id="11" name="Content Placeholder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056" y="1432722"/>
            <a:ext cx="3807087" cy="253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152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420" y="947854"/>
            <a:ext cx="5776331" cy="56759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1800" b="1" dirty="0" smtClean="0">
                <a:solidFill>
                  <a:srgbClr val="0000FF"/>
                </a:solidFill>
              </a:rPr>
              <a:t>   </a:t>
            </a:r>
            <a:endParaRPr lang="th-TH" sz="1800" b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th-TH" sz="1800" b="1" dirty="0" smtClean="0">
                <a:solidFill>
                  <a:srgbClr val="0000FF"/>
                </a:solidFill>
              </a:rPr>
              <a:t>คำถาม </a:t>
            </a:r>
            <a:r>
              <a:rPr lang="th-TH" sz="1800" b="1" dirty="0" smtClean="0">
                <a:solidFill>
                  <a:srgbClr val="0000FF"/>
                </a:solidFill>
              </a:rPr>
              <a:t>“สิ่ง</a:t>
            </a:r>
            <a:r>
              <a:rPr lang="th-TH" sz="1800" b="1" dirty="0">
                <a:solidFill>
                  <a:srgbClr val="0000FF"/>
                </a:solidFill>
              </a:rPr>
              <a:t>ที่ท่านคิดว่าเป็น</a:t>
            </a:r>
            <a:r>
              <a:rPr lang="th-TH" sz="1800" b="1" dirty="0" smtClean="0">
                <a:solidFill>
                  <a:srgbClr val="0000FF"/>
                </a:solidFill>
              </a:rPr>
              <a:t>จุดแข็งของตนเอง” </a:t>
            </a:r>
          </a:p>
          <a:p>
            <a:pPr marL="0" indent="0">
              <a:buNone/>
            </a:pPr>
            <a:r>
              <a:rPr lang="th-TH" sz="1800" b="1" dirty="0" smtClean="0"/>
              <a:t>การ</a:t>
            </a:r>
            <a:r>
              <a:rPr lang="th-TH" sz="1800" b="1" dirty="0" smtClean="0"/>
              <a:t>วิเคราะห์ วางแผน</a:t>
            </a:r>
          </a:p>
          <a:p>
            <a:r>
              <a:rPr lang="th-TH" sz="1800" dirty="0"/>
              <a:t>มีความสามารถในการทำโครงการ มีลำดับการวางแผนทำงาน มีความคิดริเริ่ม</a:t>
            </a:r>
            <a:r>
              <a:rPr lang="th-TH" sz="1800" dirty="0" smtClean="0"/>
              <a:t>สร้างสรรค์</a:t>
            </a:r>
          </a:p>
          <a:p>
            <a:r>
              <a:rPr lang="th-TH" sz="1800" dirty="0"/>
              <a:t>การออกแบบความรู้ เก็บข้อมูล วิเคราะห์งาน</a:t>
            </a:r>
          </a:p>
          <a:p>
            <a:pPr marL="0" indent="0">
              <a:buNone/>
            </a:pPr>
            <a:r>
              <a:rPr lang="th-TH" sz="1800" b="1" dirty="0" smtClean="0"/>
              <a:t>การ</a:t>
            </a:r>
            <a:r>
              <a:rPr lang="th-TH" sz="1800" b="1" dirty="0" smtClean="0"/>
              <a:t>เข้าชุมชน</a:t>
            </a:r>
          </a:p>
          <a:p>
            <a:r>
              <a:rPr lang="th-TH" sz="1800" dirty="0" smtClean="0"/>
              <a:t>กล้า</a:t>
            </a:r>
            <a:r>
              <a:rPr lang="th-TH" sz="1800" dirty="0"/>
              <a:t>พูด กล้าตัดสินใจ ในการนำเสนอ</a:t>
            </a:r>
            <a:r>
              <a:rPr lang="th-TH" sz="1800" dirty="0" smtClean="0"/>
              <a:t>ผลงาน</a:t>
            </a:r>
          </a:p>
          <a:p>
            <a:r>
              <a:rPr lang="th-TH" sz="1800" dirty="0"/>
              <a:t>ปรับตัวให้เข้ากับสถานการณ์ เข้าใจความรู้สึกของ</a:t>
            </a:r>
            <a:r>
              <a:rPr lang="th-TH" sz="1800" dirty="0" smtClean="0"/>
              <a:t>ผู้อื่น</a:t>
            </a:r>
          </a:p>
          <a:p>
            <a:r>
              <a:rPr lang="th-TH" sz="1800" dirty="0"/>
              <a:t>เข้ากับชาวบ้านชุมชนได้</a:t>
            </a:r>
            <a:r>
              <a:rPr lang="th-TH" sz="1800" dirty="0" smtClean="0"/>
              <a:t>ง่าย</a:t>
            </a:r>
          </a:p>
          <a:p>
            <a:r>
              <a:rPr lang="th-TH" sz="1800" dirty="0"/>
              <a:t>ใจดี คิดบวก ยิ่มแย้มแจ่มใส อ่อนน้อมถ่อมตน เคารพผู้</a:t>
            </a:r>
            <a:r>
              <a:rPr lang="th-TH" sz="1800" dirty="0" smtClean="0"/>
              <a:t>อาวุโส</a:t>
            </a:r>
          </a:p>
          <a:p>
            <a:r>
              <a:rPr lang="th-TH" sz="1800" dirty="0"/>
              <a:t>มีทักษะในการพูด กเป็นผู้ฟังที่ดี มีเหตุผล รับฟังความเห็นของ</a:t>
            </a:r>
            <a:r>
              <a:rPr lang="th-TH" sz="1800" dirty="0" smtClean="0"/>
              <a:t>ผู้อื่น</a:t>
            </a:r>
          </a:p>
          <a:p>
            <a:r>
              <a:rPr lang="th-TH" sz="1800" dirty="0"/>
              <a:t>ปรับตัวให้เข้ากับสถานการณ์ เข้าใจความรู้สึกของผู้อื่น</a:t>
            </a:r>
          </a:p>
          <a:p>
            <a:endParaRPr lang="th-TH" sz="1800" dirty="0"/>
          </a:p>
          <a:p>
            <a:pPr marL="0" indent="0">
              <a:buNone/>
            </a:pPr>
            <a:r>
              <a:rPr lang="th-TH" sz="1800" b="1" dirty="0" smtClean="0">
                <a:solidFill>
                  <a:srgbClr val="0000FF"/>
                </a:solidFill>
              </a:rPr>
              <a:t>     </a:t>
            </a:r>
            <a:endParaRPr lang="th-TH" sz="1800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9717" y="947854"/>
            <a:ext cx="5876693" cy="5675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h-TH" sz="1800" b="1" dirty="0"/>
              <a:t> </a:t>
            </a:r>
            <a:endParaRPr lang="th-TH" sz="1800" b="1" dirty="0" smtClean="0"/>
          </a:p>
          <a:p>
            <a:pPr marL="0" indent="0">
              <a:buNone/>
            </a:pPr>
            <a:endParaRPr lang="th-TH" sz="1800" b="1" dirty="0" smtClean="0"/>
          </a:p>
          <a:p>
            <a:pPr marL="0" indent="0">
              <a:buNone/>
            </a:pPr>
            <a:r>
              <a:rPr lang="th-TH" sz="1800" b="1" dirty="0" smtClean="0"/>
              <a:t>ความคิด</a:t>
            </a:r>
            <a:endParaRPr lang="th-TH" sz="1800" b="1" dirty="0"/>
          </a:p>
          <a:p>
            <a:r>
              <a:rPr lang="th-TH" sz="1800" dirty="0"/>
              <a:t>แก้ไขปัญหาเฉพาะหน้าได้ คิดนอกกรอบ</a:t>
            </a:r>
          </a:p>
          <a:p>
            <a:r>
              <a:rPr lang="th-TH" sz="1800" dirty="0"/>
              <a:t>มีความมั่นใจ</a:t>
            </a:r>
          </a:p>
          <a:p>
            <a:r>
              <a:rPr lang="th-TH" sz="1800" dirty="0"/>
              <a:t>แก้ไขปัญหาเฉพาะหน้าได้ คิดนอกกรอบ</a:t>
            </a:r>
          </a:p>
          <a:p>
            <a:r>
              <a:rPr lang="th-TH" sz="1800" dirty="0"/>
              <a:t>มีความมานะ อดทนสูง มีความตั้งใจ</a:t>
            </a:r>
            <a:r>
              <a:rPr lang="th-TH" sz="1800" b="1" dirty="0" smtClean="0"/>
              <a:t>   </a:t>
            </a:r>
          </a:p>
          <a:p>
            <a:pPr marL="0" indent="0">
              <a:buNone/>
            </a:pPr>
            <a:r>
              <a:rPr lang="th-TH" sz="1800" b="1" dirty="0" smtClean="0"/>
              <a:t>ทักษะ</a:t>
            </a:r>
            <a:r>
              <a:rPr lang="th-TH" sz="1800" b="1" dirty="0"/>
              <a:t>เฉพาะด้าน</a:t>
            </a:r>
          </a:p>
          <a:p>
            <a:r>
              <a:rPr lang="th-TH" sz="1800" dirty="0"/>
              <a:t>ทำอาหาร ทำเบเกอร์รี่ สามารถต่อยอดการแปรรูปผลิตภัณฑ์ในชุมชนได้</a:t>
            </a:r>
          </a:p>
          <a:p>
            <a:r>
              <a:rPr lang="th-TH" sz="1800" dirty="0"/>
              <a:t>ปรับตัวให้เข้ากับสถานการณ์ เข้าใจความรู้สึกของผู้อื่น</a:t>
            </a:r>
          </a:p>
          <a:p>
            <a:r>
              <a:rPr lang="th-TH" sz="1800" dirty="0"/>
              <a:t>มีทักษะในการทำงานเกษตร</a:t>
            </a:r>
          </a:p>
          <a:p>
            <a:pPr marL="0" indent="0">
              <a:buNone/>
            </a:pPr>
            <a:endParaRPr lang="th-TH" sz="1800" b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th-TH" sz="1800" b="1" dirty="0" smtClean="0">
                <a:solidFill>
                  <a:srgbClr val="0000FF"/>
                </a:solidFill>
              </a:rPr>
              <a:t>    </a:t>
            </a:r>
            <a:endParaRPr lang="en-US" sz="1800" dirty="0"/>
          </a:p>
          <a:p>
            <a:pPr marL="0" indent="0">
              <a:buNone/>
            </a:pPr>
            <a:endParaRPr lang="th-TH" sz="1800" b="1" dirty="0" smtClean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4205" y="424634"/>
            <a:ext cx="11551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solidFill>
                  <a:srgbClr val="0000FF"/>
                </a:solidFill>
              </a:rPr>
              <a:t>การสร้างเครือข่าย โดยนำจุดแข็งของตัวเองมาสนับสนุนการทำงานของเพื่อนในจังหวัดต่างๆ 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412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932" y="312235"/>
            <a:ext cx="11541512" cy="6289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b="1" dirty="0">
                <a:solidFill>
                  <a:srgbClr val="0000FF"/>
                </a:solidFill>
              </a:rPr>
              <a:t>คำถาม “สิ่งที่อยากปรับปรุงเพิ่มเติม/ต้องการการสนับสนุน” </a:t>
            </a:r>
          </a:p>
          <a:p>
            <a:pPr marL="0" indent="0">
              <a:buNone/>
            </a:pPr>
            <a:r>
              <a:rPr lang="th-TH" sz="1800" b="1" dirty="0"/>
              <a:t>    </a:t>
            </a:r>
            <a:endParaRPr lang="th-TH" sz="1800" b="1" dirty="0" smtClean="0"/>
          </a:p>
          <a:p>
            <a:pPr marL="0" indent="0">
              <a:buNone/>
            </a:pPr>
            <a:r>
              <a:rPr lang="th-TH" sz="1800" b="1" dirty="0" smtClean="0"/>
              <a:t>ความรู้</a:t>
            </a:r>
            <a:r>
              <a:rPr lang="th-TH" sz="1800" b="1" dirty="0"/>
              <a:t>ด้านวิชาการ</a:t>
            </a:r>
          </a:p>
          <a:p>
            <a:r>
              <a:rPr lang="th-TH" sz="1800" dirty="0"/>
              <a:t>ความรู้ด้านเทคโนโลยี่ การทำสื่อที่น่าสนใจ เทคนิคการนำเสนอผ่านสื่อออนไลน์ </a:t>
            </a:r>
            <a:endParaRPr lang="en-US" sz="1800" dirty="0"/>
          </a:p>
          <a:p>
            <a:pPr lvl="0"/>
            <a:r>
              <a:rPr lang="th-TH" sz="1800" dirty="0"/>
              <a:t>ขาดประสบการณ์ด้านธุรกิจ การตลาด เทคนิคการติดต่อธุรกิจ</a:t>
            </a:r>
          </a:p>
          <a:p>
            <a:pPr lvl="0"/>
            <a:r>
              <a:rPr lang="th-TH" sz="1800" dirty="0"/>
              <a:t>การจัดการด้านการเงินบัญชี การออกแบบผลิตภัณฑ์</a:t>
            </a:r>
          </a:p>
          <a:p>
            <a:pPr marL="0" lvl="0" indent="0">
              <a:buNone/>
            </a:pPr>
            <a:r>
              <a:rPr lang="th-TH" sz="1800" b="1" dirty="0">
                <a:solidFill>
                  <a:srgbClr val="0000FF"/>
                </a:solidFill>
              </a:rPr>
              <a:t>   </a:t>
            </a:r>
            <a:r>
              <a:rPr lang="th-TH" sz="1800" b="1" dirty="0"/>
              <a:t>เทคนิค แนวคิด</a:t>
            </a:r>
            <a:endParaRPr lang="en-US" sz="1800" dirty="0"/>
          </a:p>
          <a:p>
            <a:pPr lvl="0"/>
            <a:r>
              <a:rPr lang="th-TH" sz="1800" dirty="0"/>
              <a:t>ความรู้ของชุมชนที่จะเข้าไปทำงาน</a:t>
            </a:r>
            <a:endParaRPr lang="en-US" sz="1800" dirty="0"/>
          </a:p>
          <a:p>
            <a:pPr lvl="0"/>
            <a:r>
              <a:rPr lang="th-TH" sz="1800" dirty="0"/>
              <a:t>ขาดสมาธิ ความยับยั้งชั่งใจ ความละเอียดรอบคอบ</a:t>
            </a:r>
            <a:endParaRPr lang="en-US" sz="1800" dirty="0"/>
          </a:p>
          <a:p>
            <a:r>
              <a:rPr lang="th-TH" sz="1800" dirty="0"/>
              <a:t>เพิ่มทักษะการเป็นผู้นำ มุมมอง วิสัยทัศน์ ขาดบุคลิกภาพที่ดี</a:t>
            </a:r>
            <a:endParaRPr lang="en-US" sz="1800" dirty="0"/>
          </a:p>
          <a:p>
            <a:pPr marL="0" lvl="0" indent="0">
              <a:buNone/>
            </a:pPr>
            <a:r>
              <a:rPr lang="th-TH" sz="1800" b="1" dirty="0"/>
              <a:t>    อุปกรณ์ในการทำงาน</a:t>
            </a:r>
          </a:p>
          <a:p>
            <a:r>
              <a:rPr lang="th-TH" sz="1800" dirty="0"/>
              <a:t>อยากให้มีรถเพื่อใช้การทำงาน</a:t>
            </a:r>
          </a:p>
          <a:p>
            <a:endParaRPr lang="th-TH" sz="1800" dirty="0"/>
          </a:p>
        </p:txBody>
      </p:sp>
    </p:spTree>
    <p:extLst>
      <p:ext uri="{BB962C8B-B14F-4D97-AF65-F5344CB8AC3E}">
        <p14:creationId xmlns:p14="http://schemas.microsoft.com/office/powerpoint/2010/main" val="5518619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327" y="256477"/>
            <a:ext cx="11731083" cy="735981"/>
          </a:xfrm>
        </p:spPr>
        <p:txBody>
          <a:bodyPr>
            <a:normAutofit/>
          </a:bodyPr>
          <a:lstStyle/>
          <a:p>
            <a:r>
              <a:rPr lang="th-TH" sz="2800" b="1" dirty="0" smtClean="0">
                <a:solidFill>
                  <a:srgbClr val="0000FF"/>
                </a:solidFill>
                <a:cs typeface="+mn-cs"/>
              </a:rPr>
              <a:t>    ความคิดเห็นของเจ้าหน้าที่มูลนิธิแม่ฟ้าหลวงฯ ที่รับคณะ</a:t>
            </a:r>
            <a:endParaRPr lang="th-TH" sz="28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327" y="1125290"/>
            <a:ext cx="11731083" cy="52745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2000" b="1" dirty="0" smtClean="0"/>
              <a:t>    </a:t>
            </a:r>
            <a:r>
              <a:rPr lang="th-TH" sz="2000" b="1" dirty="0" smtClean="0">
                <a:solidFill>
                  <a:srgbClr val="00B050"/>
                </a:solidFill>
              </a:rPr>
              <a:t>    </a:t>
            </a:r>
            <a:r>
              <a:rPr lang="th-TH" sz="2000" b="1" dirty="0" smtClean="0">
                <a:solidFill>
                  <a:srgbClr val="0000FF"/>
                </a:solidFill>
              </a:rPr>
              <a:t>เห็นความเปลี่ยนแปลงของผู้เข้าร่วมจากกระบวนการและการศึกษาดูงานในพื้นที่</a:t>
            </a:r>
            <a:endParaRPr lang="en-US" sz="2000" dirty="0">
              <a:solidFill>
                <a:srgbClr val="0000FF"/>
              </a:solidFill>
            </a:endParaRPr>
          </a:p>
          <a:p>
            <a:r>
              <a:rPr lang="th-TH" sz="2000" dirty="0" smtClean="0"/>
              <a:t>มี</a:t>
            </a:r>
            <a:r>
              <a:rPr lang="th-TH" sz="2000" dirty="0"/>
              <a:t>ความตั้งใจในการศึกษาดูงานมากขึ้นจากเดิมมีความสนใจ </a:t>
            </a:r>
            <a:r>
              <a:rPr lang="en-US" sz="2000" dirty="0"/>
              <a:t>50</a:t>
            </a:r>
            <a:r>
              <a:rPr lang="th-TH" sz="2000" dirty="0"/>
              <a:t> เปอร์เซ็นต์ เปลี่ยนเป็น </a:t>
            </a:r>
            <a:r>
              <a:rPr lang="en-US" sz="2000" dirty="0"/>
              <a:t>90</a:t>
            </a:r>
            <a:r>
              <a:rPr lang="th-TH" sz="2000" dirty="0"/>
              <a:t> เปอร์เซ็นต์ (</a:t>
            </a:r>
            <a:r>
              <a:rPr lang="th-TH" sz="2000" dirty="0" smtClean="0"/>
              <a:t>ประเมินภาพรวม</a:t>
            </a:r>
            <a:r>
              <a:rPr lang="th-TH" sz="2000" dirty="0"/>
              <a:t>)</a:t>
            </a:r>
            <a:endParaRPr lang="en-US" sz="2000" dirty="0"/>
          </a:p>
          <a:p>
            <a:r>
              <a:rPr lang="th-TH" sz="2000" dirty="0" smtClean="0"/>
              <a:t>ความคิด</a:t>
            </a:r>
            <a:r>
              <a:rPr lang="th-TH" sz="2000" dirty="0"/>
              <a:t>จากเดิมที่อยากเอาสิ่งต่างๆไปใส่ให้กับชาวบ้าน ก็มีความเข้าใจเรื่องมองความต้องการของชุมชนเป็นหลักมากขึ้น</a:t>
            </a:r>
            <a:endParaRPr lang="en-US" sz="2000" dirty="0"/>
          </a:p>
          <a:p>
            <a:r>
              <a:rPr lang="th-TH" sz="2000" dirty="0" smtClean="0"/>
              <a:t>มี</a:t>
            </a:r>
            <a:r>
              <a:rPr lang="th-TH" sz="2000" dirty="0"/>
              <a:t>ความอ่อนน้อมถ่อมตน มีมารยาทในการเข้าสังคม การเข้าหาชาวบ้านมากขึ้น</a:t>
            </a:r>
            <a:endParaRPr lang="en-US" sz="2000" dirty="0"/>
          </a:p>
          <a:p>
            <a:r>
              <a:rPr lang="th-TH" sz="2000" dirty="0" smtClean="0"/>
              <a:t>เข้าใจการตั้งคำถาม</a:t>
            </a:r>
            <a:r>
              <a:rPr lang="th-TH" sz="2000" dirty="0"/>
              <a:t>มากขึ้นจากเดิมที่ตั้งถามเพราะต้องถาม ถามแบบโชว์ภูมิ ถามแบบขอไปที เปลี่ยนเป็นถามเพราะว่าอยากถาม </a:t>
            </a:r>
            <a:endParaRPr lang="th-TH" sz="2000" dirty="0" smtClean="0"/>
          </a:p>
          <a:p>
            <a:pPr marL="0" indent="0">
              <a:buNone/>
            </a:pPr>
            <a:r>
              <a:rPr lang="th-TH" sz="2000" dirty="0"/>
              <a:t> </a:t>
            </a:r>
            <a:r>
              <a:rPr lang="th-TH" sz="2000" dirty="0" smtClean="0"/>
              <a:t>   ถาม</a:t>
            </a:r>
            <a:r>
              <a:rPr lang="th-TH" sz="2000" dirty="0"/>
              <a:t>เพราะว่าต้องการความรู้</a:t>
            </a:r>
            <a:endParaRPr lang="en-US" sz="2000" dirty="0"/>
          </a:p>
          <a:p>
            <a:r>
              <a:rPr lang="th-TH" sz="2000" dirty="0" smtClean="0"/>
              <a:t>ส่วน</a:t>
            </a:r>
            <a:r>
              <a:rPr lang="th-TH" sz="2000" dirty="0"/>
              <a:t>การวิเคราะห์ความคิดที่เป็นระบบ การมองภาพรวมการเรียนรู้ การเชื่อมโยงข้อมูล ยัง</a:t>
            </a:r>
            <a:r>
              <a:rPr lang="th-TH" sz="2000" dirty="0" smtClean="0"/>
              <a:t>มีน้อย</a:t>
            </a:r>
            <a:endParaRPr lang="en-US" sz="2000" dirty="0" smtClean="0"/>
          </a:p>
          <a:p>
            <a:pPr marL="0" indent="0">
              <a:buNone/>
            </a:pPr>
            <a:r>
              <a:rPr lang="th-TH" sz="2000" b="1" dirty="0" smtClean="0">
                <a:solidFill>
                  <a:srgbClr val="00B050"/>
                </a:solidFill>
              </a:rPr>
              <a:t>   </a:t>
            </a:r>
          </a:p>
          <a:p>
            <a:pPr marL="0" indent="0">
              <a:buNone/>
            </a:pPr>
            <a:r>
              <a:rPr lang="th-TH" sz="2000" b="1" dirty="0">
                <a:solidFill>
                  <a:srgbClr val="0000FF"/>
                </a:solidFill>
              </a:rPr>
              <a:t> </a:t>
            </a:r>
            <a:r>
              <a:rPr lang="th-TH" sz="2000" b="1" dirty="0" smtClean="0">
                <a:solidFill>
                  <a:srgbClr val="0000FF"/>
                </a:solidFill>
              </a:rPr>
              <a:t>   สาเหตุ</a:t>
            </a:r>
            <a:endParaRPr lang="en-US" sz="2000" dirty="0">
              <a:solidFill>
                <a:srgbClr val="0000FF"/>
              </a:solidFill>
            </a:endParaRPr>
          </a:p>
          <a:p>
            <a:r>
              <a:rPr lang="th-TH" sz="2000" dirty="0" smtClean="0"/>
              <a:t>ได้</a:t>
            </a:r>
            <a:r>
              <a:rPr lang="th-TH" sz="2000" dirty="0"/>
              <a:t>ไปเห็นของจริง ได้ลองทำได้ลองคุยอยู่ตลอด เวลาช่วยให้เกิดความเข้าใจมากขึ้น</a:t>
            </a:r>
            <a:endParaRPr lang="en-US" sz="2000" dirty="0"/>
          </a:p>
          <a:p>
            <a:r>
              <a:rPr lang="th-TH" sz="2000" dirty="0" smtClean="0"/>
              <a:t>เข้าใจ</a:t>
            </a:r>
            <a:r>
              <a:rPr lang="th-TH" sz="2000" dirty="0"/>
              <a:t>หลักการทำงาน หลักการพัฒนาของมูลนิธิแม่ฟ้าหลวงฯ มากขึ้น เห็นการพัฒนาที่เกิดขึ้นจริง</a:t>
            </a:r>
            <a:endParaRPr lang="en-US" sz="2000" dirty="0"/>
          </a:p>
          <a:p>
            <a:r>
              <a:rPr lang="th-TH" sz="2000" dirty="0" smtClean="0"/>
              <a:t>ได้</a:t>
            </a:r>
            <a:r>
              <a:rPr lang="th-TH" sz="2000" dirty="0"/>
              <a:t>เจอกับคนทำงานจริง ทำให้สะท้อนภาพของการทำงานของตนเองว่าจะมีแนวโน้มไปทางใด</a:t>
            </a:r>
            <a:endParaRPr lang="en-US" sz="2000" dirty="0"/>
          </a:p>
          <a:p>
            <a:r>
              <a:rPr lang="th-TH" sz="2000" dirty="0" smtClean="0"/>
              <a:t>ได้</a:t>
            </a:r>
            <a:r>
              <a:rPr lang="th-TH" sz="2000" dirty="0"/>
              <a:t>เห็นภาพที่ร้อยเรียงตั้งแต่</a:t>
            </a:r>
            <a:r>
              <a:rPr lang="th-TH" sz="2000" dirty="0" smtClean="0"/>
              <a:t>น่าน</a:t>
            </a:r>
            <a:r>
              <a:rPr lang="th-TH" sz="2000" dirty="0"/>
              <a:t>จนถึงที่ดอยตุง ทำให้เห็นภาพที่ใกล้ตัวเองมากขึ้น และเข้าใจมากขึ้น</a:t>
            </a:r>
            <a:endParaRPr lang="en-US" sz="2000" dirty="0"/>
          </a:p>
          <a:p>
            <a:endParaRPr lang="th-TH" sz="2000" dirty="0"/>
          </a:p>
        </p:txBody>
      </p:sp>
    </p:spTree>
    <p:extLst>
      <p:ext uri="{BB962C8B-B14F-4D97-AF65-F5344CB8AC3E}">
        <p14:creationId xmlns:p14="http://schemas.microsoft.com/office/powerpoint/2010/main" val="93041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083" y="1003610"/>
            <a:ext cx="9233210" cy="5628458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23385" y="409501"/>
            <a:ext cx="11519210" cy="59410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2800" b="1" dirty="0" smtClean="0"/>
              <a:t>       </a:t>
            </a:r>
            <a:r>
              <a:rPr lang="th-TH" sz="2800" b="1" dirty="0" smtClean="0"/>
              <a:t>   </a:t>
            </a:r>
            <a:r>
              <a:rPr lang="th-TH" sz="2800" b="1" dirty="0" smtClean="0">
                <a:solidFill>
                  <a:srgbClr val="0000FF"/>
                </a:solidFill>
                <a:cs typeface="+mn-cs"/>
              </a:rPr>
              <a:t>สรุปผล</a:t>
            </a:r>
            <a:r>
              <a:rPr lang="th-TH" sz="2800" b="1" dirty="0" smtClean="0">
                <a:solidFill>
                  <a:srgbClr val="0000FF"/>
                </a:solidFill>
                <a:cs typeface="+mn-cs"/>
              </a:rPr>
              <a:t>การประเมินวัดระดับความพึงพอใจ นักพัฒนาธุรกิจชุมชน โครงการประชารัฐรักสามัคคี</a:t>
            </a:r>
            <a:r>
              <a:rPr lang="th-TH" sz="2000" dirty="0" smtClean="0"/>
              <a:t>	</a:t>
            </a:r>
            <a:endParaRPr lang="th-TH" sz="2000" dirty="0"/>
          </a:p>
        </p:txBody>
      </p:sp>
    </p:spTree>
    <p:extLst>
      <p:ext uri="{BB962C8B-B14F-4D97-AF65-F5344CB8AC3E}">
        <p14:creationId xmlns:p14="http://schemas.microsoft.com/office/powerpoint/2010/main" val="39295455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01805" y="409501"/>
            <a:ext cx="11251579" cy="59410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2800" b="1" dirty="0" smtClean="0">
                <a:cs typeface="+mn-cs"/>
              </a:rPr>
              <a:t>         </a:t>
            </a:r>
            <a:r>
              <a:rPr lang="th-TH" sz="2800" b="1" dirty="0" smtClean="0">
                <a:solidFill>
                  <a:srgbClr val="0000FF"/>
                </a:solidFill>
                <a:cs typeface="+mn-cs"/>
              </a:rPr>
              <a:t>สรุปผล</a:t>
            </a:r>
            <a:r>
              <a:rPr lang="th-TH" sz="2800" b="1" dirty="0" smtClean="0">
                <a:solidFill>
                  <a:srgbClr val="0000FF"/>
                </a:solidFill>
                <a:cs typeface="+mn-cs"/>
              </a:rPr>
              <a:t>การประเมินวัดระดับความพึงพอใจ นักพัฒนาธุรกิจชุมชน โครงการประชารัฐรักสามัคคี</a:t>
            </a:r>
            <a:r>
              <a:rPr lang="th-TH" sz="2800" b="1" dirty="0" smtClean="0">
                <a:cs typeface="+mn-cs"/>
              </a:rPr>
              <a:t>	</a:t>
            </a:r>
            <a:endParaRPr lang="th-TH" sz="2800" b="1" dirty="0"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474" y="1003610"/>
            <a:ext cx="9227633" cy="562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7288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79498" y="437191"/>
            <a:ext cx="11251579" cy="53296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2800" b="1" dirty="0" smtClean="0">
                <a:solidFill>
                  <a:srgbClr val="0000FF"/>
                </a:solidFill>
                <a:latin typeface="Cordia New (Body)"/>
                <a:cs typeface="+mn-cs"/>
              </a:rPr>
              <a:t>  สรุปผล</a:t>
            </a:r>
            <a:r>
              <a:rPr lang="th-TH" sz="2800" b="1" dirty="0" smtClean="0">
                <a:solidFill>
                  <a:srgbClr val="0000FF"/>
                </a:solidFill>
                <a:latin typeface="Cordia New (Body)"/>
                <a:cs typeface="+mn-cs"/>
              </a:rPr>
              <a:t>การประเมินวัดระดับความพึงพอใจ นักพัฒนาธุรกิจชุมชน โครงการประชารัฐรักสามัคคี	</a:t>
            </a:r>
            <a:endParaRPr lang="th-TH" sz="2800" b="1" dirty="0">
              <a:solidFill>
                <a:srgbClr val="0000FF"/>
              </a:solidFill>
              <a:latin typeface="Cordia New (Body)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472" y="970156"/>
            <a:ext cx="9227633" cy="562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904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839" y="301084"/>
            <a:ext cx="11501308" cy="623646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th-TH" b="1" u="sng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th-TH" b="1" u="sng" dirty="0" smtClean="0">
                <a:solidFill>
                  <a:srgbClr val="0000FF"/>
                </a:solidFill>
              </a:rPr>
              <a:t>ข้อมูล</a:t>
            </a:r>
            <a:r>
              <a:rPr lang="th-TH" b="1" u="sng" dirty="0">
                <a:solidFill>
                  <a:srgbClr val="0000FF"/>
                </a:solidFill>
              </a:rPr>
              <a:t>เบื้องต้นของ</a:t>
            </a:r>
            <a:r>
              <a:rPr lang="th-TH" b="1" u="sng" dirty="0" smtClean="0">
                <a:solidFill>
                  <a:srgbClr val="0000FF"/>
                </a:solidFill>
              </a:rPr>
              <a:t>คณะ</a:t>
            </a:r>
          </a:p>
          <a:p>
            <a:pPr lvl="0"/>
            <a:r>
              <a:rPr lang="th-TH" dirty="0" smtClean="0"/>
              <a:t>คณะ</a:t>
            </a:r>
            <a:r>
              <a:rPr lang="th-TH" dirty="0"/>
              <a:t>ประกอบด้วยเยาวชนคนรุ่นใหม่อายุระหว่าง </a:t>
            </a:r>
            <a:r>
              <a:rPr lang="en-US" dirty="0"/>
              <a:t>20 - 30 </a:t>
            </a:r>
            <a:r>
              <a:rPr lang="th-TH" dirty="0" smtClean="0"/>
              <a:t>ปี จำนวน </a:t>
            </a:r>
            <a:r>
              <a:rPr lang="en-US" dirty="0" smtClean="0"/>
              <a:t>58 </a:t>
            </a:r>
            <a:r>
              <a:rPr lang="th-TH" dirty="0" smtClean="0"/>
              <a:t>คน คัดเลือก</a:t>
            </a:r>
            <a:r>
              <a:rPr lang="th-TH" dirty="0"/>
              <a:t>จากโครงการสานพลังเพื่อบ้านเกิด ซึ่งเป็นโครงการที่จัดทำขึ้นโดยบริษัท</a:t>
            </a:r>
            <a:r>
              <a:rPr lang="en-US" dirty="0"/>
              <a:t> </a:t>
            </a:r>
            <a:r>
              <a:rPr lang="th-TH" dirty="0"/>
              <a:t>ประชารัฐรักสามัคคี</a:t>
            </a:r>
            <a:r>
              <a:rPr lang="en-US" dirty="0"/>
              <a:t> (</a:t>
            </a:r>
            <a:r>
              <a:rPr lang="th-TH" dirty="0"/>
              <a:t>ประเทศไทย) จำกัด (ไทยเบฟเป็นแกนนำ) มีวัตถุประสงค์ในการสร้างผู้นำการพัฒนาชุมชนรุ่นใหม่ในแต่ละจังหวัดซึ่งมีประสบการณ์ มีความเป็นผู้นำ และมีความสามารถในการแก้ปัญหา</a:t>
            </a:r>
            <a:r>
              <a:rPr lang="en-US" dirty="0"/>
              <a:t> </a:t>
            </a:r>
            <a:r>
              <a:rPr lang="th-TH" dirty="0"/>
              <a:t>และเจ้าหน้าที่ไทยเบฟ จำนวน </a:t>
            </a:r>
            <a:r>
              <a:rPr lang="en-US" dirty="0"/>
              <a:t>6 </a:t>
            </a:r>
            <a:r>
              <a:rPr lang="th-TH" dirty="0"/>
              <a:t>คน (</a:t>
            </a:r>
            <a:r>
              <a:rPr lang="th-TH" dirty="0" smtClean="0"/>
              <a:t>ข้อมูลโครงการ </a:t>
            </a:r>
            <a:r>
              <a:rPr lang="en-US" sz="2400" u="sng" dirty="0" smtClean="0">
                <a:hlinkClick r:id="rId2"/>
              </a:rPr>
              <a:t>http://www.prsthailand.com/campaign/</a:t>
            </a:r>
            <a:r>
              <a:rPr lang="th-TH" sz="2400" u="sng" dirty="0" smtClean="0"/>
              <a:t>)</a:t>
            </a:r>
            <a:endParaRPr lang="en-US" sz="2400" dirty="0"/>
          </a:p>
          <a:p>
            <a:pPr lvl="0"/>
            <a:r>
              <a:rPr lang="th-TH" dirty="0"/>
              <a:t>คนรุ่นใหม่ที่ผ่านการคัดเลือกเข้าโครงการ จะได้รับการอบรมระหว่างเดือนก.ย</a:t>
            </a:r>
            <a:r>
              <a:rPr lang="en-US" dirty="0"/>
              <a:t>. - </a:t>
            </a:r>
            <a:r>
              <a:rPr lang="th-TH" dirty="0"/>
              <a:t>ธ.ค. โดย </a:t>
            </a:r>
            <a:r>
              <a:rPr lang="en-US" dirty="0"/>
              <a:t>2 </a:t>
            </a:r>
            <a:r>
              <a:rPr lang="th-TH" dirty="0"/>
              <a:t>สัปดาห์แรก จะเป็นการ</a:t>
            </a:r>
            <a:r>
              <a:rPr lang="th-TH" dirty="0" smtClean="0"/>
              <a:t>เรียนรู้เกี่ยวกับเครื่องมือที่จะช่วยชาวบ้าน เช่น บัญชีครัวเรือนจาก ธกส. ทฤษฎี</a:t>
            </a:r>
            <a:r>
              <a:rPr lang="th-TH" dirty="0"/>
              <a:t>การลง</a:t>
            </a:r>
            <a:r>
              <a:rPr lang="th-TH" dirty="0" smtClean="0"/>
              <a:t>ชุมชน</a:t>
            </a:r>
            <a:r>
              <a:rPr lang="en-US" dirty="0" smtClean="0"/>
              <a:t> </a:t>
            </a:r>
            <a:r>
              <a:rPr lang="th-TH" dirty="0" smtClean="0"/>
              <a:t> และ</a:t>
            </a:r>
            <a:r>
              <a:rPr lang="th-TH" dirty="0"/>
              <a:t>ในสัปดาห์สุดท้ายของเดือนก.ย</a:t>
            </a:r>
            <a:r>
              <a:rPr lang="en-US" dirty="0"/>
              <a:t>. </a:t>
            </a:r>
            <a:r>
              <a:rPr lang="th-TH" dirty="0"/>
              <a:t>จะเป็นการไปดูงานที่น่าน - ดอยตุง </a:t>
            </a:r>
            <a:r>
              <a:rPr lang="th-TH" dirty="0" smtClean="0"/>
              <a:t>ต่อด้วยหลักสูตรด้านธุรกิจเพื่อสังคมสอนโดยมศว.</a:t>
            </a:r>
          </a:p>
          <a:p>
            <a:pPr lvl="0"/>
            <a:r>
              <a:rPr lang="th-TH" dirty="0" smtClean="0"/>
              <a:t>ผู้เข้ารับการฝึกอบรมชุดนี้จะเป็นตัวแทนประสานงานในพื้นที่ของเครือข่ายบริษัท</a:t>
            </a:r>
            <a:r>
              <a:rPr lang="en-US" dirty="0" smtClean="0"/>
              <a:t> </a:t>
            </a:r>
            <a:r>
              <a:rPr lang="th-TH" dirty="0" smtClean="0"/>
              <a:t>ประชารัฐรักสามัคคีทั่วประเทศ ซึ่งจัดตั้งขึ้นในรูปแบบของวิสาหกิจเพื่อสังคม (</a:t>
            </a:r>
            <a:r>
              <a:rPr lang="en-US" dirty="0" smtClean="0"/>
              <a:t>Social Enterprise) </a:t>
            </a:r>
            <a:r>
              <a:rPr lang="th-TH" dirty="0" smtClean="0"/>
              <a:t>ในทุกจังหวัดโดยมีเป้าหมายช่วยสร้างรายได้ที่ยั่งยืนให้ชุมชนโดยเน้นการสนับสนุนธุรกิจใน </a:t>
            </a:r>
            <a:r>
              <a:rPr lang="en-US" dirty="0" smtClean="0"/>
              <a:t>3 </a:t>
            </a:r>
            <a:r>
              <a:rPr lang="th-TH" dirty="0" smtClean="0"/>
              <a:t>กลุ่มงาน คือ การเกษตร การแปรรูป และ การท่องเที่ยวโดยชุมชน</a:t>
            </a:r>
            <a:endParaRPr lang="en-US" dirty="0" smtClean="0"/>
          </a:p>
          <a:p>
            <a:pPr marL="0" indent="0">
              <a:buNone/>
            </a:pPr>
            <a:r>
              <a:rPr lang="th-TH" b="1" u="sng" dirty="0" smtClean="0">
                <a:solidFill>
                  <a:srgbClr val="0000FF"/>
                </a:solidFill>
              </a:rPr>
              <a:t>ความ</a:t>
            </a:r>
            <a:r>
              <a:rPr lang="th-TH" b="1" u="sng" dirty="0">
                <a:solidFill>
                  <a:srgbClr val="0000FF"/>
                </a:solidFill>
              </a:rPr>
              <a:t>คาดหวังของคณะต่อการศึกษาดู</a:t>
            </a:r>
            <a:r>
              <a:rPr lang="th-TH" b="1" u="sng" dirty="0" smtClean="0">
                <a:solidFill>
                  <a:srgbClr val="0000FF"/>
                </a:solidFill>
              </a:rPr>
              <a:t>งาน</a:t>
            </a:r>
            <a:endParaRPr lang="en-US" b="1" dirty="0">
              <a:solidFill>
                <a:srgbClr val="0000FF"/>
              </a:solidFill>
            </a:endParaRPr>
          </a:p>
          <a:p>
            <a:pPr lvl="0"/>
            <a:r>
              <a:rPr lang="th-TH" dirty="0"/>
              <a:t>มีความเข้าใจในเรื่องชุมชน การลงพื้นที่และการทำงานร่วมกับชุมชน</a:t>
            </a:r>
            <a:endParaRPr lang="en-US" dirty="0"/>
          </a:p>
          <a:p>
            <a:pPr lvl="0"/>
            <a:r>
              <a:rPr lang="th-TH" dirty="0"/>
              <a:t>เรียนรู้ </a:t>
            </a:r>
            <a:r>
              <a:rPr lang="en-US" dirty="0" smtClean="0"/>
              <a:t>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792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79500" y="398350"/>
            <a:ext cx="11251579" cy="59410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2800" b="1" dirty="0" smtClean="0">
                <a:solidFill>
                  <a:srgbClr val="0000FF"/>
                </a:solidFill>
              </a:rPr>
              <a:t>           </a:t>
            </a:r>
            <a:r>
              <a:rPr lang="th-TH" sz="2800" b="1" dirty="0" smtClean="0">
                <a:solidFill>
                  <a:srgbClr val="0000FF"/>
                </a:solidFill>
                <a:latin typeface="Cordia New (Body)"/>
                <a:cs typeface="+mn-cs"/>
              </a:rPr>
              <a:t>สรุปผลการประเมินวัดระดับความพึงพอใจ นักพัฒนาธุรกิจชุมชน โครงการประชารัฐรักสามัคคี	</a:t>
            </a:r>
            <a:endParaRPr lang="th-TH" sz="2800" b="1" dirty="0">
              <a:solidFill>
                <a:srgbClr val="0000FF"/>
              </a:solidFill>
              <a:latin typeface="Cordia New (Body)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474" y="992459"/>
            <a:ext cx="9227633" cy="562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2697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04537" y="204538"/>
            <a:ext cx="11815009" cy="6460958"/>
          </a:xfrm>
        </p:spPr>
        <p:txBody>
          <a:bodyPr>
            <a:normAutofit fontScale="70000" lnSpcReduction="20000"/>
          </a:bodyPr>
          <a:lstStyle/>
          <a:p>
            <a:endParaRPr lang="th-TH" b="1" dirty="0" smtClean="0"/>
          </a:p>
          <a:p>
            <a:pPr marL="0" indent="0">
              <a:buNone/>
            </a:pPr>
            <a:r>
              <a:rPr lang="th-TH" sz="3400" b="1" dirty="0" smtClean="0">
                <a:solidFill>
                  <a:srgbClr val="0000FF"/>
                </a:solidFill>
              </a:rPr>
              <a:t>     </a:t>
            </a:r>
            <a:r>
              <a:rPr lang="th-TH" sz="4000" b="1" dirty="0" smtClean="0">
                <a:solidFill>
                  <a:srgbClr val="0000FF"/>
                </a:solidFill>
              </a:rPr>
              <a:t>สรุปผล</a:t>
            </a:r>
            <a:r>
              <a:rPr lang="th-TH" sz="4000" b="1" dirty="0">
                <a:solidFill>
                  <a:srgbClr val="0000FF"/>
                </a:solidFill>
              </a:rPr>
              <a:t>การประเมินวัดระดับความพึงพอใจ นักพัฒนาธุรกิจชุมชน โครงการประชารัฐรัก</a:t>
            </a:r>
            <a:r>
              <a:rPr lang="th-TH" sz="4000" b="1" dirty="0" smtClean="0">
                <a:solidFill>
                  <a:srgbClr val="0000FF"/>
                </a:solidFill>
              </a:rPr>
              <a:t>สามัคคี (ส่วนอัตนัย)</a:t>
            </a:r>
            <a:r>
              <a:rPr lang="th-TH" sz="4000" b="1" dirty="0"/>
              <a:t/>
            </a:r>
            <a:br>
              <a:rPr lang="th-TH" sz="4000" b="1" dirty="0"/>
            </a:br>
            <a:endParaRPr lang="th-TH" sz="4000" b="1" dirty="0" smtClean="0"/>
          </a:p>
          <a:p>
            <a:pPr marL="0" indent="0">
              <a:buNone/>
            </a:pPr>
            <a:r>
              <a:rPr lang="th-TH" b="1" dirty="0" smtClean="0">
                <a:solidFill>
                  <a:srgbClr val="0000FF"/>
                </a:solidFill>
              </a:rPr>
              <a:t>   “การ</a:t>
            </a:r>
            <a:r>
              <a:rPr lang="th-TH" b="1" dirty="0">
                <a:solidFill>
                  <a:srgbClr val="0000FF"/>
                </a:solidFill>
              </a:rPr>
              <a:t>ฝึกอบรมและศึกษาดูงานครั้งนี้เป็นประโยชน์ต่อการพัฒนาตนเองหรือการเป็นนักพัฒนาธุรกิจชุมชนของท่านหรือไม่ </a:t>
            </a:r>
            <a:r>
              <a:rPr lang="th-TH" b="1" dirty="0" smtClean="0">
                <a:solidFill>
                  <a:srgbClr val="0000FF"/>
                </a:solidFill>
              </a:rPr>
              <a:t>อย่างไร”</a:t>
            </a:r>
            <a:r>
              <a:rPr lang="th-TH" dirty="0"/>
              <a:t>	</a:t>
            </a:r>
          </a:p>
          <a:p>
            <a:endParaRPr lang="th-TH" dirty="0"/>
          </a:p>
          <a:p>
            <a:r>
              <a:rPr lang="th-TH" dirty="0" smtClean="0"/>
              <a:t>มี</a:t>
            </a:r>
            <a:r>
              <a:rPr lang="th-TH" dirty="0"/>
              <a:t>ประโยชน์อย่างมาก เพราะการศึกษาดูงานครั้ง</a:t>
            </a:r>
            <a:r>
              <a:rPr lang="th-TH" dirty="0" smtClean="0"/>
              <a:t>นี้ทำให้</a:t>
            </a:r>
            <a:r>
              <a:rPr lang="th-TH" dirty="0"/>
              <a:t>เราได้เห็นภาพจริงใน</a:t>
            </a:r>
            <a:r>
              <a:rPr lang="th-TH" dirty="0" smtClean="0"/>
              <a:t>กระบวนการทำงาน</a:t>
            </a:r>
            <a:r>
              <a:rPr lang="th-TH" dirty="0"/>
              <a:t>ในพื้นที่ ได้เห็นตัวอย่างที่ประสบความสาเร็จและแนวทางที่เราจะได้</a:t>
            </a:r>
            <a:r>
              <a:rPr lang="th-TH" dirty="0" smtClean="0"/>
              <a:t>นำองค์</a:t>
            </a:r>
            <a:r>
              <a:rPr lang="th-TH" dirty="0"/>
              <a:t>ความรู้ไปปรับประยุกต์ใช้กับการ</a:t>
            </a:r>
            <a:r>
              <a:rPr lang="th-TH" dirty="0" smtClean="0"/>
              <a:t>ทำงาน</a:t>
            </a:r>
            <a:r>
              <a:rPr lang="th-TH" dirty="0"/>
              <a:t>ลงพื้นที่จริง	</a:t>
            </a:r>
          </a:p>
          <a:p>
            <a:r>
              <a:rPr lang="th-TH" dirty="0" smtClean="0"/>
              <a:t>เป็น</a:t>
            </a:r>
            <a:r>
              <a:rPr lang="th-TH" dirty="0"/>
              <a:t>ประโยชน์อย่างมาก </a:t>
            </a:r>
            <a:r>
              <a:rPr lang="th-TH" dirty="0" smtClean="0"/>
              <a:t>ทำให้</a:t>
            </a:r>
            <a:r>
              <a:rPr lang="th-TH" dirty="0"/>
              <a:t>เห็นกระบวนการในการพัฒนาการที่</a:t>
            </a:r>
            <a:r>
              <a:rPr lang="th-TH" dirty="0" smtClean="0"/>
              <a:t>จะนำมา</a:t>
            </a:r>
            <a:r>
              <a:rPr lang="th-TH" dirty="0"/>
              <a:t>ประยุกต์ใช้ในพื้นที่ตัวเองอย่างเหมาะสม	</a:t>
            </a:r>
          </a:p>
          <a:p>
            <a:r>
              <a:rPr lang="th-TH" dirty="0" smtClean="0"/>
              <a:t>จาก</a:t>
            </a:r>
            <a:r>
              <a:rPr lang="th-TH" dirty="0"/>
              <a:t>การฝึกอบรมครั้งนี้ สามารถเป็นประโยชน์ในการพัฒนาตัวเอง ทั้งพัฒนาธุรกิจชุมชน เนื่องจากมีหลายแนวทางที่สามารถหยิบการในใช้ในชุมชนของตนเอง</a:t>
            </a:r>
            <a:r>
              <a:rPr lang="th-TH" dirty="0" smtClean="0"/>
              <a:t>ได้</a:t>
            </a:r>
            <a:endParaRPr lang="th-TH" dirty="0"/>
          </a:p>
          <a:p>
            <a:r>
              <a:rPr lang="th-TH" dirty="0" smtClean="0"/>
              <a:t>เป็น</a:t>
            </a:r>
            <a:r>
              <a:rPr lang="th-TH" dirty="0"/>
              <a:t>ประโยชน์ต่อกา</a:t>
            </a:r>
            <a:r>
              <a:rPr lang="th-TH" dirty="0" smtClean="0"/>
              <a:t>รทำงาน</a:t>
            </a:r>
            <a:r>
              <a:rPr lang="th-TH" dirty="0"/>
              <a:t>พัฒนาธุรกิจชุมชนเป็นอย่างมาก เนื่องจากหลักสูตรที่ใช้ในการอบรมตรงกับ</a:t>
            </a:r>
            <a:r>
              <a:rPr lang="th-TH" dirty="0" smtClean="0"/>
              <a:t>หลักการทำงาน</a:t>
            </a:r>
            <a:r>
              <a:rPr lang="th-TH" dirty="0"/>
              <a:t>และ</a:t>
            </a:r>
            <a:r>
              <a:rPr lang="th-TH" dirty="0" smtClean="0"/>
              <a:t>สามารถนำไปใช้</a:t>
            </a:r>
            <a:r>
              <a:rPr lang="th-TH" dirty="0"/>
              <a:t>ได้จริงในทุกๆด้านเป็นแนวทางในการลงพื้นที่ละพัฒนาชุมชนที่ดี	</a:t>
            </a:r>
          </a:p>
          <a:p>
            <a:r>
              <a:rPr lang="th-TH" dirty="0" smtClean="0"/>
              <a:t>เป็น</a:t>
            </a:r>
            <a:r>
              <a:rPr lang="th-TH" dirty="0"/>
              <a:t>ประโยชน์อย่างมาก </a:t>
            </a:r>
            <a:r>
              <a:rPr lang="th-TH" dirty="0" smtClean="0"/>
              <a:t>ทำให้</a:t>
            </a:r>
            <a:r>
              <a:rPr lang="th-TH" dirty="0"/>
              <a:t>เราได้ลงไปสัมผัสลงพื้นที่เข้าถึงชุมชนจริง ได้เรียนรู้การแปรรูป การเกษตรด้านต่างๆ	</a:t>
            </a:r>
          </a:p>
          <a:p>
            <a:r>
              <a:rPr lang="th-TH" dirty="0" smtClean="0"/>
              <a:t>เป็น</a:t>
            </a:r>
            <a:r>
              <a:rPr lang="th-TH" dirty="0"/>
              <a:t>ประโยชน์เพราะ เป็นมุมมองที่หลากหลายที่เราจะเจอในพื้นที่ และแต่ละพื้นที่ก็มีความแตกต่างกัน เป็น</a:t>
            </a:r>
            <a:r>
              <a:rPr lang="th-TH" dirty="0" smtClean="0"/>
              <a:t>การนำไป</a:t>
            </a:r>
            <a:r>
              <a:rPr lang="th-TH" dirty="0"/>
              <a:t>ปรับใช้ทั้งกับตนเองและชุมชนด้วยไหวพริบของ</a:t>
            </a:r>
            <a:r>
              <a:rPr lang="th-TH" dirty="0" smtClean="0"/>
              <a:t>ตัวเอง</a:t>
            </a:r>
            <a:endParaRPr lang="th-TH" dirty="0"/>
          </a:p>
          <a:p>
            <a:r>
              <a:rPr lang="th-TH" dirty="0" smtClean="0"/>
              <a:t>มี</a:t>
            </a:r>
            <a:r>
              <a:rPr lang="th-TH" dirty="0"/>
              <a:t>ประโยชน์มากในด้านความรู้ </a:t>
            </a:r>
            <a:r>
              <a:rPr lang="th-TH" dirty="0" smtClean="0"/>
              <a:t>รูปแบบดำเนินการ </a:t>
            </a:r>
            <a:r>
              <a:rPr lang="th-TH" dirty="0"/>
              <a:t>ใน</a:t>
            </a:r>
            <a:r>
              <a:rPr lang="th-TH" dirty="0" smtClean="0"/>
              <a:t>การนำไป</a:t>
            </a:r>
            <a:r>
              <a:rPr lang="th-TH" dirty="0"/>
              <a:t>ประยุกต์ในชุมชนเพื่อให้สอดคล้องกับบริบทของชุมชน โดย</a:t>
            </a:r>
            <a:r>
              <a:rPr lang="th-TH" dirty="0" smtClean="0"/>
              <a:t>การนำเอา</a:t>
            </a:r>
            <a:r>
              <a:rPr lang="th-TH" dirty="0"/>
              <a:t>รูปแบบดอยตุงในการสื่อสารให้เห็นรูปธรรม	</a:t>
            </a:r>
          </a:p>
          <a:p>
            <a:r>
              <a:rPr lang="th-TH" dirty="0" smtClean="0"/>
              <a:t>มี</a:t>
            </a:r>
            <a:r>
              <a:rPr lang="th-TH" dirty="0"/>
              <a:t>มาก เนื่องจากก่อนหน้านี้ ยังไม่ค่อยเข้าใจ แต่เมื่อได้มาเรียนรู้ </a:t>
            </a:r>
            <a:r>
              <a:rPr lang="th-TH" dirty="0" smtClean="0"/>
              <a:t>ทำให้</a:t>
            </a:r>
            <a:r>
              <a:rPr lang="th-TH" dirty="0"/>
              <a:t>เข้าใจมากขึ้นและ</a:t>
            </a:r>
            <a:r>
              <a:rPr lang="th-TH" dirty="0" smtClean="0"/>
              <a:t>สามารถนำไป</a:t>
            </a:r>
            <a:r>
              <a:rPr lang="th-TH" dirty="0"/>
              <a:t>ปรับใช้กับการ</a:t>
            </a:r>
            <a:r>
              <a:rPr lang="th-TH" dirty="0" smtClean="0"/>
              <a:t>ทำงาน</a:t>
            </a:r>
            <a:r>
              <a:rPr lang="th-TH" dirty="0"/>
              <a:t>ต่อไปได้ เช่น ด้านธุรกิจเพื่อชุมชน ด้านการตลาด กา</a:t>
            </a:r>
            <a:r>
              <a:rPr lang="th-TH" dirty="0" smtClean="0"/>
              <a:t>รทำงาน</a:t>
            </a:r>
            <a:r>
              <a:rPr lang="th-TH" dirty="0"/>
              <a:t>ในชุมชน	</a:t>
            </a:r>
          </a:p>
          <a:p>
            <a:r>
              <a:rPr lang="th-TH" dirty="0" smtClean="0"/>
              <a:t>เป็น</a:t>
            </a:r>
            <a:r>
              <a:rPr lang="th-TH" dirty="0"/>
              <a:t>ประโยชน์อย่างมา การอบรมและศึกษาดูงานครั้ง</a:t>
            </a:r>
            <a:r>
              <a:rPr lang="th-TH" dirty="0" smtClean="0"/>
              <a:t>นี้ทำให้</a:t>
            </a:r>
            <a:r>
              <a:rPr lang="th-TH" dirty="0"/>
              <a:t>เราได้เรียนรู้ทั้งจากการลงพื้นที่จริง และจากการรับฟังประสบการณ์ จากผู้มีประสบการณ์ เรียนรู้แล้วได้ข้อมูลและมองเห็นภาพ กา</a:t>
            </a:r>
            <a:r>
              <a:rPr lang="th-TH" dirty="0" smtClean="0"/>
              <a:t>รทำงาน</a:t>
            </a:r>
            <a:r>
              <a:rPr lang="th-TH" dirty="0"/>
              <a:t>จริงได้ชัดเจนขึ้น ได้ </a:t>
            </a:r>
            <a:r>
              <a:rPr lang="en-US" dirty="0"/>
              <a:t>Idea </a:t>
            </a:r>
            <a:r>
              <a:rPr lang="th-TH" dirty="0"/>
              <a:t>และแรงบันดาลใจใน</a:t>
            </a:r>
            <a:r>
              <a:rPr lang="th-TH" dirty="0" smtClean="0"/>
              <a:t>การนำไป</a:t>
            </a:r>
            <a:r>
              <a:rPr lang="th-TH" dirty="0"/>
              <a:t>ปรับใช้</a:t>
            </a:r>
            <a:r>
              <a:rPr lang="th-TH" dirty="0" smtClean="0"/>
              <a:t>เวลาทำงาน</a:t>
            </a:r>
            <a:r>
              <a:rPr lang="th-TH" dirty="0"/>
              <a:t>จริง เข้าใจบทบาทและ</a:t>
            </a:r>
            <a:r>
              <a:rPr lang="th-TH" dirty="0" smtClean="0"/>
              <a:t>วิธีดำเนินการ</a:t>
            </a:r>
            <a:r>
              <a:rPr lang="th-TH" dirty="0"/>
              <a:t>ในหน้าที่นักพัฒนาธุรกิจชุมชน</a:t>
            </a:r>
            <a:r>
              <a:rPr lang="th-TH" dirty="0" smtClean="0"/>
              <a:t>มากขึ้น</a:t>
            </a:r>
            <a:r>
              <a:rPr lang="th-TH" dirty="0"/>
              <a:t>	</a:t>
            </a: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9852834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489" y="288758"/>
            <a:ext cx="6048806" cy="638876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h-TH" sz="2000" b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th-TH" sz="2000" b="1" dirty="0" smtClean="0">
                <a:solidFill>
                  <a:srgbClr val="0000FF"/>
                </a:solidFill>
              </a:rPr>
              <a:t>“</a:t>
            </a:r>
            <a:r>
              <a:rPr lang="th-TH" sz="2000" b="1" dirty="0" smtClean="0">
                <a:solidFill>
                  <a:srgbClr val="0000FF"/>
                </a:solidFill>
              </a:rPr>
              <a:t>ยังมีเรื่องใดอีกที่ท่านต้องการทราบข้อมูล หรือสอบถามเพิ่มเติม”</a:t>
            </a:r>
          </a:p>
          <a:p>
            <a:r>
              <a:rPr lang="th-TH" sz="2000" dirty="0" smtClean="0"/>
              <a:t>การพูดในชุมชน การสื่อสารเพื่อให้ผู้อื่นเข้าใจ การสร้างความมั่นใจ	</a:t>
            </a:r>
          </a:p>
          <a:p>
            <a:r>
              <a:rPr lang="th-TH" sz="2000" dirty="0" smtClean="0"/>
              <a:t>เจาะลึกการทำงานในขั้นตอนการลงชุมชน	</a:t>
            </a:r>
          </a:p>
          <a:p>
            <a:r>
              <a:rPr lang="th-TH" sz="2000" dirty="0" smtClean="0"/>
              <a:t>การวางแผน การทำการตลาด ช่องทางการประสานงานกับภาคส่วนต่างๆ	</a:t>
            </a:r>
          </a:p>
          <a:p>
            <a:r>
              <a:rPr lang="th-TH" sz="2000" dirty="0" smtClean="0"/>
              <a:t>การบริหารจัดการของโครงการ	</a:t>
            </a:r>
          </a:p>
          <a:p>
            <a:r>
              <a:rPr lang="th-TH" sz="2000" dirty="0" smtClean="0"/>
              <a:t>แนวทางการสร้างความร่วมมือ	</a:t>
            </a:r>
          </a:p>
          <a:p>
            <a:r>
              <a:rPr lang="th-TH" sz="2000" dirty="0" smtClean="0"/>
              <a:t>โครงสร้างขององค์กร	</a:t>
            </a:r>
          </a:p>
          <a:p>
            <a:r>
              <a:rPr lang="th-TH" sz="2000" dirty="0" smtClean="0"/>
              <a:t>เรื่องการตลาดหรือสร้างแบรนด์เพิ่มเติม หนูอยากรู้ว่า พื้น ที่ดอยตุงกับน่าน สามารถเอาวัตถุจากน่าน มาผลิตเป็นผลิตภัณฑ์ของดอยตุงได้หรือไม่ อย่างไร	</a:t>
            </a:r>
          </a:p>
          <a:p>
            <a:r>
              <a:rPr lang="th-TH" sz="2000" dirty="0" smtClean="0"/>
              <a:t>การลงพื้นที่ ชุมชนอย่างแข่งขันการลงไปพูดคุยกับชุมชน อย่างมั่นใจ การทำงานอย่างจริงจัง ก่อนการลงพื้นที่จริง	</a:t>
            </a:r>
          </a:p>
          <a:p>
            <a:r>
              <a:rPr lang="th-TH" sz="2000" dirty="0" smtClean="0"/>
              <a:t>การพัฒนาต่อยอดผลิตภัณฑ์ การนำพืชสิ่งต่างๆ ให้ชาวบ้านที่นอกเหนือกาแฟและแมคคาเดเมียหรือ	</a:t>
            </a:r>
          </a:p>
          <a:p>
            <a:r>
              <a:rPr lang="th-TH" sz="2000" dirty="0" smtClean="0"/>
              <a:t>จุดมุ่งหมายต่อไปที่ทางโครงการได้วางไว้ จากความสาเร็จที่มาถึงจุดนี้แล้วหรืออาจจะมีปัญหาอื่นตามมาหรือไม่ เกี่ยวกับเรื่องความต้องการพื้นฐานของมนุษย์หรือเรื่องอื่นๆ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208295" y="288758"/>
            <a:ext cx="5819275" cy="6388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h-TH" sz="2000" b="1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th-TH" sz="2000" b="1" dirty="0" smtClean="0"/>
              <a:t> </a:t>
            </a:r>
            <a:r>
              <a:rPr lang="th-TH" sz="2000" b="1" dirty="0" smtClean="0">
                <a:solidFill>
                  <a:srgbClr val="0000FF"/>
                </a:solidFill>
              </a:rPr>
              <a:t>อื่นๆ</a:t>
            </a:r>
            <a:endParaRPr lang="th-TH" sz="2000" dirty="0" smtClean="0">
              <a:solidFill>
                <a:srgbClr val="0000FF"/>
              </a:solidFill>
            </a:endParaRPr>
          </a:p>
          <a:p>
            <a:r>
              <a:rPr lang="th-TH" sz="2000" dirty="0" smtClean="0"/>
              <a:t>ตารางการศึกษาดูงานมีความแน่นมาก ทาให้รู้สึกอึดอัดและทำให้รู้สึกล้า บางองค์ความรู้จีงไม่สามารถเรียนรู้ได้อย่างเต็มที่	</a:t>
            </a:r>
          </a:p>
          <a:p>
            <a:r>
              <a:rPr lang="th-TH" sz="2000" dirty="0" smtClean="0"/>
              <a:t>ตารางงาน ดูรีบเร่งเกินไปบางครั้งไม่ทันเก็บรายละเอียดปลีกย่อย	</a:t>
            </a:r>
          </a:p>
          <a:p>
            <a:r>
              <a:rPr lang="th-TH" sz="2000" dirty="0" smtClean="0"/>
              <a:t>เป็นการศึกษาที่มองเห็นภาพจริงชัดเจนในเรื่องของการพัฒนาและการสร้างรายได้แก้ไขปัญหาความยากจนของชาวบ้านได้ดีมาก ควรจัดหลายวันกว่านี้ ชื่นชอบวิทยากรทุกท่านในการถ่ายทอดองค์ความรู้ค่ะ	</a:t>
            </a:r>
          </a:p>
          <a:p>
            <a:r>
              <a:rPr lang="th-TH" sz="2000" dirty="0" smtClean="0"/>
              <a:t>ขอขอบคุณพี่ๆ ทุกคนที่ช่วยกันดูแลพวกเราในทุกๆด้าน ทั้งสุขภาพ การเดินทาง ที่พักอาหาร และ	</a:t>
            </a:r>
          </a:p>
          <a:p>
            <a:r>
              <a:rPr lang="th-TH" sz="2000" dirty="0" smtClean="0"/>
              <a:t>ความรู้ค่ะ พี่ๆ ทุกคนใจดีและมีเหตุผลมากค่ะ	</a:t>
            </a:r>
          </a:p>
          <a:p>
            <a:r>
              <a:rPr lang="th-TH" sz="2000" dirty="0" smtClean="0"/>
              <a:t>ขอบคุณมากคะที่ดูแลเราเป็นอย่างดี	</a:t>
            </a:r>
          </a:p>
          <a:p>
            <a:endParaRPr lang="th-TH" sz="2000" dirty="0"/>
          </a:p>
        </p:txBody>
      </p:sp>
    </p:spTree>
    <p:extLst>
      <p:ext uri="{BB962C8B-B14F-4D97-AF65-F5344CB8AC3E}">
        <p14:creationId xmlns:p14="http://schemas.microsoft.com/office/powerpoint/2010/main" val="4201676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233" y="267630"/>
            <a:ext cx="11584649" cy="630865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th-TH" dirty="0" smtClean="0"/>
          </a:p>
          <a:p>
            <a:pPr marL="0" indent="0" algn="ctr">
              <a:buNone/>
            </a:pPr>
            <a:r>
              <a:rPr lang="th-TH" sz="4100" b="1" dirty="0" smtClean="0"/>
              <a:t>  </a:t>
            </a:r>
            <a:r>
              <a:rPr lang="th-TH" sz="4000" b="1" dirty="0" smtClean="0">
                <a:solidFill>
                  <a:srgbClr val="0000FF"/>
                </a:solidFill>
                <a:latin typeface="Cordia New (Body)"/>
              </a:rPr>
              <a:t>กำหนด</a:t>
            </a:r>
            <a:r>
              <a:rPr lang="th-TH" sz="4000" b="1" dirty="0" smtClean="0">
                <a:solidFill>
                  <a:srgbClr val="0000FF"/>
                </a:solidFill>
                <a:latin typeface="Cordia New (Body)"/>
              </a:rPr>
              <a:t>การศึกษาดูงานน่าน - เชียงราย</a:t>
            </a:r>
          </a:p>
          <a:p>
            <a:pPr marL="0" indent="0">
              <a:buNone/>
            </a:pPr>
            <a:endParaRPr lang="th-TH" sz="4000" b="1" dirty="0">
              <a:latin typeface="Cordia New (Body)"/>
            </a:endParaRPr>
          </a:p>
          <a:p>
            <a:pPr marL="0" indent="0">
              <a:buNone/>
            </a:pPr>
            <a:r>
              <a:rPr lang="th-TH" b="1" u="sng" dirty="0" smtClean="0">
                <a:solidFill>
                  <a:srgbClr val="0000FF"/>
                </a:solidFill>
              </a:rPr>
              <a:t>วันจันทร์ที่ </a:t>
            </a:r>
            <a:r>
              <a:rPr lang="en-US" b="1" u="sng" dirty="0" smtClean="0">
                <a:solidFill>
                  <a:srgbClr val="0000FF"/>
                </a:solidFill>
              </a:rPr>
              <a:t>26 </a:t>
            </a:r>
            <a:r>
              <a:rPr lang="th-TH" b="1" u="sng" dirty="0" smtClean="0">
                <a:solidFill>
                  <a:srgbClr val="0000FF"/>
                </a:solidFill>
              </a:rPr>
              <a:t>กันยายน </a:t>
            </a:r>
            <a:r>
              <a:rPr lang="en-US" b="1" u="sng" dirty="0" smtClean="0">
                <a:solidFill>
                  <a:srgbClr val="0000FF"/>
                </a:solidFill>
              </a:rPr>
              <a:t>2559 </a:t>
            </a:r>
          </a:p>
          <a:p>
            <a:pPr marL="0" indent="0">
              <a:buNone/>
            </a:pPr>
            <a:r>
              <a:rPr lang="th-TH" dirty="0"/>
              <a:t>เดิน</a:t>
            </a:r>
            <a:r>
              <a:rPr lang="th-TH" dirty="0" smtClean="0"/>
              <a:t>เท้าดูแปลงป่าเศรษฐกิจบ้านน้ำช้าง เรียนรู้ </a:t>
            </a:r>
            <a:r>
              <a:rPr lang="th-TH" b="1" dirty="0" smtClean="0"/>
              <a:t>“เดินจริง เห็นจริง เรียนรู้หลักการทำงานพัฒนาตามตำราแม่ฟ้าหลวง”</a:t>
            </a:r>
          </a:p>
          <a:p>
            <a:pPr marL="0" indent="0">
              <a:buNone/>
            </a:pPr>
            <a:endParaRPr lang="th-TH" dirty="0"/>
          </a:p>
          <a:p>
            <a:pPr marL="0" indent="0">
              <a:buNone/>
            </a:pPr>
            <a:r>
              <a:rPr lang="th-TH" b="1" u="sng" dirty="0" smtClean="0">
                <a:solidFill>
                  <a:srgbClr val="0000FF"/>
                </a:solidFill>
              </a:rPr>
              <a:t>วันอังคารที่ </a:t>
            </a:r>
            <a:r>
              <a:rPr lang="en-US" b="1" u="sng" dirty="0" smtClean="0">
                <a:solidFill>
                  <a:srgbClr val="0000FF"/>
                </a:solidFill>
              </a:rPr>
              <a:t>27 </a:t>
            </a:r>
            <a:r>
              <a:rPr lang="th-TH" b="1" u="sng" dirty="0">
                <a:solidFill>
                  <a:srgbClr val="0000FF"/>
                </a:solidFill>
              </a:rPr>
              <a:t>กันยายน </a:t>
            </a:r>
            <a:r>
              <a:rPr lang="en-US" b="1" u="sng" dirty="0">
                <a:solidFill>
                  <a:srgbClr val="0000FF"/>
                </a:solidFill>
              </a:rPr>
              <a:t>2559 </a:t>
            </a:r>
          </a:p>
          <a:p>
            <a:pPr marL="0" indent="0">
              <a:buNone/>
            </a:pPr>
            <a:r>
              <a:rPr lang="th-TH" dirty="0" smtClean="0"/>
              <a:t>ลงพื้นที่ พูดคุยกับชาวบ้านบวกหญ้า และพูดคุยกับผู้นำชุมชน เจ้าหน้าที่อสพ. และเจ้าหน้าที่โครงการฯ </a:t>
            </a:r>
            <a:r>
              <a:rPr lang="th-TH" b="1" dirty="0" smtClean="0"/>
              <a:t>“ คุณสมบัตินักพัฒนา”</a:t>
            </a:r>
          </a:p>
          <a:p>
            <a:pPr marL="0" indent="0">
              <a:buNone/>
            </a:pPr>
            <a:endParaRPr lang="th-TH" dirty="0" smtClean="0"/>
          </a:p>
          <a:p>
            <a:pPr marL="0" indent="0">
              <a:buNone/>
            </a:pPr>
            <a:r>
              <a:rPr lang="th-TH" b="1" u="sng" dirty="0" smtClean="0">
                <a:solidFill>
                  <a:srgbClr val="0000FF"/>
                </a:solidFill>
              </a:rPr>
              <a:t>วันพุธที่ </a:t>
            </a:r>
            <a:r>
              <a:rPr lang="en-US" b="1" u="sng" dirty="0" smtClean="0">
                <a:solidFill>
                  <a:srgbClr val="0000FF"/>
                </a:solidFill>
              </a:rPr>
              <a:t>28 </a:t>
            </a:r>
            <a:r>
              <a:rPr lang="th-TH" b="1" u="sng" dirty="0" smtClean="0">
                <a:solidFill>
                  <a:srgbClr val="0000FF"/>
                </a:solidFill>
              </a:rPr>
              <a:t>กันยายน </a:t>
            </a:r>
            <a:r>
              <a:rPr lang="en-US" b="1" u="sng" dirty="0">
                <a:solidFill>
                  <a:srgbClr val="0000FF"/>
                </a:solidFill>
              </a:rPr>
              <a:t>2559 </a:t>
            </a:r>
            <a:endParaRPr lang="en-US" b="1" u="sng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th-TH" dirty="0" smtClean="0"/>
              <a:t>ทำ</a:t>
            </a:r>
            <a:r>
              <a:rPr lang="en-US" dirty="0" smtClean="0"/>
              <a:t>workshop </a:t>
            </a:r>
            <a:r>
              <a:rPr lang="th-TH" b="1" dirty="0" smtClean="0"/>
              <a:t>“การ</a:t>
            </a:r>
            <a:r>
              <a:rPr lang="th-TH" b="1" dirty="0"/>
              <a:t>วางแผนการทำงาน ยึดหลักชาวบ้านได้</a:t>
            </a:r>
            <a:r>
              <a:rPr lang="th-TH" b="1" dirty="0" smtClean="0"/>
              <a:t>อะไร” และเดินทางไปดอยตุง จ.เชียงราย</a:t>
            </a:r>
          </a:p>
          <a:p>
            <a:pPr marL="0" indent="0">
              <a:buNone/>
            </a:pPr>
            <a:endParaRPr lang="th-TH" b="1" dirty="0"/>
          </a:p>
          <a:p>
            <a:pPr marL="0" indent="0">
              <a:buNone/>
            </a:pPr>
            <a:r>
              <a:rPr lang="th-TH" b="1" u="sng" dirty="0" smtClean="0">
                <a:solidFill>
                  <a:srgbClr val="0000FF"/>
                </a:solidFill>
              </a:rPr>
              <a:t>วันพฤหัสบดีที่ </a:t>
            </a:r>
            <a:r>
              <a:rPr lang="en-US" b="1" u="sng" dirty="0" smtClean="0">
                <a:solidFill>
                  <a:srgbClr val="0000FF"/>
                </a:solidFill>
              </a:rPr>
              <a:t>29 </a:t>
            </a:r>
            <a:r>
              <a:rPr lang="th-TH" b="1" u="sng" dirty="0">
                <a:solidFill>
                  <a:srgbClr val="0000FF"/>
                </a:solidFill>
              </a:rPr>
              <a:t>กันยายน </a:t>
            </a:r>
            <a:r>
              <a:rPr lang="en-US" b="1" u="sng" dirty="0">
                <a:solidFill>
                  <a:srgbClr val="0000FF"/>
                </a:solidFill>
              </a:rPr>
              <a:t>2559 </a:t>
            </a:r>
            <a:endParaRPr lang="th-TH" b="1" u="sng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th-TH" dirty="0" smtClean="0"/>
              <a:t>ศูนย์ผลิตและจำหน่ายงานมือ แปลงปลูกป่าเศรษฐกิจ  พูดคุยแลกเปลี่ยนกับผู้นำ ผู้อาวุโส คนรุ่นใหม่  </a:t>
            </a:r>
            <a:r>
              <a:rPr lang="th-TH" b="1" dirty="0" smtClean="0"/>
              <a:t>“สร้าง</a:t>
            </a:r>
            <a:r>
              <a:rPr lang="th-TH" b="1" dirty="0"/>
              <a:t>รายได้ บนพื้นฐานภูมิปัญญา คนอยู่รอด ป่าอยู่</a:t>
            </a:r>
            <a:r>
              <a:rPr lang="th-TH" b="1" dirty="0" smtClean="0"/>
              <a:t>ได้”</a:t>
            </a:r>
          </a:p>
          <a:p>
            <a:pPr marL="0" indent="0">
              <a:buNone/>
            </a:pPr>
            <a:endParaRPr lang="th-TH" b="1" dirty="0" smtClean="0"/>
          </a:p>
          <a:p>
            <a:pPr marL="0" indent="0">
              <a:buNone/>
            </a:pPr>
            <a:r>
              <a:rPr lang="th-TH" b="1" u="sng" dirty="0" smtClean="0">
                <a:solidFill>
                  <a:srgbClr val="0000FF"/>
                </a:solidFill>
              </a:rPr>
              <a:t>วันศุกร์ที่ </a:t>
            </a:r>
            <a:r>
              <a:rPr lang="en-US" b="1" u="sng" dirty="0" smtClean="0">
                <a:solidFill>
                  <a:srgbClr val="0000FF"/>
                </a:solidFill>
              </a:rPr>
              <a:t>30 </a:t>
            </a:r>
            <a:r>
              <a:rPr lang="th-TH" b="1" u="sng" dirty="0">
                <a:solidFill>
                  <a:srgbClr val="0000FF"/>
                </a:solidFill>
              </a:rPr>
              <a:t>กันยายน </a:t>
            </a:r>
            <a:r>
              <a:rPr lang="en-US" b="1" u="sng" dirty="0">
                <a:solidFill>
                  <a:srgbClr val="0000FF"/>
                </a:solidFill>
              </a:rPr>
              <a:t>2559 </a:t>
            </a:r>
            <a:endParaRPr lang="en-US" b="1" u="sng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th-TH" b="1" dirty="0"/>
              <a:t>ภาพรวมการพัฒนาที่เห็นผลเป็นรูปธรรม - หลักการพัฒนาตามตำราแม่ฟ้าหลวง</a:t>
            </a:r>
          </a:p>
          <a:p>
            <a:pPr marL="0" indent="0">
              <a:buNone/>
            </a:pPr>
            <a:endParaRPr lang="th-TH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00882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978021" y="324402"/>
            <a:ext cx="9994115" cy="522559"/>
          </a:xfrm>
        </p:spPr>
        <p:txBody>
          <a:bodyPr>
            <a:normAutofit fontScale="90000"/>
          </a:bodyPr>
          <a:lstStyle/>
          <a:p>
            <a:r>
              <a:rPr lang="th-TH" sz="2800" b="1" dirty="0" smtClean="0"/>
              <a:t> </a:t>
            </a:r>
            <a:r>
              <a:rPr lang="th-TH" sz="3100" b="1" u="sng" dirty="0" smtClean="0">
                <a:solidFill>
                  <a:srgbClr val="0000FF"/>
                </a:solidFill>
                <a:cs typeface="+mn-cs"/>
              </a:rPr>
              <a:t>วันจันทร์ที่ </a:t>
            </a:r>
            <a:r>
              <a:rPr lang="en-US" sz="3100" b="1" u="sng" dirty="0">
                <a:solidFill>
                  <a:srgbClr val="0000FF"/>
                </a:solidFill>
                <a:cs typeface="+mn-cs"/>
              </a:rPr>
              <a:t>26 </a:t>
            </a:r>
            <a:r>
              <a:rPr lang="th-TH" sz="3100" b="1" u="sng" dirty="0">
                <a:solidFill>
                  <a:srgbClr val="0000FF"/>
                </a:solidFill>
                <a:cs typeface="+mn-cs"/>
              </a:rPr>
              <a:t>กันยายน </a:t>
            </a:r>
            <a:r>
              <a:rPr lang="en-US" sz="3100" b="1" u="sng" dirty="0">
                <a:solidFill>
                  <a:srgbClr val="0000FF"/>
                </a:solidFill>
                <a:cs typeface="+mn-cs"/>
              </a:rPr>
              <a:t>2559 </a:t>
            </a:r>
            <a:r>
              <a:rPr lang="en-US" sz="2800" b="1" u="sng" dirty="0">
                <a:solidFill>
                  <a:srgbClr val="0000FF"/>
                </a:solidFill>
              </a:rPr>
              <a:t/>
            </a:r>
            <a:br>
              <a:rPr lang="en-US" sz="2800" b="1" u="sng" dirty="0">
                <a:solidFill>
                  <a:srgbClr val="0000FF"/>
                </a:solidFill>
              </a:rPr>
            </a:br>
            <a:r>
              <a:rPr lang="th-TH" sz="2400" dirty="0">
                <a:cs typeface="+mn-cs"/>
              </a:rPr>
              <a:t>เดินเท้าดูแปลงป่าเศรษฐกิจบ้านน้ำช้าง เรียนรู้ </a:t>
            </a:r>
            <a:r>
              <a:rPr lang="th-TH" sz="2400" b="1" dirty="0">
                <a:cs typeface="+mn-cs"/>
              </a:rPr>
              <a:t>“เดินจริง เห็นจริง เรียนรู้หลักการทำงานพัฒนาตามตำราแม่ฟ้าหลวง”</a:t>
            </a:r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303" y="1108472"/>
            <a:ext cx="4114799" cy="2865174"/>
          </a:xfrm>
        </p:spPr>
      </p:pic>
      <p:pic>
        <p:nvPicPr>
          <p:cNvPr id="16" name="Content Placeholder 1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079" y="1108472"/>
            <a:ext cx="4114798" cy="2865174"/>
          </a:xfrm>
        </p:spPr>
      </p:pic>
      <p:pic>
        <p:nvPicPr>
          <p:cNvPr id="17" name="Content Placeholder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63" y="3974110"/>
            <a:ext cx="4112079" cy="2742326"/>
          </a:xfrm>
          <a:prstGeom prst="rect">
            <a:avLst/>
          </a:prstGeom>
        </p:spPr>
      </p:pic>
      <p:pic>
        <p:nvPicPr>
          <p:cNvPr id="18" name="Content Placeholder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742" y="3973182"/>
            <a:ext cx="4113471" cy="274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76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0" y="959005"/>
            <a:ext cx="5791200" cy="558676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h-TH" sz="2000" b="1" dirty="0" smtClean="0">
                <a:solidFill>
                  <a:srgbClr val="0000FF"/>
                </a:solidFill>
              </a:rPr>
              <a:t>   คำถาม “ท่าน</a:t>
            </a:r>
            <a:r>
              <a:rPr lang="th-TH" sz="2000" b="1" dirty="0">
                <a:solidFill>
                  <a:srgbClr val="0000FF"/>
                </a:solidFill>
              </a:rPr>
              <a:t>รู้สึก</a:t>
            </a:r>
            <a:r>
              <a:rPr lang="th-TH" sz="2000" b="1" dirty="0" smtClean="0">
                <a:solidFill>
                  <a:srgbClr val="0000FF"/>
                </a:solidFill>
              </a:rPr>
              <a:t>อย่างไร”</a:t>
            </a:r>
          </a:p>
          <a:p>
            <a:pPr marL="0" indent="0">
              <a:buNone/>
            </a:pPr>
            <a:r>
              <a:rPr lang="th-TH" sz="2000" b="1" dirty="0" smtClean="0"/>
              <a:t>ความรู้สึกกับปัญหาที่ได้เห็น</a:t>
            </a:r>
          </a:p>
          <a:p>
            <a:pPr marL="0" lvl="0" indent="0">
              <a:buNone/>
            </a:pPr>
            <a:r>
              <a:rPr lang="th-TH" sz="2000" dirty="0"/>
              <a:t>ความยากลำบากในการทำ</a:t>
            </a:r>
            <a:r>
              <a:rPr lang="th-TH" sz="2000" dirty="0" smtClean="0"/>
              <a:t>การเกษตร</a:t>
            </a:r>
          </a:p>
          <a:p>
            <a:pPr marL="0" indent="0">
              <a:buNone/>
            </a:pPr>
            <a:r>
              <a:rPr lang="th-TH" sz="2000" dirty="0"/>
              <a:t>รู้สึกกลัวการทำลายธรรมชาติโดยผีมือ</a:t>
            </a:r>
            <a:r>
              <a:rPr lang="th-TH" sz="2000" dirty="0" smtClean="0"/>
              <a:t>มนุษย์</a:t>
            </a:r>
          </a:p>
          <a:p>
            <a:pPr marL="0" lvl="0" indent="0">
              <a:buNone/>
            </a:pPr>
            <a:r>
              <a:rPr lang="th-TH" sz="2000" dirty="0"/>
              <a:t>รู้สึกว่าชาวบ้านปลูกข้าวโพดเยอะ</a:t>
            </a:r>
            <a:r>
              <a:rPr lang="th-TH" sz="2000" dirty="0" smtClean="0"/>
              <a:t>เกินไป</a:t>
            </a:r>
          </a:p>
          <a:p>
            <a:pPr marL="0" indent="0">
              <a:buNone/>
            </a:pPr>
            <a:r>
              <a:rPr lang="th-TH" sz="2000" dirty="0"/>
              <a:t>หดหู่กับธรรมชาติที่เสียหาย</a:t>
            </a:r>
            <a:endParaRPr lang="en-US" sz="2000" dirty="0"/>
          </a:p>
          <a:p>
            <a:pPr marL="0" lvl="0" indent="0">
              <a:buNone/>
            </a:pPr>
            <a:r>
              <a:rPr lang="th-TH" sz="2000" dirty="0"/>
              <a:t>ความรู้สึกของชุมชนที่มีความระแวงต่อภาครัฐ</a:t>
            </a:r>
            <a:endParaRPr lang="en-US" sz="2000" dirty="0"/>
          </a:p>
          <a:p>
            <a:pPr marL="0" indent="0">
              <a:buNone/>
            </a:pPr>
            <a:r>
              <a:rPr lang="th-TH" sz="2000" b="1" dirty="0" smtClean="0"/>
              <a:t>ความเปลี่ยนแปลงในทางที่ดี</a:t>
            </a:r>
          </a:p>
          <a:p>
            <a:pPr lvl="0"/>
            <a:r>
              <a:rPr lang="th-TH" sz="2000" dirty="0" smtClean="0"/>
              <a:t>ประทับใจ</a:t>
            </a:r>
            <a:r>
              <a:rPr lang="th-TH" sz="2000" dirty="0"/>
              <a:t>ในความร่วมมือของชาวบ้าน</a:t>
            </a:r>
            <a:endParaRPr lang="en-US" sz="2000" dirty="0"/>
          </a:p>
          <a:p>
            <a:pPr lvl="0"/>
            <a:r>
              <a:rPr lang="th-TH" sz="2000" dirty="0"/>
              <a:t>รู้สึกได้รับการยอมรับจากชาวบ้าน</a:t>
            </a:r>
            <a:endParaRPr lang="en-US" sz="2000" dirty="0"/>
          </a:p>
          <a:p>
            <a:pPr lvl="0"/>
            <a:r>
              <a:rPr lang="th-TH" sz="2000" dirty="0"/>
              <a:t>การลงมือจริง สามารถเห็นผลได้</a:t>
            </a:r>
            <a:endParaRPr lang="en-US" sz="2000" dirty="0"/>
          </a:p>
          <a:p>
            <a:pPr lvl="0"/>
            <a:r>
              <a:rPr lang="th-TH" sz="2000" dirty="0" smtClean="0"/>
              <a:t>เข้าใจ</a:t>
            </a:r>
            <a:r>
              <a:rPr lang="th-TH" sz="2000" dirty="0"/>
              <a:t>วิถีชีวิตชุมชนมากขึ้น</a:t>
            </a:r>
            <a:endParaRPr lang="en-US" sz="2000" dirty="0"/>
          </a:p>
          <a:p>
            <a:pPr lvl="0"/>
            <a:r>
              <a:rPr lang="th-TH" sz="2000" dirty="0"/>
              <a:t>หดหู่กับธรรมชาติที่เสียหาย</a:t>
            </a:r>
            <a:endParaRPr lang="en-US" sz="2000" dirty="0"/>
          </a:p>
          <a:p>
            <a:pPr lvl="0"/>
            <a:r>
              <a:rPr lang="th-TH" sz="2000" dirty="0"/>
              <a:t>ความมุ่งมั่นที่จะพัฒนาชุมชน</a:t>
            </a:r>
            <a:endParaRPr lang="en-US" sz="2000" dirty="0"/>
          </a:p>
          <a:p>
            <a:pPr lvl="0"/>
            <a:r>
              <a:rPr lang="th-TH" sz="2000" dirty="0"/>
              <a:t>การพัฒนาต้องใช้เวลา</a:t>
            </a:r>
            <a:endParaRPr lang="en-US" sz="2000" dirty="0"/>
          </a:p>
          <a:p>
            <a:pPr lvl="0"/>
            <a:r>
              <a:rPr lang="th-TH" sz="2000" dirty="0" smtClean="0"/>
              <a:t>ความ</a:t>
            </a:r>
            <a:r>
              <a:rPr lang="th-TH" sz="2000" dirty="0"/>
              <a:t>ศรัทธา และความพยายามที่จะเปลี่ยนแปลงชุมชนของชาวบ้าน</a:t>
            </a:r>
            <a:endParaRPr lang="en-US" sz="2000" dirty="0"/>
          </a:p>
          <a:p>
            <a:pPr lvl="0"/>
            <a:r>
              <a:rPr lang="th-TH" sz="2000" dirty="0"/>
              <a:t>อยากให้ชาวบ้านมีความเป็นอยู่ที่ดีขึ้น</a:t>
            </a:r>
            <a:endParaRPr lang="en-US" sz="2000" dirty="0"/>
          </a:p>
          <a:p>
            <a:endParaRPr lang="th-TH" sz="20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56839" y="959003"/>
            <a:ext cx="5739161" cy="55867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h-TH" sz="2000" b="1" dirty="0" smtClean="0">
                <a:solidFill>
                  <a:srgbClr val="0000FF"/>
                </a:solidFill>
              </a:rPr>
              <a:t>    คำถาม “ท่านเห็นอะไร”</a:t>
            </a:r>
            <a:endParaRPr lang="en-US" sz="20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th-TH" sz="2000" b="1" dirty="0"/>
              <a:t>สังคม</a:t>
            </a:r>
          </a:p>
          <a:p>
            <a:r>
              <a:rPr lang="th-TH" sz="2000" dirty="0"/>
              <a:t>ความพยายาม การมีอุดมการณ์</a:t>
            </a:r>
          </a:p>
          <a:p>
            <a:r>
              <a:rPr lang="th-TH" sz="2000" dirty="0"/>
              <a:t>ได้เห็นจิตใจและอัธยาศัยที่ดีของชาวบ้าน</a:t>
            </a:r>
          </a:p>
          <a:p>
            <a:r>
              <a:rPr lang="th-TH" sz="2000" dirty="0"/>
              <a:t>ความร่วมมือของชุมชนที่มีความตั้งใจ</a:t>
            </a:r>
          </a:p>
          <a:p>
            <a:r>
              <a:rPr lang="th-TH" sz="2000" dirty="0"/>
              <a:t>เห็นการเปลี่ยนแปลงไปในทางที่ดี ทั้งสามด้านเมื่อโครงการฯ เข้ามา</a:t>
            </a:r>
          </a:p>
          <a:p>
            <a:r>
              <a:rPr lang="th-TH" sz="2000" dirty="0"/>
              <a:t>เห็นตัวอย่างของผู้นำที่ดี </a:t>
            </a:r>
          </a:p>
          <a:p>
            <a:r>
              <a:rPr lang="th-TH" sz="2000" dirty="0"/>
              <a:t>ความสุขของ</a:t>
            </a:r>
            <a:r>
              <a:rPr lang="th-TH" sz="2000" dirty="0" smtClean="0"/>
              <a:t>ชาวบ้าน</a:t>
            </a:r>
          </a:p>
          <a:p>
            <a:pPr marL="0" indent="0">
              <a:buNone/>
            </a:pPr>
            <a:r>
              <a:rPr lang="th-TH" sz="2000" b="1" dirty="0"/>
              <a:t>เศรษฐกิจ</a:t>
            </a:r>
            <a:r>
              <a:rPr lang="th-TH" sz="2000" dirty="0"/>
              <a:t> </a:t>
            </a:r>
          </a:p>
          <a:p>
            <a:r>
              <a:rPr lang="th-TH" sz="2000" dirty="0"/>
              <a:t>ความยากลำบากของชาวบ้าน</a:t>
            </a:r>
          </a:p>
          <a:p>
            <a:r>
              <a:rPr lang="th-TH" sz="2000" dirty="0"/>
              <a:t>วิถีชีวิตของชาวบ้านที่มีความพอเพียง เรียบง่าย</a:t>
            </a:r>
          </a:p>
          <a:p>
            <a:r>
              <a:rPr lang="th-TH" sz="2000" dirty="0"/>
              <a:t>การปรับตัวเพื่อความอยู่รอด</a:t>
            </a:r>
            <a:endParaRPr lang="en-US" sz="2000" dirty="0"/>
          </a:p>
          <a:p>
            <a:r>
              <a:rPr lang="th-TH" sz="2000" dirty="0"/>
              <a:t>การทำนาขั้นบันได</a:t>
            </a:r>
          </a:p>
          <a:p>
            <a:r>
              <a:rPr lang="th-TH" sz="2000" dirty="0"/>
              <a:t>เห็นปัญหาของภาครัฐที่ไม่ฟังเสียงของ</a:t>
            </a:r>
            <a:r>
              <a:rPr lang="th-TH" sz="2000" dirty="0" smtClean="0"/>
              <a:t>ชาวบ้าน</a:t>
            </a:r>
          </a:p>
          <a:p>
            <a:pPr marL="0" indent="0">
              <a:buNone/>
            </a:pPr>
            <a:r>
              <a:rPr lang="th-TH" sz="2000" b="1" dirty="0" smtClean="0"/>
              <a:t>สิ่งแวดล้อม</a:t>
            </a:r>
            <a:endParaRPr lang="th-TH" sz="2000" b="1" dirty="0"/>
          </a:p>
          <a:p>
            <a:r>
              <a:rPr lang="th-TH" sz="2000" dirty="0"/>
              <a:t>สภาพทรัพยากรของชุมชน ทั้งก่อนหน้าและปัจจุบัน เช่น น้ำ </a:t>
            </a:r>
            <a:r>
              <a:rPr lang="th-TH" sz="2000" dirty="0" smtClean="0"/>
              <a:t>พื้นที่ทำ</a:t>
            </a:r>
            <a:r>
              <a:rPr lang="th-TH" sz="2000" dirty="0"/>
              <a:t>กิน</a:t>
            </a:r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endParaRPr lang="th-TH" sz="20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68443" y="353610"/>
            <a:ext cx="11718757" cy="6053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h-TH" b="1" dirty="0" smtClean="0"/>
              <a:t>  </a:t>
            </a:r>
            <a:r>
              <a:rPr lang="th-TH" b="1" dirty="0" smtClean="0">
                <a:solidFill>
                  <a:srgbClr val="0000FF"/>
                </a:solidFill>
              </a:rPr>
              <a:t>ถอดบทเรียนประจำวัน เดินสำรวจแปลงป่า</a:t>
            </a:r>
            <a:r>
              <a:rPr lang="th-TH" b="1" dirty="0">
                <a:solidFill>
                  <a:srgbClr val="0000FF"/>
                </a:solidFill>
              </a:rPr>
              <a:t>เศรฐกิจบ้านน้ำช้าง</a:t>
            </a:r>
            <a:endParaRPr lang="th-TH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72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516" y="144966"/>
            <a:ext cx="11612137" cy="8344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th-TH" b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th-TH" b="1" dirty="0" smtClean="0">
                <a:solidFill>
                  <a:srgbClr val="0000FF"/>
                </a:solidFill>
              </a:rPr>
              <a:t>บรรยาย</a:t>
            </a:r>
            <a:r>
              <a:rPr lang="th-TH" b="1" dirty="0">
                <a:solidFill>
                  <a:srgbClr val="0000FF"/>
                </a:solidFill>
              </a:rPr>
              <a:t>สรุปและให้หลักคิดด้านการพัฒนา</a:t>
            </a:r>
            <a:r>
              <a:rPr lang="th-TH" b="1" dirty="0" smtClean="0">
                <a:solidFill>
                  <a:srgbClr val="0000FF"/>
                </a:solidFill>
              </a:rPr>
              <a:t>โดย คุณ</a:t>
            </a:r>
            <a:r>
              <a:rPr lang="th-TH" b="1" dirty="0">
                <a:solidFill>
                  <a:srgbClr val="0000FF"/>
                </a:solidFill>
              </a:rPr>
              <a:t>ณรงค์ </a:t>
            </a:r>
            <a:r>
              <a:rPr lang="th-TH" b="1" dirty="0" smtClean="0">
                <a:solidFill>
                  <a:srgbClr val="0000FF"/>
                </a:solidFill>
              </a:rPr>
              <a:t>อภิชัย</a:t>
            </a:r>
            <a:endParaRPr lang="th-TH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270916" y="979450"/>
            <a:ext cx="3962399" cy="5622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h-TH" sz="1800" dirty="0" smtClean="0"/>
          </a:p>
          <a:p>
            <a:pPr marL="0" indent="0">
              <a:buNone/>
            </a:pPr>
            <a:r>
              <a:rPr lang="th-TH" sz="1800" b="1" dirty="0" smtClean="0"/>
              <a:t>อะไรคือปัจจัยความสำเร็จ</a:t>
            </a:r>
          </a:p>
          <a:p>
            <a:pPr marL="0" indent="0">
              <a:buNone/>
            </a:pPr>
            <a:endParaRPr lang="th-TH" sz="1800" b="1" dirty="0" smtClean="0"/>
          </a:p>
          <a:p>
            <a:r>
              <a:rPr lang="th-TH" sz="1800" b="1" dirty="0" smtClean="0"/>
              <a:t>จิตใจ</a:t>
            </a:r>
            <a:r>
              <a:rPr lang="th-TH" sz="1800" dirty="0" smtClean="0"/>
              <a:t> ต้องมีความรัก แรงบันดาลใจ มีความเชื่อในสิ่งนั้นๆ</a:t>
            </a:r>
          </a:p>
          <a:p>
            <a:r>
              <a:rPr lang="th-TH" sz="1800" b="1" dirty="0" smtClean="0"/>
              <a:t>ทัศนคติ</a:t>
            </a:r>
            <a:r>
              <a:rPr lang="th-TH" sz="1800" dirty="0" smtClean="0"/>
              <a:t> เชื่อว่าเราทำได้ ทุกสิ่งเกิดขึ้นได้จริง แค่กล้าทำ</a:t>
            </a:r>
          </a:p>
          <a:p>
            <a:r>
              <a:rPr lang="th-TH" sz="1800" b="1" dirty="0" smtClean="0"/>
              <a:t>จังหวะ</a:t>
            </a:r>
            <a:r>
              <a:rPr lang="th-TH" sz="1800" dirty="0" smtClean="0"/>
              <a:t> ทุกอย่างมีจังหวะของมัน เพียงไม่ละทิ้ง</a:t>
            </a:r>
          </a:p>
          <a:p>
            <a:r>
              <a:rPr lang="th-TH" sz="1800" b="1" dirty="0" smtClean="0"/>
              <a:t>รู้จักตนเอง </a:t>
            </a:r>
            <a:r>
              <a:rPr lang="th-TH" sz="1800" dirty="0" smtClean="0"/>
              <a:t>รู้ความสามารถของตนเอง ทำในสิ่งที่ชอบ</a:t>
            </a:r>
          </a:p>
          <a:p>
            <a:r>
              <a:rPr lang="th-TH" sz="1800" b="1" dirty="0" smtClean="0"/>
              <a:t>สติ</a:t>
            </a:r>
            <a:r>
              <a:rPr lang="th-TH" sz="1800" dirty="0" smtClean="0"/>
              <a:t> มีสติในการทำในทุกๆสิ่ง</a:t>
            </a:r>
          </a:p>
          <a:p>
            <a:r>
              <a:rPr lang="th-TH" sz="1800" b="1" dirty="0" smtClean="0"/>
              <a:t>ความพอดี </a:t>
            </a:r>
            <a:r>
              <a:rPr lang="th-TH" sz="1800" dirty="0" smtClean="0"/>
              <a:t>มีความพอประมาณ</a:t>
            </a:r>
          </a:p>
          <a:p>
            <a:r>
              <a:rPr lang="th-TH" sz="1800" b="1" dirty="0" smtClean="0"/>
              <a:t>เงินทุน</a:t>
            </a:r>
          </a:p>
          <a:p>
            <a:r>
              <a:rPr lang="th-TH" sz="1800" b="1" dirty="0" smtClean="0"/>
              <a:t>อธิบาย</a:t>
            </a:r>
            <a:r>
              <a:rPr lang="th-TH" sz="1800" dirty="0" smtClean="0"/>
              <a:t> มีการสร้างความเข้าใจ</a:t>
            </a:r>
          </a:p>
          <a:p>
            <a:r>
              <a:rPr lang="th-TH" sz="1800" b="1" dirty="0" smtClean="0"/>
              <a:t>รู้ปัญหา </a:t>
            </a:r>
            <a:r>
              <a:rPr lang="th-TH" sz="1800" dirty="0" smtClean="0"/>
              <a:t>แก้ปัญหาให้ตรงจุด</a:t>
            </a:r>
          </a:p>
          <a:p>
            <a:r>
              <a:rPr lang="th-TH" sz="1800" b="1" dirty="0" smtClean="0"/>
              <a:t>ยืดหยุ่น</a:t>
            </a:r>
            <a:r>
              <a:rPr lang="th-TH" sz="1800" dirty="0" smtClean="0"/>
              <a:t>  ปรับตัวได้ อย่าอยู่กับสิ่งเดียว</a:t>
            </a:r>
            <a:r>
              <a:rPr lang="en-US" sz="1800" dirty="0" smtClean="0"/>
              <a:t>   </a:t>
            </a:r>
            <a:endParaRPr lang="th-TH" sz="18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160834" y="979450"/>
            <a:ext cx="3759820" cy="56229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h-TH" sz="1800" dirty="0" smtClean="0"/>
          </a:p>
          <a:p>
            <a:pPr marL="0" indent="0">
              <a:buNone/>
            </a:pPr>
            <a:r>
              <a:rPr lang="th-TH" sz="1800" b="1" dirty="0"/>
              <a:t>อะไรคือปัจจัยความสำเร็จ</a:t>
            </a:r>
          </a:p>
          <a:p>
            <a:endParaRPr lang="th-TH" sz="1800" dirty="0" smtClean="0"/>
          </a:p>
          <a:p>
            <a:r>
              <a:rPr lang="th-TH" sz="1800" b="1" dirty="0" smtClean="0"/>
              <a:t>ใจเย็น </a:t>
            </a:r>
            <a:r>
              <a:rPr lang="th-TH" sz="1800" dirty="0" smtClean="0"/>
              <a:t>อดทน มุมานะ ไม่ย่อท้อ ทนต่ออุปสรรค</a:t>
            </a:r>
          </a:p>
          <a:p>
            <a:r>
              <a:rPr lang="th-TH" sz="1800" b="1" dirty="0" smtClean="0"/>
              <a:t>มีความพร้อมในการทำงาน</a:t>
            </a:r>
          </a:p>
          <a:p>
            <a:r>
              <a:rPr lang="th-TH" sz="1800" b="1" dirty="0" smtClean="0"/>
              <a:t>เรียนรู้</a:t>
            </a:r>
            <a:r>
              <a:rPr lang="th-TH" sz="1800" dirty="0" smtClean="0"/>
              <a:t> จากความผิดพลาด ไม่กลัวความล้มเหลว</a:t>
            </a:r>
          </a:p>
          <a:p>
            <a:r>
              <a:rPr lang="th-TH" sz="1800" b="1" dirty="0" smtClean="0"/>
              <a:t>ข้อมูล</a:t>
            </a:r>
            <a:r>
              <a:rPr lang="th-TH" sz="1800" dirty="0" smtClean="0"/>
              <a:t> ต้องรู้เขารู้เรา</a:t>
            </a:r>
          </a:p>
          <a:p>
            <a:r>
              <a:rPr lang="th-TH" sz="1800" b="1" dirty="0" smtClean="0"/>
              <a:t>มีวุฒิภาวะ</a:t>
            </a:r>
          </a:p>
          <a:p>
            <a:r>
              <a:rPr lang="th-TH" sz="1800" b="1" dirty="0" smtClean="0"/>
              <a:t>มีการวางแผนทำงาน</a:t>
            </a:r>
          </a:p>
          <a:p>
            <a:r>
              <a:rPr lang="th-TH" sz="1800" b="1" dirty="0" smtClean="0"/>
              <a:t>ทำตามสัญชาตญาน </a:t>
            </a:r>
            <a:r>
              <a:rPr lang="th-TH" sz="1800" dirty="0" smtClean="0"/>
              <a:t>ตามแต่สถานการณ์</a:t>
            </a:r>
          </a:p>
          <a:p>
            <a:r>
              <a:rPr lang="th-TH" sz="1800" b="1" dirty="0" smtClean="0"/>
              <a:t>การลงมือทำ </a:t>
            </a:r>
            <a:r>
              <a:rPr lang="th-TH" sz="1800" dirty="0" smtClean="0"/>
              <a:t>ทำถูกที่ ถูกคน ถูกทาง ทำแล้วทำอีก</a:t>
            </a:r>
          </a:p>
          <a:p>
            <a:r>
              <a:rPr lang="th-TH" sz="1800" b="1" dirty="0" smtClean="0"/>
              <a:t>มีความมร่วมมือ </a:t>
            </a:r>
            <a:r>
              <a:rPr lang="th-TH" sz="1800" dirty="0" smtClean="0"/>
              <a:t>บูรณาการร่วมกันในการทำงาน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dirty="0" smtClean="0"/>
              <a:t>   </a:t>
            </a:r>
            <a:endParaRPr lang="th-TH" sz="18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8514" y="979450"/>
            <a:ext cx="3962401" cy="56229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h-TH" sz="20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th-TH" sz="1800" b="1" dirty="0" smtClean="0"/>
              <a:t>คุณสมบัตินักพัฒนาธุรกิจเพื่อชุมชน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th-TH" sz="2000" b="1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 smtClean="0"/>
              <a:t>4</a:t>
            </a:r>
            <a:r>
              <a:rPr lang="th-TH" sz="2000" dirty="0" smtClean="0"/>
              <a:t> บ. ที่จะควรจะมีเพื่อที่จะทำธุรกิจเพื่อชุมชน</a:t>
            </a:r>
            <a:endParaRPr lang="en-US" sz="2000" dirty="0" smtClean="0"/>
          </a:p>
          <a:p>
            <a:r>
              <a:rPr lang="th-TH" sz="2000" b="1" dirty="0" smtClean="0"/>
              <a:t>บริบท</a:t>
            </a:r>
            <a:r>
              <a:rPr lang="th-TH" sz="2000" dirty="0" smtClean="0"/>
              <a:t>: ต้องดู เข้าใจเรื่องของบริบทว่าจะทำอะไร ทำอย่างไร ต้องรู้ข้อมูล</a:t>
            </a:r>
            <a:endParaRPr lang="en-US" sz="2000" dirty="0" smtClean="0"/>
          </a:p>
          <a:p>
            <a:r>
              <a:rPr lang="th-TH" sz="2000" b="1" dirty="0" smtClean="0"/>
              <a:t>บูรณาการ</a:t>
            </a:r>
            <a:r>
              <a:rPr lang="en-US" sz="2000" dirty="0" smtClean="0"/>
              <a:t>: </a:t>
            </a:r>
            <a:r>
              <a:rPr lang="th-TH" sz="2000" dirty="0" smtClean="0"/>
              <a:t>การทำงานต้องบูรณาการ ต้องทำงานกับทุกภาคส่วน หลายๆระดับ ทำคิดร่วมกัน และต้องยึดความต้องการของชุมชนเป็นหลัก</a:t>
            </a:r>
            <a:endParaRPr lang="en-US" sz="2000" dirty="0" smtClean="0"/>
          </a:p>
          <a:p>
            <a:r>
              <a:rPr lang="th-TH" sz="2000" b="1" dirty="0" smtClean="0"/>
              <a:t>บริหาร</a:t>
            </a:r>
            <a:r>
              <a:rPr lang="en-US" sz="2000" dirty="0" smtClean="0"/>
              <a:t>: </a:t>
            </a:r>
            <a:r>
              <a:rPr lang="th-TH" sz="2000" dirty="0" smtClean="0"/>
              <a:t>สิ่งที่จะทำว่าจะบริหารอย่างไร ทำงานตามหลักบริหาร เทคนิคต่างๆ</a:t>
            </a:r>
            <a:endParaRPr lang="en-US" sz="2000" dirty="0" smtClean="0"/>
          </a:p>
          <a:p>
            <a:r>
              <a:rPr lang="th-TH" sz="2000" b="1" dirty="0" smtClean="0"/>
              <a:t>แบรนด์</a:t>
            </a:r>
            <a:r>
              <a:rPr lang="en-US" sz="2000" dirty="0" smtClean="0"/>
              <a:t>: </a:t>
            </a:r>
            <a:r>
              <a:rPr lang="th-TH" sz="2000" dirty="0" smtClean="0"/>
              <a:t>แบรนด์ที่ออกมาก็ต้องตอบโจทย์ของชุมชน มีภาพลักษณ์ที่ดี สอดคล้อง จะต้องมีการคุยกันให้มากกว่าแบรนด์นั้นจะออกสู่ตลาด</a:t>
            </a:r>
            <a:endParaRPr lang="en-US" sz="2000" dirty="0" smtClean="0"/>
          </a:p>
          <a:p>
            <a:pPr marL="0" indent="0">
              <a:buNone/>
            </a:pPr>
            <a:r>
              <a:rPr lang="th-TH" sz="2000" dirty="0" smtClean="0"/>
              <a:t>การ</a:t>
            </a:r>
            <a:r>
              <a:rPr lang="th-TH" sz="2000" dirty="0"/>
              <a:t>ทำงานของนักพัฒนาธุรกิจชุมชนและหลักการของมูลนิธิแม่ฟ้าหลวง</a:t>
            </a:r>
            <a:r>
              <a:rPr lang="th-TH" sz="2000" dirty="0" smtClean="0"/>
              <a:t>ฯ</a:t>
            </a:r>
            <a:r>
              <a:rPr lang="en-US" sz="2000" dirty="0" smtClean="0"/>
              <a:t>   </a:t>
            </a:r>
            <a:endParaRPr lang="th-TH" sz="2000" dirty="0"/>
          </a:p>
        </p:txBody>
      </p:sp>
    </p:spTree>
    <p:extLst>
      <p:ext uri="{BB962C8B-B14F-4D97-AF65-F5344CB8AC3E}">
        <p14:creationId xmlns:p14="http://schemas.microsoft.com/office/powerpoint/2010/main" val="3904122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005" y="265440"/>
            <a:ext cx="9613990" cy="727017"/>
          </a:xfrm>
        </p:spPr>
        <p:txBody>
          <a:bodyPr>
            <a:noAutofit/>
          </a:bodyPr>
          <a:lstStyle/>
          <a:p>
            <a:pPr marL="0" indent="0"/>
            <a:r>
              <a:rPr lang="th-TH" sz="2800" b="1" u="sng" dirty="0" smtClean="0">
                <a:solidFill>
                  <a:srgbClr val="0000FF"/>
                </a:solidFill>
                <a:cs typeface="+mn-cs"/>
              </a:rPr>
              <a:t>วันอังคารที่ </a:t>
            </a:r>
            <a:r>
              <a:rPr lang="en-US" sz="2800" b="1" u="sng" dirty="0">
                <a:solidFill>
                  <a:srgbClr val="0000FF"/>
                </a:solidFill>
                <a:cs typeface="+mn-cs"/>
              </a:rPr>
              <a:t>27 </a:t>
            </a:r>
            <a:r>
              <a:rPr lang="th-TH" sz="2800" b="1" u="sng" dirty="0">
                <a:solidFill>
                  <a:srgbClr val="0000FF"/>
                </a:solidFill>
                <a:cs typeface="+mn-cs"/>
              </a:rPr>
              <a:t>กันยายน </a:t>
            </a:r>
            <a:r>
              <a:rPr lang="en-US" sz="2800" b="1" u="sng" dirty="0">
                <a:solidFill>
                  <a:srgbClr val="0000FF"/>
                </a:solidFill>
                <a:cs typeface="+mn-cs"/>
              </a:rPr>
              <a:t>2559 </a:t>
            </a:r>
            <a:r>
              <a:rPr lang="en-US" sz="2200" b="1" u="sng" dirty="0">
                <a:solidFill>
                  <a:srgbClr val="0000FF"/>
                </a:solidFill>
                <a:cs typeface="+mn-cs"/>
              </a:rPr>
              <a:t/>
            </a:r>
            <a:br>
              <a:rPr lang="en-US" sz="2200" b="1" u="sng" dirty="0">
                <a:solidFill>
                  <a:srgbClr val="0000FF"/>
                </a:solidFill>
                <a:cs typeface="+mn-cs"/>
              </a:rPr>
            </a:br>
            <a:r>
              <a:rPr lang="th-TH" sz="2000" dirty="0" smtClean="0">
                <a:cs typeface="+mn-cs"/>
              </a:rPr>
              <a:t>ลง</a:t>
            </a:r>
            <a:r>
              <a:rPr lang="th-TH" sz="2000" dirty="0">
                <a:cs typeface="+mn-cs"/>
              </a:rPr>
              <a:t>พื้นที่ พูดคุยกับชาวบ้านบวกหญ้า และพูดคุยกับผู้นำชุมชน เจ้าหน้าที่อสพ. และเจ้าหน้าที่โครงการฯ </a:t>
            </a:r>
            <a:r>
              <a:rPr lang="th-TH" sz="2000" b="1" dirty="0">
                <a:cs typeface="+mn-cs"/>
              </a:rPr>
              <a:t>“ คุณสมบัตินักพัฒนา</a:t>
            </a:r>
            <a:r>
              <a:rPr lang="th-TH" sz="2000" b="1" dirty="0" smtClean="0">
                <a:cs typeface="+mn-cs"/>
              </a:rPr>
              <a:t>”</a:t>
            </a:r>
            <a:endParaRPr lang="th-TH" sz="2000" dirty="0">
              <a:cs typeface="+mn-cs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1" y="1098395"/>
            <a:ext cx="4114799" cy="2742326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98395"/>
            <a:ext cx="4111839" cy="2742326"/>
          </a:xfrm>
        </p:spPr>
      </p:pic>
      <p:pic>
        <p:nvPicPr>
          <p:cNvPr id="10" name="Content Placeholder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21" y="3840721"/>
            <a:ext cx="4114799" cy="2743199"/>
          </a:xfrm>
          <a:prstGeom prst="rect">
            <a:avLst/>
          </a:prstGeom>
        </p:spPr>
      </p:pic>
      <p:pic>
        <p:nvPicPr>
          <p:cNvPr id="11" name="Content Placeholder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040" y="3839848"/>
            <a:ext cx="4114799" cy="274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818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7347" y="953207"/>
            <a:ext cx="5542155" cy="562488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th-TH" sz="1800" b="1" dirty="0">
                <a:solidFill>
                  <a:srgbClr val="0000FF"/>
                </a:solidFill>
                <a:latin typeface="Angsana New" panose="02020603050405020304" pitchFamily="18" charset="-34"/>
              </a:rPr>
              <a:t> </a:t>
            </a:r>
            <a:r>
              <a:rPr lang="th-TH" sz="1800" b="1" dirty="0">
                <a:latin typeface="Angsana New" panose="02020603050405020304" pitchFamily="18" charset="-34"/>
              </a:rPr>
              <a:t>สิ่งแวดล้อม</a:t>
            </a:r>
          </a:p>
          <a:p>
            <a:r>
              <a:rPr lang="th-TH" sz="1800" dirty="0">
                <a:latin typeface="Angsana New" panose="02020603050405020304" pitchFamily="18" charset="-34"/>
              </a:rPr>
              <a:t>ชาวบ้านขาดความเข้าใจในการเกษตร รู้สึกถึงปัญหาในชุมชน เช่น การใช้สารเคมี ปุ๋ยที่มากขึ้นทุกปี</a:t>
            </a:r>
          </a:p>
          <a:p>
            <a:r>
              <a:rPr lang="th-TH" sz="1800" dirty="0">
                <a:latin typeface="Angsana New" panose="02020603050405020304" pitchFamily="18" charset="-34"/>
              </a:rPr>
              <a:t>การจัดสรรพื้นที่การเกษตร ปศุสัตว์ ยังไม่มีการแบ่งชัดเจน</a:t>
            </a:r>
            <a:endParaRPr lang="th-TH" sz="1800" b="1" dirty="0" smtClean="0"/>
          </a:p>
          <a:p>
            <a:pPr marL="0" indent="0">
              <a:buNone/>
            </a:pPr>
            <a:endParaRPr lang="th-TH" sz="1800" b="1" dirty="0"/>
          </a:p>
          <a:p>
            <a:pPr marL="0" indent="0">
              <a:buNone/>
            </a:pPr>
            <a:r>
              <a:rPr lang="th-TH" sz="1800" b="1" dirty="0" smtClean="0">
                <a:solidFill>
                  <a:srgbClr val="0000FF"/>
                </a:solidFill>
              </a:rPr>
              <a:t>คำถาม “ </a:t>
            </a:r>
            <a:r>
              <a:rPr lang="th-TH" sz="1800" b="1" dirty="0">
                <a:solidFill>
                  <a:srgbClr val="0000FF"/>
                </a:solidFill>
              </a:rPr>
              <a:t>ได้อะไร </a:t>
            </a:r>
            <a:r>
              <a:rPr lang="th-TH" sz="1800" b="1" dirty="0" smtClean="0">
                <a:solidFill>
                  <a:srgbClr val="0000FF"/>
                </a:solidFill>
              </a:rPr>
              <a:t>”</a:t>
            </a:r>
          </a:p>
          <a:p>
            <a:pPr marL="0" indent="0">
              <a:buNone/>
            </a:pPr>
            <a:r>
              <a:rPr lang="th-TH" sz="1800" b="1" dirty="0" smtClean="0"/>
              <a:t>ความเข้าใจชุมชุนและหลักการพัฒนา</a:t>
            </a:r>
            <a:endParaRPr lang="en-US" sz="1800" dirty="0"/>
          </a:p>
          <a:p>
            <a:pPr lvl="0"/>
            <a:r>
              <a:rPr lang="th-TH" sz="1800" dirty="0"/>
              <a:t>ได้ทักษะ แนวทางในการเข้าชุมชน กระบวนการทำงานอย่างเป็นขั้นตอนที่มีประสิทธิภาพ</a:t>
            </a:r>
            <a:endParaRPr lang="en-US" sz="1800" dirty="0"/>
          </a:p>
          <a:p>
            <a:pPr lvl="0"/>
            <a:r>
              <a:rPr lang="th-TH" sz="1800" dirty="0"/>
              <a:t>ได้เห็นถึงความเปลี่ยนแปลงที่ดีขึ้น ได้แรงบันดาลใจ</a:t>
            </a:r>
            <a:endParaRPr lang="en-US" sz="1800" dirty="0"/>
          </a:p>
          <a:p>
            <a:pPr lvl="0"/>
            <a:r>
              <a:rPr lang="th-TH" sz="1800" dirty="0"/>
              <a:t>เรียนรู้วิถีชีวิต ความเป็นอยู่ ความเชื่อของชาวบ้าน</a:t>
            </a:r>
            <a:endParaRPr lang="en-US" sz="1800" dirty="0"/>
          </a:p>
          <a:p>
            <a:pPr lvl="0"/>
            <a:r>
              <a:rPr lang="th-TH" sz="1800" dirty="0"/>
              <a:t>รู้ปัญหาในอดีต ว่าภาครัฐเข้ามาแล้วไม่มีความต่อเนื่อง</a:t>
            </a:r>
            <a:endParaRPr lang="en-US" sz="1800" dirty="0"/>
          </a:p>
          <a:p>
            <a:pPr lvl="0"/>
            <a:r>
              <a:rPr lang="th-TH" sz="1800" dirty="0"/>
              <a:t>มองเห็นความมุ่งของ ผู้นำชุมชน อสพ. และเจ้าหน้าที่ภาคสนาม</a:t>
            </a:r>
            <a:endParaRPr lang="en-US" sz="1800" dirty="0"/>
          </a:p>
          <a:p>
            <a:pPr lvl="0"/>
            <a:r>
              <a:rPr lang="th-TH" sz="1800" dirty="0"/>
              <a:t>การพัฒนาที่เอาความต้องการของชุมชนเป็นที่ตั้ง</a:t>
            </a:r>
            <a:endParaRPr lang="en-US" sz="1800" dirty="0"/>
          </a:p>
          <a:p>
            <a:pPr lvl="0"/>
            <a:r>
              <a:rPr lang="th-TH" sz="1800" dirty="0"/>
              <a:t>การพัฒนาไปได้เร็ว เพราะชาวบ้านเริ่มยอมรับ</a:t>
            </a:r>
            <a:endParaRPr lang="en-US" sz="1800" dirty="0"/>
          </a:p>
          <a:p>
            <a:endParaRPr lang="th-TH" sz="1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22671" y="953208"/>
            <a:ext cx="5944676" cy="56248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h-TH" sz="1800" b="1" dirty="0" smtClean="0"/>
              <a:t> </a:t>
            </a:r>
            <a:r>
              <a:rPr lang="th-TH" sz="1800" b="1" dirty="0" smtClean="0">
                <a:solidFill>
                  <a:srgbClr val="0000FF"/>
                </a:solidFill>
                <a:latin typeface="Angsana New" panose="02020603050405020304" pitchFamily="18" charset="-34"/>
              </a:rPr>
              <a:t>คำถาม </a:t>
            </a:r>
            <a:r>
              <a:rPr lang="th-TH" sz="1800" b="1" dirty="0">
                <a:solidFill>
                  <a:srgbClr val="0000FF"/>
                </a:solidFill>
                <a:latin typeface="Angsana New" panose="02020603050405020304" pitchFamily="18" charset="-34"/>
              </a:rPr>
              <a:t>“ รู้สึกอย่างไร ”</a:t>
            </a:r>
            <a:endParaRPr lang="en-US" sz="1800" dirty="0">
              <a:solidFill>
                <a:srgbClr val="0000FF"/>
              </a:solidFill>
              <a:latin typeface="Angsana New" panose="02020603050405020304" pitchFamily="18" charset="-34"/>
            </a:endParaRPr>
          </a:p>
          <a:p>
            <a:pPr marL="0" lvl="0" indent="0">
              <a:buNone/>
            </a:pPr>
            <a:r>
              <a:rPr lang="th-TH" sz="1800" b="1" dirty="0" smtClean="0">
                <a:latin typeface="Angsana New" panose="02020603050405020304" pitchFamily="18" charset="-34"/>
              </a:rPr>
              <a:t>สังคม</a:t>
            </a:r>
          </a:p>
          <a:p>
            <a:r>
              <a:rPr lang="th-TH" sz="1800" dirty="0">
                <a:latin typeface="Angsana New" panose="02020603050405020304" pitchFamily="18" charset="-34"/>
              </a:rPr>
              <a:t>ควรรู้ขอบเขตและวัตถุประสงค์ก่อนการออก</a:t>
            </a:r>
            <a:r>
              <a:rPr lang="th-TH" sz="1800" dirty="0" smtClean="0">
                <a:latin typeface="Angsana New" panose="02020603050405020304" pitchFamily="18" charset="-34"/>
              </a:rPr>
              <a:t>พื้นที่</a:t>
            </a:r>
          </a:p>
          <a:p>
            <a:pPr lvl="0"/>
            <a:r>
              <a:rPr lang="th-TH" sz="1800" dirty="0">
                <a:latin typeface="Angsana New" panose="02020603050405020304" pitchFamily="18" charset="-34"/>
              </a:rPr>
              <a:t>การบูรณาการมี</a:t>
            </a:r>
            <a:r>
              <a:rPr lang="th-TH" sz="1800" dirty="0" smtClean="0">
                <a:latin typeface="Angsana New" panose="02020603050405020304" pitchFamily="18" charset="-34"/>
              </a:rPr>
              <a:t>ความสำคัญ</a:t>
            </a:r>
          </a:p>
          <a:p>
            <a:r>
              <a:rPr lang="th-TH" sz="1800" dirty="0">
                <a:latin typeface="Angsana New" panose="02020603050405020304" pitchFamily="18" charset="-34"/>
              </a:rPr>
              <a:t>ชาวบ้านยังรู้สึกต่อต้านจากความไม่ต่อเนื่องจากโครงการของ</a:t>
            </a:r>
            <a:r>
              <a:rPr lang="th-TH" sz="1800" dirty="0" smtClean="0">
                <a:latin typeface="Angsana New" panose="02020603050405020304" pitchFamily="18" charset="-34"/>
              </a:rPr>
              <a:t>ภาครัฐ</a:t>
            </a:r>
          </a:p>
          <a:p>
            <a:pPr lvl="0"/>
            <a:r>
              <a:rPr lang="th-TH" sz="1800" dirty="0">
                <a:latin typeface="Angsana New" panose="02020603050405020304" pitchFamily="18" charset="-34"/>
              </a:rPr>
              <a:t>จุดเริ่มต้นของการทำงานทั้ง </a:t>
            </a:r>
            <a:r>
              <a:rPr lang="en-US" sz="1800" dirty="0">
                <a:latin typeface="Angsana New" panose="02020603050405020304" pitchFamily="18" charset="-34"/>
              </a:rPr>
              <a:t>3 </a:t>
            </a:r>
            <a:r>
              <a:rPr lang="th-TH" sz="1800" dirty="0">
                <a:latin typeface="Angsana New" panose="02020603050405020304" pitchFamily="18" charset="-34"/>
              </a:rPr>
              <a:t>บทบาท คือเจ้าหน้าที่ภาคสนาม อาสาพัฒนาชุมชน ผู้นำชุมชน</a:t>
            </a:r>
          </a:p>
          <a:p>
            <a:pPr marL="0" lvl="0" indent="0">
              <a:buNone/>
            </a:pPr>
            <a:r>
              <a:rPr lang="th-TH" sz="1800" b="1" dirty="0" smtClean="0">
                <a:latin typeface="Angsana New" panose="02020603050405020304" pitchFamily="18" charset="-34"/>
              </a:rPr>
              <a:t>เศษรฐกิจ</a:t>
            </a:r>
          </a:p>
          <a:p>
            <a:r>
              <a:rPr lang="th-TH" sz="1800" dirty="0">
                <a:latin typeface="Angsana New" panose="02020603050405020304" pitchFamily="18" charset="-34"/>
              </a:rPr>
              <a:t>ได้เห็นภาพของอาชีพเดิม และอาชีพเกษตรปัจจุบันที่</a:t>
            </a:r>
            <a:r>
              <a:rPr lang="th-TH" sz="1800" dirty="0" smtClean="0">
                <a:latin typeface="Angsana New" panose="02020603050405020304" pitchFamily="18" charset="-34"/>
              </a:rPr>
              <a:t>เปลี่ยนไป</a:t>
            </a:r>
          </a:p>
          <a:p>
            <a:pPr lvl="0"/>
            <a:r>
              <a:rPr lang="th-TH" sz="1800" dirty="0">
                <a:latin typeface="Angsana New" panose="02020603050405020304" pitchFamily="18" charset="-34"/>
              </a:rPr>
              <a:t>โอกาสในด้านการศึกษายังไม่มาก</a:t>
            </a:r>
            <a:r>
              <a:rPr lang="th-TH" sz="1800" dirty="0" smtClean="0">
                <a:latin typeface="Angsana New" panose="02020603050405020304" pitchFamily="18" charset="-34"/>
              </a:rPr>
              <a:t>พอ</a:t>
            </a:r>
          </a:p>
          <a:p>
            <a:r>
              <a:rPr lang="th-TH" sz="1800" dirty="0">
                <a:latin typeface="Angsana New" panose="02020603050405020304" pitchFamily="18" charset="-34"/>
              </a:rPr>
              <a:t>ชาวบ้านอยากทำนาขั้นบันไดมาก</a:t>
            </a:r>
            <a:r>
              <a:rPr lang="th-TH" sz="1800" dirty="0" smtClean="0">
                <a:latin typeface="Angsana New" panose="02020603050405020304" pitchFamily="18" charset="-34"/>
              </a:rPr>
              <a:t>ขึ้น</a:t>
            </a:r>
          </a:p>
          <a:p>
            <a:pPr lvl="0"/>
            <a:r>
              <a:rPr lang="th-TH" sz="1800" dirty="0">
                <a:latin typeface="Angsana New" panose="02020603050405020304" pitchFamily="18" charset="-34"/>
              </a:rPr>
              <a:t>ชาวบ้านขาดอำนวจในการต่อรอง ชาวบ้านไม่มีหนี้นอกระบบ แต่มีหนี้กับ</a:t>
            </a:r>
            <a:r>
              <a:rPr lang="th-TH" sz="1800" dirty="0" smtClean="0">
                <a:latin typeface="Angsana New" panose="02020603050405020304" pitchFamily="18" charset="-34"/>
              </a:rPr>
              <a:t>นายทุน</a:t>
            </a:r>
          </a:p>
          <a:p>
            <a:r>
              <a:rPr lang="th-TH" sz="1800" dirty="0">
                <a:latin typeface="Angsana New" panose="02020603050405020304" pitchFamily="18" charset="-34"/>
              </a:rPr>
              <a:t>การศึกษายังเข้าถึงชุมชนไม่มากพอ เช่น ครูกศ.น. มี</a:t>
            </a:r>
            <a:r>
              <a:rPr lang="en-US" sz="1800" dirty="0">
                <a:latin typeface="Angsana New" panose="02020603050405020304" pitchFamily="18" charset="-34"/>
              </a:rPr>
              <a:t> 1 </a:t>
            </a:r>
            <a:r>
              <a:rPr lang="th-TH" sz="1800" dirty="0">
                <a:latin typeface="Angsana New" panose="02020603050405020304" pitchFamily="18" charset="-34"/>
              </a:rPr>
              <a:t>คน มาที่ศูนย์เดือนละ</a:t>
            </a:r>
            <a:r>
              <a:rPr lang="th-TH" sz="1800" dirty="0" smtClean="0">
                <a:latin typeface="Angsana New" panose="02020603050405020304" pitchFamily="18" charset="-34"/>
              </a:rPr>
              <a:t>ครั้ง</a:t>
            </a:r>
          </a:p>
          <a:p>
            <a:pPr lvl="0"/>
            <a:r>
              <a:rPr lang="th-TH" sz="1800" dirty="0">
                <a:latin typeface="Angsana New" panose="02020603050405020304" pitchFamily="18" charset="-34"/>
              </a:rPr>
              <a:t>ควรมีการรวมกลุ่มอาชีพสร้างองค์ความรู้ให้กับ</a:t>
            </a:r>
            <a:r>
              <a:rPr lang="th-TH" sz="1800" dirty="0" smtClean="0">
                <a:latin typeface="Angsana New" panose="02020603050405020304" pitchFamily="18" charset="-34"/>
              </a:rPr>
              <a:t>ชุมชน</a:t>
            </a:r>
          </a:p>
          <a:p>
            <a:r>
              <a:rPr lang="th-TH" sz="1800" dirty="0">
                <a:latin typeface="Angsana New" panose="02020603050405020304" pitchFamily="18" charset="-34"/>
              </a:rPr>
              <a:t>เส้นทางการคมนาคมยังไม่สะดวกเท่าที่ควร</a:t>
            </a:r>
            <a:endParaRPr lang="en-US" sz="1800" dirty="0">
              <a:latin typeface="Angsana New" panose="02020603050405020304" pitchFamily="18" charset="-34"/>
            </a:endParaRPr>
          </a:p>
          <a:p>
            <a:pPr lvl="0"/>
            <a:endParaRPr lang="th-TH" sz="1800" b="1" dirty="0" smtClean="0">
              <a:solidFill>
                <a:srgbClr val="0000FF"/>
              </a:solidFill>
              <a:latin typeface="Angsana New" panose="02020603050405020304" pitchFamily="18" charset="-34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1355" y="482800"/>
            <a:ext cx="11815010" cy="47040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h-TH" b="1" dirty="0" smtClean="0">
                <a:solidFill>
                  <a:srgbClr val="0000FF"/>
                </a:solidFill>
              </a:rPr>
              <a:t>เดิน</a:t>
            </a:r>
            <a:r>
              <a:rPr lang="th-TH" b="1" dirty="0">
                <a:solidFill>
                  <a:srgbClr val="0000FF"/>
                </a:solidFill>
              </a:rPr>
              <a:t>สำรวจและพูดคุยกับชาวบ้าน บ้านบวก</a:t>
            </a:r>
            <a:r>
              <a:rPr lang="th-TH" b="1" dirty="0" smtClean="0">
                <a:solidFill>
                  <a:srgbClr val="0000FF"/>
                </a:solidFill>
              </a:rPr>
              <a:t>หญ้า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4680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7059" y="1003607"/>
            <a:ext cx="5887454" cy="55412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1900" b="1" dirty="0" smtClean="0">
                <a:solidFill>
                  <a:srgbClr val="0000FF"/>
                </a:solidFill>
              </a:rPr>
              <a:t>    </a:t>
            </a:r>
            <a:r>
              <a:rPr lang="th-TH" sz="1900" b="1" dirty="0" smtClean="0">
                <a:solidFill>
                  <a:srgbClr val="0000FF"/>
                </a:solidFill>
              </a:rPr>
              <a:t>คำถาม “ </a:t>
            </a:r>
            <a:r>
              <a:rPr lang="th-TH" sz="1900" b="1" dirty="0">
                <a:solidFill>
                  <a:srgbClr val="0000FF"/>
                </a:solidFill>
              </a:rPr>
              <a:t>ได้อะไร </a:t>
            </a:r>
            <a:r>
              <a:rPr lang="th-TH" sz="1900" b="1" dirty="0" smtClean="0">
                <a:solidFill>
                  <a:srgbClr val="0000FF"/>
                </a:solidFill>
              </a:rPr>
              <a:t>”</a:t>
            </a:r>
          </a:p>
          <a:p>
            <a:pPr lvl="0"/>
            <a:r>
              <a:rPr lang="th-TH" sz="1900" dirty="0" smtClean="0"/>
              <a:t>การ</a:t>
            </a:r>
            <a:r>
              <a:rPr lang="th-TH" sz="1900" dirty="0"/>
              <a:t>ถ่ายทอดความรู้ สร้างทีม สร้างคน</a:t>
            </a:r>
            <a:endParaRPr lang="en-US" sz="1900" dirty="0"/>
          </a:p>
          <a:p>
            <a:pPr lvl="0"/>
            <a:r>
              <a:rPr lang="th-TH" sz="1900" dirty="0"/>
              <a:t>ได้เห็นมุมมอง และบทบาทหน้าที่ของแต่ละภาคส่วน</a:t>
            </a:r>
            <a:endParaRPr lang="en-US" sz="1900" dirty="0"/>
          </a:p>
          <a:p>
            <a:pPr lvl="0"/>
            <a:r>
              <a:rPr lang="th-TH" sz="1900" dirty="0"/>
              <a:t>เห็นว่าคนในชุมชนแบ่งเป็น </a:t>
            </a:r>
            <a:r>
              <a:rPr lang="en-US" sz="1900" dirty="0"/>
              <a:t>3 </a:t>
            </a:r>
            <a:r>
              <a:rPr lang="th-TH" sz="1900" dirty="0"/>
              <a:t>กลุ่ม หัวไวใจสู้ รอดู และอยู่เฉยๆ</a:t>
            </a:r>
            <a:endParaRPr lang="en-US" sz="1900" dirty="0"/>
          </a:p>
          <a:p>
            <a:pPr lvl="0"/>
            <a:r>
              <a:rPr lang="th-TH" sz="1900" dirty="0"/>
              <a:t>การทำงานในชุมชนต้องไม่ไปเปลี่ยนวีถีชีวิต วัฒนธรรม ประเพณี ของคนในชุมชน</a:t>
            </a:r>
            <a:endParaRPr lang="en-US" sz="1900" dirty="0"/>
          </a:p>
          <a:p>
            <a:pPr lvl="0"/>
            <a:r>
              <a:rPr lang="th-TH" sz="1900" dirty="0"/>
              <a:t>ทุกคนสามารถพัฒนาตนเองได้ ถ้าได้รับโอกาศ และเวลา</a:t>
            </a:r>
            <a:endParaRPr lang="en-US" sz="1900" dirty="0"/>
          </a:p>
          <a:p>
            <a:pPr lvl="0"/>
            <a:r>
              <a:rPr lang="th-TH" sz="1900" dirty="0"/>
              <a:t>ได้เห็นวิธีการลดความ</a:t>
            </a:r>
            <a:r>
              <a:rPr lang="th-TH" sz="1900" dirty="0" smtClean="0"/>
              <a:t>ขัดแย้ง </a:t>
            </a:r>
            <a:r>
              <a:rPr lang="th-TH" sz="1900" dirty="0"/>
              <a:t>ของผู้นำ</a:t>
            </a:r>
            <a:endParaRPr lang="en-US" sz="1900" dirty="0"/>
          </a:p>
          <a:p>
            <a:pPr lvl="0"/>
            <a:r>
              <a:rPr lang="th-TH" sz="1900" dirty="0"/>
              <a:t>การทำงานของ อส.พ. ต้องใชเครื่องมือในการสำรวจมี </a:t>
            </a:r>
            <a:r>
              <a:rPr lang="en-US" sz="1900" dirty="0"/>
              <a:t>6 </a:t>
            </a:r>
            <a:r>
              <a:rPr lang="th-TH" sz="1900" dirty="0"/>
              <a:t>มิติ ทั้งดิน นำ ป่า สิ่งแวดล้อม เกษตร พลังงานทดแทน ได้เห็นวิธีการในการจัดเก็บและรวบรวมข้อมูล</a:t>
            </a:r>
            <a:endParaRPr lang="en-US" sz="1900" dirty="0"/>
          </a:p>
          <a:p>
            <a:pPr lvl="0"/>
            <a:r>
              <a:rPr lang="th-TH" sz="1900" dirty="0"/>
              <a:t>การทำงานแบบบูรณาการ นำข้อมูลจากอสพ.มาวิเคราะห์แล้ว ส่งคนชุมชน (รายได้ หนี้สิน ) </a:t>
            </a:r>
            <a:endParaRPr lang="en-US" sz="1900" dirty="0"/>
          </a:p>
          <a:p>
            <a:pPr lvl="0"/>
            <a:r>
              <a:rPr lang="th-TH" sz="1900" dirty="0"/>
              <a:t>ทำทุกอย่างเพื่อความยั่งยืน</a:t>
            </a:r>
            <a:endParaRPr lang="en-US" sz="1900" dirty="0"/>
          </a:p>
          <a:p>
            <a:pPr lvl="0"/>
            <a:r>
              <a:rPr lang="th-TH" sz="1900" dirty="0"/>
              <a:t>เห็นปัญหาและอุปสรรคในการทำงาน เช่น การสร้างความเข้าใจ</a:t>
            </a:r>
            <a:endParaRPr lang="en-US" sz="1900" dirty="0"/>
          </a:p>
          <a:p>
            <a:pPr lvl="0"/>
            <a:r>
              <a:rPr lang="th-TH" sz="1900" dirty="0"/>
              <a:t>เทคนิคการสร้างความเข้าใจ (แนะนำ ทำให้ดู ทำให้เห็น ทำด้วยกัน)</a:t>
            </a:r>
            <a:endParaRPr lang="en-US" sz="19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41129" y="1003607"/>
            <a:ext cx="5485930" cy="55412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h-TH" sz="1800" b="1" dirty="0" smtClean="0"/>
              <a:t>    </a:t>
            </a:r>
            <a:r>
              <a:rPr lang="th-TH" sz="1800" b="1" dirty="0" smtClean="0">
                <a:solidFill>
                  <a:srgbClr val="0000FF"/>
                </a:solidFill>
              </a:rPr>
              <a:t>คำถาม “ </a:t>
            </a:r>
            <a:r>
              <a:rPr lang="th-TH" sz="1800" b="1" dirty="0">
                <a:solidFill>
                  <a:srgbClr val="0000FF"/>
                </a:solidFill>
              </a:rPr>
              <a:t>รู้สึกอย่างไร </a:t>
            </a:r>
            <a:r>
              <a:rPr lang="th-TH" sz="1800" b="1" dirty="0" smtClean="0">
                <a:solidFill>
                  <a:srgbClr val="0000FF"/>
                </a:solidFill>
              </a:rPr>
              <a:t>”</a:t>
            </a:r>
          </a:p>
          <a:p>
            <a:pPr marL="0" indent="0">
              <a:buNone/>
            </a:pPr>
            <a:r>
              <a:rPr lang="th-TH" sz="1800" b="1" dirty="0" smtClean="0"/>
              <a:t>อุดมการณ์ ทัศนคติ</a:t>
            </a:r>
          </a:p>
          <a:p>
            <a:r>
              <a:rPr lang="th-TH" sz="1800" dirty="0" smtClean="0"/>
              <a:t>งาน</a:t>
            </a:r>
            <a:r>
              <a:rPr lang="th-TH" sz="1800" dirty="0"/>
              <a:t>จะสำเร็จได้ ต้องมีใจ</a:t>
            </a:r>
            <a:r>
              <a:rPr lang="th-TH" sz="1800" dirty="0" smtClean="0"/>
              <a:t>รัก</a:t>
            </a:r>
          </a:p>
          <a:p>
            <a:r>
              <a:rPr lang="th-TH" sz="1800" dirty="0"/>
              <a:t>ผู้นำชุมชนต้องมีความสามัคคี เห็นประโยชน์ชุมชนเป็น</a:t>
            </a:r>
            <a:r>
              <a:rPr lang="th-TH" sz="1800" dirty="0" smtClean="0"/>
              <a:t>หลัก</a:t>
            </a:r>
          </a:p>
          <a:p>
            <a:r>
              <a:rPr lang="th-TH" sz="1800" dirty="0"/>
              <a:t>การเป็นตัวอย่างที่ดีมีค่ามากกว่าคำสอน</a:t>
            </a:r>
            <a:endParaRPr lang="en-US" sz="1800" dirty="0"/>
          </a:p>
          <a:p>
            <a:pPr marL="0" indent="0">
              <a:buNone/>
            </a:pPr>
            <a:r>
              <a:rPr lang="th-TH" sz="1800" b="1" dirty="0" smtClean="0"/>
              <a:t>การทำงานกับชุมชน</a:t>
            </a:r>
          </a:p>
          <a:p>
            <a:r>
              <a:rPr lang="th-TH" sz="1800" dirty="0" smtClean="0"/>
              <a:t>วิถี</a:t>
            </a:r>
            <a:r>
              <a:rPr lang="th-TH" sz="1800" dirty="0"/>
              <a:t>ชุมชนยังคงอยู่ไม่เปลี่ยนไป</a:t>
            </a:r>
            <a:endParaRPr lang="en-US" sz="1800" dirty="0"/>
          </a:p>
          <a:p>
            <a:pPr lvl="0"/>
            <a:r>
              <a:rPr lang="th-TH" sz="1800" dirty="0" smtClean="0"/>
              <a:t>การวางแผนธุรกิจ ต้องดูในทุก</a:t>
            </a:r>
            <a:r>
              <a:rPr lang="th-TH" sz="1800" dirty="0"/>
              <a:t>มิติ เข้าใจกระบวนการในการพัฒนาพื้นที่</a:t>
            </a:r>
            <a:endParaRPr lang="en-US" sz="1800" dirty="0"/>
          </a:p>
          <a:p>
            <a:pPr lvl="0"/>
            <a:r>
              <a:rPr lang="th-TH" sz="1800" dirty="0" smtClean="0"/>
              <a:t>ทุก</a:t>
            </a:r>
            <a:r>
              <a:rPr lang="th-TH" sz="1800" dirty="0"/>
              <a:t>คนต้องลงพื้นที่จริง ข้อมูลต้องตรงกัน ต้องมีการติดตามผล ต้องมีตัวชี้วัด</a:t>
            </a:r>
            <a:endParaRPr lang="en-US" sz="1800" dirty="0"/>
          </a:p>
          <a:p>
            <a:pPr lvl="0"/>
            <a:r>
              <a:rPr lang="th-TH" sz="1800" dirty="0" smtClean="0"/>
              <a:t>ชาวบ้าน</a:t>
            </a:r>
            <a:r>
              <a:rPr lang="th-TH" sz="1800" dirty="0"/>
              <a:t>เป็นศูนย์กลางของการ</a:t>
            </a:r>
            <a:r>
              <a:rPr lang="th-TH" sz="1800" dirty="0" smtClean="0"/>
              <a:t>พัฒนา</a:t>
            </a:r>
          </a:p>
          <a:p>
            <a:pPr marL="0" lvl="0" indent="0">
              <a:buNone/>
            </a:pPr>
            <a:r>
              <a:rPr lang="th-TH" sz="1800" b="1" dirty="0" smtClean="0"/>
              <a:t>ความภูมิใจ</a:t>
            </a:r>
          </a:p>
          <a:p>
            <a:r>
              <a:rPr lang="th-TH" sz="1800" dirty="0"/>
              <a:t>รู้สึกถึงความภาคภูมิใจของทุกหน่วยงานและ</a:t>
            </a:r>
            <a:r>
              <a:rPr lang="th-TH" sz="1800" dirty="0" smtClean="0"/>
              <a:t>ชาวบ้าน</a:t>
            </a:r>
          </a:p>
          <a:p>
            <a:r>
              <a:rPr lang="th-TH" sz="1800" dirty="0"/>
              <a:t>ชุมชนมีความเข้าใจและศรัทธาในตัวของ</a:t>
            </a:r>
            <a:r>
              <a:rPr lang="th-TH" sz="1800" dirty="0" smtClean="0"/>
              <a:t>โครงการ</a:t>
            </a:r>
          </a:p>
          <a:p>
            <a:pPr marL="0" lvl="0" indent="0">
              <a:buNone/>
            </a:pPr>
            <a:r>
              <a:rPr lang="th-TH" sz="1800" b="1" dirty="0" smtClean="0"/>
              <a:t>ปัญหาชุมชนที่ยังเล็งเห็น</a:t>
            </a:r>
            <a:endParaRPr lang="en-US" sz="1800" b="1" dirty="0"/>
          </a:p>
          <a:p>
            <a:pPr lvl="0"/>
            <a:r>
              <a:rPr lang="th-TH" sz="1800" dirty="0"/>
              <a:t>ปัญหาในการจัดการขยะในชุมชน</a:t>
            </a:r>
          </a:p>
          <a:p>
            <a:endParaRPr lang="en-US" sz="1800" dirty="0" smtClean="0"/>
          </a:p>
          <a:p>
            <a:endParaRPr lang="en-US" sz="1800" dirty="0"/>
          </a:p>
          <a:p>
            <a:pPr lvl="0"/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endParaRPr lang="th-TH" sz="18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68443" y="379139"/>
            <a:ext cx="11815011" cy="6244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h-TH" b="1" dirty="0" smtClean="0"/>
              <a:t>  </a:t>
            </a:r>
            <a:r>
              <a:rPr lang="th-TH" b="1" dirty="0" smtClean="0">
                <a:solidFill>
                  <a:srgbClr val="0000FF"/>
                </a:solidFill>
              </a:rPr>
              <a:t>แบ่งกลุ่ม</a:t>
            </a:r>
            <a:r>
              <a:rPr lang="th-TH" b="1" dirty="0">
                <a:solidFill>
                  <a:srgbClr val="0000FF"/>
                </a:solidFill>
              </a:rPr>
              <a:t>พูดคุยกับผู้นำชุมชน  อส.พ. และ</a:t>
            </a:r>
            <a:r>
              <a:rPr lang="th-TH" b="1" dirty="0" smtClean="0">
                <a:solidFill>
                  <a:srgbClr val="0000FF"/>
                </a:solidFill>
              </a:rPr>
              <a:t>เจ้าหน้าที่โครงการฯ</a:t>
            </a:r>
          </a:p>
        </p:txBody>
      </p:sp>
    </p:spTree>
    <p:extLst>
      <p:ext uri="{BB962C8B-B14F-4D97-AF65-F5344CB8AC3E}">
        <p14:creationId xmlns:p14="http://schemas.microsoft.com/office/powerpoint/2010/main" val="3819221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2749</TotalTime>
  <Words>2387</Words>
  <Application>Microsoft Office PowerPoint</Application>
  <PresentationFormat>Widescreen</PresentationFormat>
  <Paragraphs>269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Angsana New</vt:lpstr>
      <vt:lpstr>Arial</vt:lpstr>
      <vt:lpstr>Calibri</vt:lpstr>
      <vt:lpstr>Calibri Light</vt:lpstr>
      <vt:lpstr>Cordia New</vt:lpstr>
      <vt:lpstr>Cordia New (Body)</vt:lpstr>
      <vt:lpstr>Office Theme</vt:lpstr>
      <vt:lpstr>รายงานการศึกษาดูงาน คณะนักพัฒนาธุรกิจชุมชนภายใต้โครงการประชารัฐรักสามัคคี ระหว่างวันที่ 26-30 กันยายน 2559</vt:lpstr>
      <vt:lpstr>PowerPoint Presentation</vt:lpstr>
      <vt:lpstr>PowerPoint Presentation</vt:lpstr>
      <vt:lpstr> วันจันทร์ที่ 26 กันยายน 2559  เดินเท้าดูแปลงป่าเศรษฐกิจบ้านน้ำช้าง เรียนรู้ “เดินจริง เห็นจริง เรียนรู้หลักการทำงานพัฒนาตามตำราแม่ฟ้าหลวง”</vt:lpstr>
      <vt:lpstr>PowerPoint Presentation</vt:lpstr>
      <vt:lpstr>PowerPoint Presentation</vt:lpstr>
      <vt:lpstr>วันอังคารที่ 27 กันยายน 2559  ลงพื้นที่ พูดคุยกับชาวบ้านบวกหญ้า และพูดคุยกับผู้นำชุมชน เจ้าหน้าที่อสพ. และเจ้าหน้าที่โครงการฯ “ คุณสมบัตินักพัฒนา”</vt:lpstr>
      <vt:lpstr>PowerPoint Presentation</vt:lpstr>
      <vt:lpstr>PowerPoint Presentation</vt:lpstr>
      <vt:lpstr>วันพุธที่ 28 กันยายน 2559  ทำworkshop โจทย์ “วางแผนเข้าชุมชนที่ท่านกำลังจะเข้าไปทำงาน”</vt:lpstr>
      <vt:lpstr>วันพฤหัสบดีที่ 29 กันยายน 2559  ศูนย์ผลิตและจำหน่ายงานมือ แปลงปลูกป่าเศรษฐกิจ  พูดคุยแลกเปลี่ยนกับผู้นำ ผู้อาวุโส คนรุ่นใหม่  “สร้างรายได้ บนพื้นฐานภูมิปัญญา คนอยู่รอด ป่าอยู่ได้”</vt:lpstr>
      <vt:lpstr>PowerPoint Presentation</vt:lpstr>
      <vt:lpstr>วันศุกร์ที่ 30 กันยายน 2559  ภาพรวมการพัฒนาที่เห็นผลเป็นรูปธรรม - หลักการพัฒนาตามตำราแม่ฟ้าหลวง “ได้เรียนรู้อะไรตลอด 5 วันที่ผ่านมานี้” และ “จะนำไปประยุกต์ใช้กับงานหรือการใช้ชีวิตอย่างไร”</vt:lpstr>
      <vt:lpstr>PowerPoint Presentation</vt:lpstr>
      <vt:lpstr>PowerPoint Presentation</vt:lpstr>
      <vt:lpstr>    ความคิดเห็นของเจ้าหน้าที่มูลนิธิแม่ฟ้าหลวงฯ ที่รับคณะ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รายการศึกษาดูงานคณะประชารัฐ</dc:title>
  <dc:creator>home</dc:creator>
  <cp:lastModifiedBy>home</cp:lastModifiedBy>
  <cp:revision>183</cp:revision>
  <dcterms:created xsi:type="dcterms:W3CDTF">2016-10-04T06:59:51Z</dcterms:created>
  <dcterms:modified xsi:type="dcterms:W3CDTF">2016-10-21T18:43:03Z</dcterms:modified>
</cp:coreProperties>
</file>