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4" r:id="rId3"/>
    <p:sldId id="263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0AEC8D-DA32-4B54-95C4-1862C726CF9E}" type="datetimeFigureOut">
              <a:rPr lang="en-US" smtClean="0"/>
              <a:t>24/07/2016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1435C-1290-47D4-9AAD-DEC940B7D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058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2EA-4CC3-4B84-9FBF-ECE48AEE007C}" type="datetimeFigureOut">
              <a:rPr lang="en-US" smtClean="0"/>
              <a:t>24/07/2016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7CDE-7819-458C-8A72-64BF2368F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57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2EA-4CC3-4B84-9FBF-ECE48AEE007C}" type="datetimeFigureOut">
              <a:rPr lang="en-US" smtClean="0"/>
              <a:t>24/07/2016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7CDE-7819-458C-8A72-64BF2368F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06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2EA-4CC3-4B84-9FBF-ECE48AEE007C}" type="datetimeFigureOut">
              <a:rPr lang="en-US" smtClean="0"/>
              <a:t>24/07/2016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7CDE-7819-458C-8A72-64BF2368F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254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2EA-4CC3-4B84-9FBF-ECE48AEE007C}" type="datetimeFigureOut">
              <a:rPr lang="en-US" smtClean="0"/>
              <a:t>24/07/2016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7CDE-7819-458C-8A72-64BF2368F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771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2EA-4CC3-4B84-9FBF-ECE48AEE007C}" type="datetimeFigureOut">
              <a:rPr lang="en-US" smtClean="0"/>
              <a:t>24/07/2016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7CDE-7819-458C-8A72-64BF2368F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881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2EA-4CC3-4B84-9FBF-ECE48AEE007C}" type="datetimeFigureOut">
              <a:rPr lang="en-US" smtClean="0"/>
              <a:t>24/07/2016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7CDE-7819-458C-8A72-64BF2368F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106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2EA-4CC3-4B84-9FBF-ECE48AEE007C}" type="datetimeFigureOut">
              <a:rPr lang="en-US" smtClean="0"/>
              <a:t>24/07/2016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7CDE-7819-458C-8A72-64BF2368F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100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2EA-4CC3-4B84-9FBF-ECE48AEE007C}" type="datetimeFigureOut">
              <a:rPr lang="en-US" smtClean="0"/>
              <a:t>24/07/2016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7CDE-7819-458C-8A72-64BF2368F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431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2EA-4CC3-4B84-9FBF-ECE48AEE007C}" type="datetimeFigureOut">
              <a:rPr lang="en-US" smtClean="0"/>
              <a:t>24/07/2016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7CDE-7819-458C-8A72-64BF2368F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429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2EA-4CC3-4B84-9FBF-ECE48AEE007C}" type="datetimeFigureOut">
              <a:rPr lang="en-US" smtClean="0"/>
              <a:t>24/07/2016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7CDE-7819-458C-8A72-64BF2368F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77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22EA-4CC3-4B84-9FBF-ECE48AEE007C}" type="datetimeFigureOut">
              <a:rPr lang="en-US" smtClean="0"/>
              <a:t>24/07/2016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7CDE-7819-458C-8A72-64BF2368F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084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F22EA-4CC3-4B84-9FBF-ECE48AEE007C}" type="datetimeFigureOut">
              <a:rPr lang="en-US" smtClean="0"/>
              <a:t>24/07/2016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F7CDE-7819-458C-8A72-64BF2368F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598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7771" y="2592678"/>
            <a:ext cx="10021439" cy="1663246"/>
          </a:xfrm>
        </p:spPr>
        <p:txBody>
          <a:bodyPr>
            <a:normAutofit/>
          </a:bodyPr>
          <a:lstStyle/>
          <a:p>
            <a:r>
              <a:rPr lang="th-TH" sz="4800" b="1" dirty="0" smtClean="0"/>
              <a:t>กิจกรรมสร้างฝายชะลอน้ำตามแนวพระราชดำริ </a:t>
            </a:r>
            <a:br>
              <a:rPr lang="th-TH" sz="4800" b="1" dirty="0" smtClean="0"/>
            </a:br>
            <a:r>
              <a:rPr lang="th-TH" sz="4800" b="1" dirty="0" smtClean="0"/>
              <a:t>ในพื้นที่โครงการพัฒนาดอยตุงฯ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2279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DSCF1439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1" y="3429000"/>
            <a:ext cx="4716463" cy="3429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4515" name="Picture 3" descr="DSCF1445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0464" y="3500438"/>
            <a:ext cx="4427537" cy="33575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4516" name="Picture 4" descr="DSCF1412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0"/>
            <a:ext cx="4787900" cy="35004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4517" name="Picture 5" descr="DSCF1415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11900" y="0"/>
            <a:ext cx="4356100" cy="35004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4519" name="Rectangle 7"/>
          <p:cNvSpPr>
            <a:spLocks noChangeArrowheads="1"/>
          </p:cNvSpPr>
          <p:nvPr/>
        </p:nvSpPr>
        <p:spPr bwMode="auto">
          <a:xfrm>
            <a:off x="1524000" y="3286124"/>
            <a:ext cx="9144000" cy="35719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2.9 การประกบไม้ซีกกับคาน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54888" y="6356351"/>
            <a:ext cx="2133600" cy="365125"/>
          </a:xfrm>
        </p:spPr>
        <p:txBody>
          <a:bodyPr/>
          <a:lstStyle/>
          <a:p>
            <a:pPr>
              <a:defRPr/>
            </a:pPr>
            <a:fld id="{B50F81F3-A6E6-44C9-9D66-68A083C5A96A}" type="slidenum">
              <a:rPr lang="th-TH" sz="3200">
                <a:solidFill>
                  <a:schemeClr val="tx1"/>
                </a:solidFill>
              </a:rPr>
              <a:pPr>
                <a:defRPr/>
              </a:pPr>
              <a:t>10</a:t>
            </a:fld>
            <a:endParaRPr lang="th-TH" sz="32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33059" y="6235898"/>
            <a:ext cx="2380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>
                <a:solidFill>
                  <a:srgbClr val="FF0000"/>
                </a:solidFill>
              </a:rPr>
              <a:t>ให้ผ่าครึ่งและหันผิวไผ่ออกด้านนอก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6428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DSCF1447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4572000" cy="35004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5539" name="Picture 3" descr="DSCF144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69014" y="3429000"/>
            <a:ext cx="4598987" cy="34496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5540" name="Picture 4" descr="DSCF1451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3455988"/>
            <a:ext cx="4572000" cy="3429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5541" name="Picture 5" descr="DSCF1448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0" y="0"/>
            <a:ext cx="4572000" cy="3429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1524000" y="3214686"/>
            <a:ext cx="9144000" cy="57150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3200" b="1" dirty="0">
                <a:solidFill>
                  <a:srgbClr val="FFC000"/>
                </a:solidFill>
                <a:latin typeface="Cordia New" pitchFamily="34" charset="-34"/>
                <a:cs typeface="Cordia New" pitchFamily="34" charset="-34"/>
              </a:rPr>
              <a:t>โครง</a:t>
            </a:r>
            <a:r>
              <a:rPr lang="th-TH" sz="3200" b="1" dirty="0" smtClean="0">
                <a:solidFill>
                  <a:srgbClr val="FFC000"/>
                </a:solidFill>
                <a:latin typeface="Cordia New" pitchFamily="34" charset="-34"/>
                <a:cs typeface="Cordia New" pitchFamily="34" charset="-34"/>
              </a:rPr>
              <a:t>ฝายที่ทำเสร็จแล้ว</a:t>
            </a:r>
            <a:endParaRPr lang="th-TH" sz="3200" b="1" dirty="0">
              <a:solidFill>
                <a:srgbClr val="FFC000"/>
              </a:solidFill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54888" y="6356351"/>
            <a:ext cx="2133600" cy="365125"/>
          </a:xfrm>
        </p:spPr>
        <p:txBody>
          <a:bodyPr/>
          <a:lstStyle/>
          <a:p>
            <a:pPr>
              <a:defRPr/>
            </a:pPr>
            <a:fld id="{B50F81F3-A6E6-44C9-9D66-68A083C5A96A}" type="slidenum">
              <a:rPr lang="th-TH" sz="3200">
                <a:solidFill>
                  <a:schemeClr val="tx1"/>
                </a:solidFill>
              </a:rPr>
              <a:pPr>
                <a:defRPr/>
              </a:pPr>
              <a:t>11</a:t>
            </a:fld>
            <a:endParaRPr lang="th-TH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913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Picture 4" descr="DSC00999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3564" y="2276873"/>
            <a:ext cx="4681537" cy="35734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6565" name="Picture 5" descr="DSC01000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1100" y="2276873"/>
            <a:ext cx="4427538" cy="35734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1452530" y="928670"/>
            <a:ext cx="9144000" cy="357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rdia New" pitchFamily="34" charset="-34"/>
                <a:cs typeface="Cordia New" pitchFamily="34" charset="-34"/>
              </a:rPr>
              <a:t>3.การขุดร่องแกนฝายเพื่อลอกดินเลนออก</a:t>
            </a:r>
          </a:p>
          <a:p>
            <a:pPr algn="ctr"/>
            <a:r>
              <a:rPr lang="th-TH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rdia New" pitchFamily="34" charset="-34"/>
                <a:cs typeface="Cordia New" pitchFamily="34" charset="-34"/>
              </a:rPr>
              <a:t>จนถึงชั้นดินแข็งหรือหิน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71988" y="5348686"/>
            <a:ext cx="2133600" cy="365125"/>
          </a:xfrm>
        </p:spPr>
        <p:txBody>
          <a:bodyPr/>
          <a:lstStyle/>
          <a:p>
            <a:pPr>
              <a:defRPr/>
            </a:pPr>
            <a:fld id="{B50F81F3-A6E6-44C9-9D66-68A083C5A96A}" type="slidenum">
              <a:rPr lang="th-TH" sz="3200">
                <a:solidFill>
                  <a:schemeClr val="tx1"/>
                </a:solidFill>
              </a:rPr>
              <a:pPr>
                <a:defRPr/>
              </a:pPr>
              <a:t>12</a:t>
            </a:fld>
            <a:endParaRPr lang="th-TH" sz="3200" dirty="0">
              <a:solidFill>
                <a:schemeClr val="tx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H="1" flipV="1">
            <a:off x="8489364" y="3501456"/>
            <a:ext cx="288032" cy="2212355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 flipV="1">
            <a:off x="7985308" y="3573463"/>
            <a:ext cx="183976" cy="214034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8102122" y="4509120"/>
            <a:ext cx="446996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992752" y="4120418"/>
            <a:ext cx="771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>
                <a:solidFill>
                  <a:srgbClr val="FFC000"/>
                </a:solidFill>
              </a:rPr>
              <a:t>30 ซม.</a:t>
            </a:r>
            <a:endParaRPr lang="en-US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1755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DSC01001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214555"/>
            <a:ext cx="4427538" cy="32845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6563" name="Picture 3" descr="DSC0100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1538" y="2214555"/>
            <a:ext cx="4716462" cy="32845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1524000" y="785794"/>
            <a:ext cx="9144000" cy="357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rdia New" pitchFamily="34" charset="-34"/>
                <a:cs typeface="Cordia New" pitchFamily="34" charset="-34"/>
              </a:rPr>
              <a:t>4.ปูแผ่นพลาสติกแล้วถมดินบดอัดให้แน่น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54888" y="6356351"/>
            <a:ext cx="2133600" cy="365125"/>
          </a:xfrm>
        </p:spPr>
        <p:txBody>
          <a:bodyPr/>
          <a:lstStyle/>
          <a:p>
            <a:pPr>
              <a:defRPr/>
            </a:pPr>
            <a:fld id="{B50F81F3-A6E6-44C9-9D66-68A083C5A96A}" type="slidenum">
              <a:rPr lang="th-TH" sz="320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th-TH" sz="32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39616" y="5727665"/>
            <a:ext cx="7635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dirty="0">
                <a:solidFill>
                  <a:schemeClr val="bg1"/>
                </a:solidFill>
              </a:rPr>
              <a:t>การถมและอัดดินให้ทำทีละฝั่งเพื่อสามารถบังคับน้ำให้ไหลออกด้านใดด้านหนึ่งได้ทำให้ถมดินได้ง่ายและแน่น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9358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DSC01007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7488" y="3500438"/>
            <a:ext cx="4608513" cy="33575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7588" name="Picture 4" descr="DSC02346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52459" y="3500438"/>
            <a:ext cx="4608513" cy="3384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1524000" y="6572272"/>
            <a:ext cx="4500562" cy="31271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ฝายที่ทับหน้าด้วยการยึดทั้งลำไม้ไผ่</a:t>
            </a:r>
          </a:p>
        </p:txBody>
      </p:sp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6024563" y="6572272"/>
            <a:ext cx="4643437" cy="31271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ฝายที่ทับหน้าด้วย</a:t>
            </a:r>
            <a:r>
              <a:rPr lang="th-TH" sz="2400" b="1">
                <a:latin typeface="Cordia New" pitchFamily="34" charset="-34"/>
                <a:cs typeface="Cordia New" pitchFamily="34" charset="-34"/>
              </a:rPr>
              <a:t>ไม้</a:t>
            </a:r>
            <a:r>
              <a:rPr lang="th-TH" sz="2400" b="1" smtClean="0">
                <a:latin typeface="Cordia New" pitchFamily="34" charset="-34"/>
                <a:cs typeface="Cordia New" pitchFamily="34" charset="-34"/>
              </a:rPr>
              <a:t>ฟาก</a:t>
            </a:r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สองชั้น</a:t>
            </a:r>
          </a:p>
        </p:txBody>
      </p:sp>
      <p:pic>
        <p:nvPicPr>
          <p:cNvPr id="67591" name="Picture 7" descr="DSC03271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1486" y="0"/>
            <a:ext cx="4572000" cy="35004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7593" name="Rectangle 9"/>
          <p:cNvSpPr>
            <a:spLocks noChangeArrowheads="1"/>
          </p:cNvSpPr>
          <p:nvPr/>
        </p:nvSpPr>
        <p:spPr bwMode="auto">
          <a:xfrm>
            <a:off x="1738282" y="1500175"/>
            <a:ext cx="4429156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rdia New" pitchFamily="34" charset="-34"/>
                <a:cs typeface="Cordia New" pitchFamily="34" charset="-34"/>
              </a:rPr>
              <a:t>5.การทับหนาฝายด้วย</a:t>
            </a:r>
          </a:p>
          <a:p>
            <a:pPr algn="ctr"/>
            <a:r>
              <a:rPr lang="th-TH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rdia New" pitchFamily="34" charset="-34"/>
                <a:cs typeface="Cordia New" pitchFamily="34" charset="-34"/>
              </a:rPr>
              <a:t>วัสดุธรรมชาติ</a:t>
            </a:r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54888" y="6356351"/>
            <a:ext cx="2133600" cy="365125"/>
          </a:xfrm>
        </p:spPr>
        <p:txBody>
          <a:bodyPr/>
          <a:lstStyle/>
          <a:p>
            <a:pPr>
              <a:defRPr/>
            </a:pPr>
            <a:fld id="{B50F81F3-A6E6-44C9-9D66-68A083C5A96A}" type="slidenum">
              <a:rPr lang="th-TH" sz="320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th-TH" sz="3200" dirty="0">
              <a:solidFill>
                <a:schemeClr val="tx1"/>
              </a:solidFill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6096000" y="3143248"/>
            <a:ext cx="4572000" cy="35719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ฝายที่ทับหน้าด้วยหินธรรมชาติในลำห้วย</a:t>
            </a:r>
          </a:p>
        </p:txBody>
      </p:sp>
    </p:spTree>
    <p:extLst>
      <p:ext uri="{BB962C8B-B14F-4D97-AF65-F5344CB8AC3E}">
        <p14:creationId xmlns:p14="http://schemas.microsoft.com/office/powerpoint/2010/main" val="19305579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0" y="0"/>
            <a:ext cx="3238499" cy="1325563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algn="ctr"/>
            <a:r>
              <a:rPr lang="th-TH" b="1" dirty="0" smtClean="0">
                <a:solidFill>
                  <a:srgbClr val="FFC000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พื้นที่สร้างฝาย</a:t>
            </a:r>
            <a:endParaRPr lang="en-US" b="1" dirty="0">
              <a:solidFill>
                <a:srgbClr val="FFC000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8953500" cy="69089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34275" y="2419350"/>
            <a:ext cx="54534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th-TH" dirty="0" smtClean="0"/>
              <a:t>กม. 6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43125" y="1728788"/>
            <a:ext cx="853119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h-TH" sz="1100" dirty="0" smtClean="0"/>
              <a:t>บ.ขาแหย่งพัฒนา</a:t>
            </a:r>
            <a:endParaRPr lang="en-US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2952750" y="2967038"/>
            <a:ext cx="830677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h-TH" sz="1100" dirty="0" smtClean="0"/>
              <a:t>อบต.แม่ฟ้าหลวง</a:t>
            </a:r>
            <a:endParaRPr lang="en-US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038350" y="3599236"/>
            <a:ext cx="708848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h-TH" sz="1100" dirty="0" smtClean="0"/>
              <a:t>อ.แม่ฟ้าหลวง</a:t>
            </a:r>
            <a:endParaRPr lang="en-US" sz="1100" dirty="0"/>
          </a:p>
        </p:txBody>
      </p:sp>
      <p:sp>
        <p:nvSpPr>
          <p:cNvPr id="10" name="Isosceles Triangle 9"/>
          <p:cNvSpPr/>
          <p:nvPr/>
        </p:nvSpPr>
        <p:spPr>
          <a:xfrm>
            <a:off x="8287657" y="5976756"/>
            <a:ext cx="360040" cy="349312"/>
          </a:xfrm>
          <a:prstGeom prst="triangle">
            <a:avLst/>
          </a:prstGeom>
          <a:solidFill>
            <a:schemeClr val="tx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287657" y="6317861"/>
            <a:ext cx="417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111181" y="3228648"/>
            <a:ext cx="29231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2400" b="1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- ที่ตั้งอยู่บริเวณด้านทิศใต้ของพระตำหนักดอยตุง</a:t>
            </a:r>
          </a:p>
          <a:p>
            <a:r>
              <a:rPr lang="th-TH" sz="2400" b="1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หรือพื้นที่ปลูกป่าปางพระราชทาน 4,000 ไร่</a:t>
            </a:r>
          </a:p>
          <a:p>
            <a:endParaRPr lang="th-TH" sz="2400" b="1" dirty="0" smtClean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08428" y="5857715"/>
            <a:ext cx="1077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 smtClean="0"/>
              <a:t>พื้นที่ 4,000 ไร่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349388" y="4191140"/>
            <a:ext cx="646856" cy="98471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6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192.168.31.64/photo/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16" y="1558361"/>
            <a:ext cx="5552017" cy="4164013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192.168.31.64/photo/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784" y="1558361"/>
            <a:ext cx="5552016" cy="4164013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25071" y="5919569"/>
            <a:ext cx="1014185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sz="3600" dirty="0" smtClean="0"/>
              <a:t>สภาพลำ</a:t>
            </a:r>
            <a:r>
              <a:rPr lang="th-TH" sz="3600" dirty="0" smtClean="0"/>
              <a:t>ห้วย</a:t>
            </a:r>
            <a:r>
              <a:rPr lang="th-TH" sz="3600" dirty="0" smtClean="0"/>
              <a:t>ก่อน</a:t>
            </a:r>
            <a:r>
              <a:rPr lang="th-TH" sz="3600" dirty="0" smtClean="0"/>
              <a:t>ทำ</a:t>
            </a:r>
            <a:r>
              <a:rPr lang="th-TH" sz="3600" dirty="0" smtClean="0"/>
              <a:t>กิจกรรมสร้างฝาย </a:t>
            </a:r>
            <a:r>
              <a:rPr lang="th-TH" sz="3600" dirty="0" smtClean="0"/>
              <a:t>ชาวบ้าน</a:t>
            </a:r>
            <a:r>
              <a:rPr lang="th-TH" sz="3600" dirty="0" smtClean="0"/>
              <a:t>จะ</a:t>
            </a:r>
            <a:r>
              <a:rPr lang="th-TH" sz="3600" dirty="0" smtClean="0"/>
              <a:t>เก็บเศษไม้และเศษหญ้าออก</a:t>
            </a:r>
            <a:endParaRPr lang="en-US" sz="36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6845300" y="3708400"/>
            <a:ext cx="4321628" cy="1270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489660" y="3409534"/>
            <a:ext cx="2815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 smtClean="0">
                <a:solidFill>
                  <a:srgbClr val="FFC000"/>
                </a:solidFill>
              </a:rPr>
              <a:t>จุดสร้างฝาย ความกว้าง 5 เมตร</a:t>
            </a:r>
            <a:endParaRPr lang="en-US" sz="2400" dirty="0">
              <a:solidFill>
                <a:srgbClr val="FFC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94216" y="2982686"/>
            <a:ext cx="2220384" cy="315685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923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524000" y="2"/>
            <a:ext cx="9144000" cy="78579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th-TH" sz="3200" b="1" kern="0" dirty="0">
                <a:solidFill>
                  <a:srgbClr val="FFC000"/>
                </a:solidFill>
                <a:latin typeface="Cordia New" pitchFamily="34" charset="-34"/>
                <a:ea typeface="+mj-ea"/>
                <a:cs typeface="Cordia New" pitchFamily="34" charset="-34"/>
              </a:rPr>
              <a:t>ขั้นตอนการสร้างฝาย</a:t>
            </a:r>
            <a:r>
              <a:rPr lang="en-US" sz="3200" b="1" kern="0" dirty="0">
                <a:solidFill>
                  <a:srgbClr val="FFC000"/>
                </a:solidFill>
                <a:latin typeface="Cordia New" pitchFamily="34" charset="-34"/>
                <a:ea typeface="+mj-ea"/>
                <a:cs typeface="Cordia New" pitchFamily="34" charset="-34"/>
              </a:rPr>
              <a:t/>
            </a:r>
            <a:br>
              <a:rPr lang="en-US" sz="3200" b="1" kern="0" dirty="0">
                <a:solidFill>
                  <a:srgbClr val="FFC000"/>
                </a:solidFill>
                <a:latin typeface="Cordia New" pitchFamily="34" charset="-34"/>
                <a:ea typeface="+mj-ea"/>
                <a:cs typeface="Cordia New" pitchFamily="34" charset="-34"/>
              </a:rPr>
            </a:br>
            <a:r>
              <a:rPr lang="th-TH" sz="3200" b="1" kern="0" dirty="0">
                <a:solidFill>
                  <a:srgbClr val="FFC000"/>
                </a:solidFill>
                <a:latin typeface="Cordia New" pitchFamily="34" charset="-34"/>
                <a:ea typeface="+mj-ea"/>
                <a:cs typeface="Cordia New" pitchFamily="34" charset="-34"/>
              </a:rPr>
              <a:t>(ฝายชะลอความชุ่มชื้น ตามแนวพระราชดำริ)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115829"/>
              </p:ext>
            </p:extLst>
          </p:nvPr>
        </p:nvGraphicFramePr>
        <p:xfrm>
          <a:off x="1952597" y="857232"/>
          <a:ext cx="8247859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2419"/>
                <a:gridCol w="4784955"/>
                <a:gridCol w="24604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Cordia New" pitchFamily="34" charset="-34"/>
                          <a:cs typeface="Cordia New" pitchFamily="34" charset="-34"/>
                        </a:rPr>
                        <a:t>ขั้นตอน</a:t>
                      </a:r>
                      <a:endParaRPr lang="en-US" sz="18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Cordia New" pitchFamily="34" charset="-34"/>
                          <a:cs typeface="Cordia New" pitchFamily="34" charset="-34"/>
                        </a:rPr>
                        <a:t>รายละเอียด</a:t>
                      </a:r>
                      <a:endParaRPr lang="en-US" sz="18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latin typeface="Cordia New" pitchFamily="34" charset="-34"/>
                          <a:cs typeface="Cordia New" pitchFamily="34" charset="-34"/>
                        </a:rPr>
                        <a:t>หมายเหตุ</a:t>
                      </a:r>
                      <a:endParaRPr lang="en-US" sz="1800" b="1" dirty="0"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514350" marR="0" lvl="0" indent="-5143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th-TH" sz="1800" b="1" kern="0" dirty="0" smtClean="0">
                          <a:solidFill>
                            <a:schemeClr val="bg1"/>
                          </a:solidFill>
                          <a:latin typeface="Cordia New" pitchFamily="34" charset="-34"/>
                          <a:ea typeface="+mn-ea"/>
                          <a:cs typeface="Cordia New" pitchFamily="34" charset="-34"/>
                        </a:rPr>
                        <a:t>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14350" marR="0" lvl="0" indent="-514350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th-TH" sz="1800" b="1" u="sng" kern="0" dirty="0" smtClean="0">
                          <a:solidFill>
                            <a:schemeClr val="bg1"/>
                          </a:solidFill>
                          <a:latin typeface="Cordia New" pitchFamily="34" charset="-34"/>
                          <a:ea typeface="+mn-ea"/>
                          <a:cs typeface="Cordia New" pitchFamily="34" charset="-34"/>
                        </a:rPr>
                        <a:t>การคัดเลือกและแผวถางวัชพืช บริเวณที่จะสร้างฝาย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ชาวบ้านทำ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70840">
                <a:tc rowSpan="10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2.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u="sng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การวางโครงฝาย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+mn-cs"/>
                        </a:rPr>
                        <a:t>ชาวบ้านทำ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800" b="1" dirty="0" smtClean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2.1 ขุดร่องวางโครงฝาย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+mn-cs"/>
                        </a:rPr>
                        <a:t>ชาวบ้านทำ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800" b="1" dirty="0" smtClean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2.2 วางโครงฝาย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+mn-cs"/>
                        </a:rPr>
                        <a:t>ชาวบ้านทำ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800" b="1" dirty="0" smtClean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2.3 ยึดหลักโครงฝาย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+mn-cs"/>
                        </a:rPr>
                        <a:t>ชาวบ้านทำ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1800" b="1" dirty="0" smtClean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2.4 ตอกหลักเพื่อวางคาน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+mn-cs"/>
                        </a:rPr>
                        <a:t>ชาวบ้านทำ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2.5 หาแนวไม้ค้ำยันตามความลาดชัน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+mn-cs"/>
                        </a:rPr>
                        <a:t>ชาวบ้านทำ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2.6 วางคานเพื่อยึดโครงฝาย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+mn-cs"/>
                        </a:rPr>
                        <a:t>ชาวบ้านทำ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1800" b="1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2.7 ยึด/หมักโครงฝายให้แน่น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+mn-cs"/>
                        </a:rPr>
                        <a:t>ชาวบ้านทำ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2.8 ยันไม้ค้ำยันกับพื้นหรือหินให้แน่น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+mn-cs"/>
                        </a:rPr>
                        <a:t>ชาวบ้านทำ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rgbClr val="FFC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2.9</a:t>
                      </a:r>
                      <a:r>
                        <a:rPr lang="th-TH" sz="1800" b="1" baseline="0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 </a:t>
                      </a:r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การประกบไม้ซีกกับโครงฝาย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+mn-cs"/>
                        </a:rPr>
                        <a:t>ชาวบ้านทำ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3.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u="sng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การขุดร่องแกนเพื่อลอกดินเลนออกจนถึงชั้นดินแข็งหรือหิน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+mn-cs"/>
                        </a:rPr>
                        <a:t>ชาวบ้านทำ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4.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u="sng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การปูแผ่นพลาสติกแล้วถมดินบดอัดให้แน่น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chemeClr val="bg1"/>
                          </a:solidFill>
                          <a:latin typeface="Cordia New" pitchFamily="34" charset="-34"/>
                          <a:cs typeface="+mn-cs"/>
                        </a:rPr>
                        <a:t>ชาวบ้านทำ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 smtClean="0">
                          <a:solidFill>
                            <a:srgbClr val="FFC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5.</a:t>
                      </a:r>
                      <a:endParaRPr lang="en-US" sz="1800" b="1" dirty="0">
                        <a:solidFill>
                          <a:srgbClr val="FFC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u="sng" dirty="0" smtClean="0">
                          <a:solidFill>
                            <a:srgbClr val="FFC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การทับหน้าฝายด้วยวัสดุธรรมชาติ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 smtClean="0">
                          <a:solidFill>
                            <a:srgbClr val="FFC000"/>
                          </a:solidFill>
                          <a:latin typeface="Cordia New" pitchFamily="34" charset="-34"/>
                          <a:cs typeface="Cordia New" pitchFamily="34" charset="-34"/>
                        </a:rPr>
                        <a:t>คณะร่วมทำ</a:t>
                      </a:r>
                      <a:endParaRPr lang="en-US" sz="1800" b="1" dirty="0" smtClean="0">
                        <a:solidFill>
                          <a:srgbClr val="FFC000"/>
                        </a:solidFill>
                        <a:latin typeface="Cordia New" pitchFamily="34" charset="-34"/>
                        <a:cs typeface="Cordia New" pitchFamily="34" charset="-34"/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54888" y="6356351"/>
            <a:ext cx="2133600" cy="365125"/>
          </a:xfrm>
        </p:spPr>
        <p:txBody>
          <a:bodyPr/>
          <a:lstStyle/>
          <a:p>
            <a:pPr>
              <a:defRPr/>
            </a:pPr>
            <a:fld id="{B50F81F3-A6E6-44C9-9D66-68A083C5A96A}" type="slidenum">
              <a:rPr lang="th-TH" sz="320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th-TH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59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DSC00987"/>
          <p:cNvPicPr preferRelativeResize="0">
            <a:picLocks noChangeAspect="1" noChangeArrowheads="1"/>
          </p:cNvPicPr>
          <p:nvPr/>
        </p:nvPicPr>
        <p:blipFill rotWithShape="1">
          <a:blip r:embed="rId2"/>
          <a:srcRect t="2904" b="4170"/>
          <a:stretch/>
        </p:blipFill>
        <p:spPr bwMode="auto">
          <a:xfrm>
            <a:off x="1524001" y="0"/>
            <a:ext cx="9144000" cy="6858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0423" name="Rectangle 7"/>
          <p:cNvSpPr>
            <a:spLocks noChangeArrowheads="1"/>
          </p:cNvSpPr>
          <p:nvPr/>
        </p:nvSpPr>
        <p:spPr bwMode="auto">
          <a:xfrm>
            <a:off x="1524001" y="0"/>
            <a:ext cx="9144000" cy="6429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rdia New" pitchFamily="34" charset="-34"/>
                <a:cs typeface="Cordia New" pitchFamily="34" charset="-34"/>
              </a:rPr>
              <a:t>1.แผ้วถางบริเวณจุดทำฝาย</a:t>
            </a:r>
          </a:p>
        </p:txBody>
      </p:sp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54888" y="6356351"/>
            <a:ext cx="2133600" cy="365125"/>
          </a:xfrm>
        </p:spPr>
        <p:txBody>
          <a:bodyPr/>
          <a:lstStyle/>
          <a:p>
            <a:pPr>
              <a:defRPr/>
            </a:pPr>
            <a:fld id="{B50F81F3-A6E6-44C9-9D66-68A083C5A96A}" type="slidenum">
              <a:rPr lang="th-TH" sz="320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th-TH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1569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3" descr="DSCF1363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1538" y="1"/>
            <a:ext cx="4716462" cy="35734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0420" name="Picture 4" descr="DSCF1366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3500439"/>
            <a:ext cx="4427538" cy="32845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0422" name="Picture 6" descr="DSCF1368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51538" y="3500439"/>
            <a:ext cx="4716462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4" name="Rectangle 8"/>
          <p:cNvSpPr>
            <a:spLocks noChangeArrowheads="1"/>
          </p:cNvSpPr>
          <p:nvPr/>
        </p:nvSpPr>
        <p:spPr bwMode="auto">
          <a:xfrm>
            <a:off x="5953125" y="3286125"/>
            <a:ext cx="4714875" cy="28575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2.1 ขุดร่องวางโครง</a:t>
            </a:r>
            <a:r>
              <a:rPr lang="th-TH" sz="2400" b="1" dirty="0" smtClean="0">
                <a:latin typeface="Cordia New" pitchFamily="34" charset="-34"/>
                <a:cs typeface="Cordia New" pitchFamily="34" charset="-34"/>
              </a:rPr>
              <a:t>ไม้</a:t>
            </a:r>
            <a:endParaRPr lang="th-TH" sz="2400" b="1" dirty="0">
              <a:latin typeface="Cordia New" pitchFamily="34" charset="-34"/>
              <a:cs typeface="Cordia New" pitchFamily="34" charset="-34"/>
            </a:endParaRPr>
          </a:p>
        </p:txBody>
      </p:sp>
      <p:sp>
        <p:nvSpPr>
          <p:cNvPr id="60425" name="Rectangle 9"/>
          <p:cNvSpPr>
            <a:spLocks noChangeArrowheads="1"/>
          </p:cNvSpPr>
          <p:nvPr/>
        </p:nvSpPr>
        <p:spPr bwMode="auto">
          <a:xfrm>
            <a:off x="1524001" y="6572272"/>
            <a:ext cx="4429124" cy="24127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2.2 วางโครงไม้</a:t>
            </a:r>
          </a:p>
        </p:txBody>
      </p:sp>
      <p:sp>
        <p:nvSpPr>
          <p:cNvPr id="60426" name="Rectangle 10"/>
          <p:cNvSpPr>
            <a:spLocks noChangeArrowheads="1"/>
          </p:cNvSpPr>
          <p:nvPr/>
        </p:nvSpPr>
        <p:spPr bwMode="auto">
          <a:xfrm>
            <a:off x="5953124" y="6572272"/>
            <a:ext cx="4714876" cy="24127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2.3 ยึดหลักโครงไม้</a:t>
            </a:r>
          </a:p>
        </p:txBody>
      </p:sp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54888" y="6356351"/>
            <a:ext cx="2133600" cy="365125"/>
          </a:xfrm>
        </p:spPr>
        <p:txBody>
          <a:bodyPr/>
          <a:lstStyle/>
          <a:p>
            <a:pPr>
              <a:defRPr/>
            </a:pPr>
            <a:fld id="{B50F81F3-A6E6-44C9-9D66-68A083C5A96A}" type="slidenum">
              <a:rPr lang="th-TH" sz="320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th-TH" sz="3200" dirty="0">
              <a:solidFill>
                <a:schemeClr val="tx1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024035" y="1117601"/>
            <a:ext cx="3240087" cy="81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rdia New" pitchFamily="34" charset="-34"/>
                <a:cs typeface="Cordia New" pitchFamily="34" charset="-34"/>
              </a:rPr>
              <a:t>2.การวางโครงฝาย</a:t>
            </a:r>
          </a:p>
        </p:txBody>
      </p:sp>
      <p:sp>
        <p:nvSpPr>
          <p:cNvPr id="2" name="Oval 1"/>
          <p:cNvSpPr/>
          <p:nvPr/>
        </p:nvSpPr>
        <p:spPr>
          <a:xfrm>
            <a:off x="8760296" y="5445224"/>
            <a:ext cx="432048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9336360" y="2708920"/>
            <a:ext cx="360040" cy="46924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1775520" y="4725145"/>
            <a:ext cx="4176018" cy="2786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1775520" y="5140341"/>
            <a:ext cx="4176018" cy="2786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 flipV="1">
            <a:off x="1655480" y="5538586"/>
            <a:ext cx="4176018" cy="2786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9355918" y="3915602"/>
            <a:ext cx="355486" cy="3948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134133" y="5816074"/>
            <a:ext cx="432048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0132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DSCF1370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2879" y="25526"/>
            <a:ext cx="4716463" cy="32845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443" name="Picture 3" descr="DSCF137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0464" y="0"/>
            <a:ext cx="4427537" cy="32845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444" name="Picture 4" descr="DSCF1372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1" y="3284538"/>
            <a:ext cx="4716463" cy="35734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445" name="Picture 5" descr="DSCF1375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0464" y="3284538"/>
            <a:ext cx="4427537" cy="35734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1524001" y="2928934"/>
            <a:ext cx="9143999" cy="35560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2.4 ตอกหลักเพื่อวางคาน</a:t>
            </a:r>
          </a:p>
        </p:txBody>
      </p:sp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1524000" y="6572272"/>
            <a:ext cx="4714876" cy="28572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2.5 หาแนวไม้ค้ำยันตามความลาดชัน</a:t>
            </a:r>
          </a:p>
        </p:txBody>
      </p:sp>
      <p:sp>
        <p:nvSpPr>
          <p:cNvPr id="61449" name="Rectangle 9"/>
          <p:cNvSpPr>
            <a:spLocks noChangeArrowheads="1"/>
          </p:cNvSpPr>
          <p:nvPr/>
        </p:nvSpPr>
        <p:spPr bwMode="auto">
          <a:xfrm>
            <a:off x="6238876" y="6572273"/>
            <a:ext cx="4429124" cy="31271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2.6 วางคานเพื่อยึดโครงฝาย</a:t>
            </a:r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54888" y="6356351"/>
            <a:ext cx="2133600" cy="365125"/>
          </a:xfrm>
        </p:spPr>
        <p:txBody>
          <a:bodyPr/>
          <a:lstStyle/>
          <a:p>
            <a:pPr>
              <a:defRPr/>
            </a:pPr>
            <a:fld id="{B50F81F3-A6E6-44C9-9D66-68A083C5A96A}" type="slidenum">
              <a:rPr lang="th-TH" sz="320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th-TH" sz="3200" dirty="0">
              <a:solidFill>
                <a:schemeClr val="tx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7335838" y="908721"/>
            <a:ext cx="926852" cy="209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 rot="197611">
            <a:off x="2410242" y="1771259"/>
            <a:ext cx="893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>
                <a:solidFill>
                  <a:srgbClr val="FFC000"/>
                </a:solidFill>
              </a:rPr>
              <a:t>1 เมตร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45160" y="1566698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>
                <a:solidFill>
                  <a:srgbClr val="FFC000"/>
                </a:solidFill>
              </a:rPr>
              <a:t>หลัก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590420" y="1984933"/>
            <a:ext cx="291018" cy="1134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071664" y="4149080"/>
            <a:ext cx="3167212" cy="15841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368857" y="5173133"/>
            <a:ext cx="18165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dirty="0">
                <a:solidFill>
                  <a:srgbClr val="FFC000"/>
                </a:solidFill>
              </a:rPr>
              <a:t>คายึดหรือล็อคโครงฝาย</a:t>
            </a:r>
            <a:endParaRPr lang="en-US" sz="2000" dirty="0">
              <a:solidFill>
                <a:srgbClr val="FFC00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7762430" y="5509713"/>
            <a:ext cx="24110" cy="38352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216164" y="1212497"/>
            <a:ext cx="7420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9224664" y="1399845"/>
            <a:ext cx="899915" cy="646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97611">
            <a:off x="8320506" y="934054"/>
            <a:ext cx="893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>
                <a:solidFill>
                  <a:srgbClr val="FFC000"/>
                </a:solidFill>
              </a:rPr>
              <a:t>1 เมตร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197611">
            <a:off x="9325593" y="1097802"/>
            <a:ext cx="893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>
                <a:solidFill>
                  <a:srgbClr val="FFC000"/>
                </a:solidFill>
              </a:rPr>
              <a:t>1 เมตร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22" name="Left Brace 21"/>
          <p:cNvSpPr/>
          <p:nvPr/>
        </p:nvSpPr>
        <p:spPr>
          <a:xfrm>
            <a:off x="2927649" y="1642269"/>
            <a:ext cx="165471" cy="696252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 rot="197611">
            <a:off x="7471774" y="618763"/>
            <a:ext cx="893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>
                <a:solidFill>
                  <a:srgbClr val="FFC000"/>
                </a:solidFill>
              </a:rPr>
              <a:t>1 เมตร</a:t>
            </a:r>
            <a:endParaRPr lang="en-US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415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DSCF1377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4643438" cy="3429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2467" name="Picture 3" descr="DSCF1378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3429000"/>
            <a:ext cx="4643438" cy="3429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2468" name="Picture 4" descr="DSCF1385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67438" y="0"/>
            <a:ext cx="4500562" cy="3429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2469" name="Picture 5" descr="DSCF1389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67438" y="3429000"/>
            <a:ext cx="4500562" cy="3429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2472" name="Rectangle 8"/>
          <p:cNvSpPr>
            <a:spLocks noChangeArrowheads="1"/>
          </p:cNvSpPr>
          <p:nvPr/>
        </p:nvSpPr>
        <p:spPr bwMode="auto">
          <a:xfrm>
            <a:off x="1524000" y="3143249"/>
            <a:ext cx="9144000" cy="288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2.7 ยึด/มัดโครงให้แน่น</a:t>
            </a:r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54888" y="6356351"/>
            <a:ext cx="2133600" cy="365125"/>
          </a:xfrm>
        </p:spPr>
        <p:txBody>
          <a:bodyPr/>
          <a:lstStyle/>
          <a:p>
            <a:pPr>
              <a:defRPr/>
            </a:pPr>
            <a:fld id="{B50F81F3-A6E6-44C9-9D66-68A083C5A96A}" type="slidenum">
              <a:rPr lang="th-TH" sz="320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th-TH" sz="32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45720" y="4798994"/>
            <a:ext cx="772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dirty="0">
                <a:solidFill>
                  <a:srgbClr val="FFC000"/>
                </a:solidFill>
              </a:rPr>
              <a:t>ไม้ค้ำยัน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84000" y="5467101"/>
            <a:ext cx="982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000" dirty="0">
                <a:solidFill>
                  <a:srgbClr val="FF0000"/>
                </a:solidFill>
              </a:rPr>
              <a:t>ยึดไม้ค้ำยัน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8904312" y="5301208"/>
            <a:ext cx="864096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9375644" y="1916833"/>
            <a:ext cx="397288" cy="3388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719736" y="1314950"/>
            <a:ext cx="397288" cy="3388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227394" y="5484856"/>
            <a:ext cx="572462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3175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DSCF1401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3455988"/>
            <a:ext cx="4572000" cy="3429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3491" name="Picture 3" descr="DSCF139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0"/>
            <a:ext cx="4572000" cy="35004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3492" name="Picture 4" descr="DSCF1392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0"/>
            <a:ext cx="4572000" cy="35004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3493" name="Picture 5" descr="DSCF1394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0" y="3500438"/>
            <a:ext cx="4572000" cy="33575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3495" name="Rectangle 7"/>
          <p:cNvSpPr>
            <a:spLocks noChangeArrowheads="1"/>
          </p:cNvSpPr>
          <p:nvPr/>
        </p:nvSpPr>
        <p:spPr bwMode="auto">
          <a:xfrm>
            <a:off x="1524001" y="3286125"/>
            <a:ext cx="9143999" cy="3603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h-TH" sz="2400" b="1" dirty="0">
                <a:latin typeface="Cordia New" pitchFamily="34" charset="-34"/>
                <a:cs typeface="Cordia New" pitchFamily="34" charset="-34"/>
              </a:rPr>
              <a:t>28.การยันไม้ค้ำยันกับพื้นหรือหินให้แน่น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54888" y="6356351"/>
            <a:ext cx="2133600" cy="365125"/>
          </a:xfrm>
        </p:spPr>
        <p:txBody>
          <a:bodyPr/>
          <a:lstStyle/>
          <a:p>
            <a:pPr>
              <a:defRPr/>
            </a:pPr>
            <a:fld id="{B50F81F3-A6E6-44C9-9D66-68A083C5A96A}" type="slidenum">
              <a:rPr lang="th-TH" sz="320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th-TH" sz="3200" dirty="0">
              <a:solidFill>
                <a:schemeClr val="tx1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7311280" y="5517232"/>
            <a:ext cx="3177208" cy="12042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512096" y="2121134"/>
            <a:ext cx="1728192" cy="10812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331789" y="5936645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>
                <a:solidFill>
                  <a:srgbClr val="0000FF"/>
                </a:solidFill>
              </a:rPr>
              <a:t>ต้องยันกับพื้นหรือหินที่แข็งแรง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6584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462</Words>
  <Application>Microsoft Office PowerPoint</Application>
  <PresentationFormat>Widescreen</PresentationFormat>
  <Paragraphs>92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Angsana New</vt:lpstr>
      <vt:lpstr>Arial</vt:lpstr>
      <vt:lpstr>Calibri</vt:lpstr>
      <vt:lpstr>Calibri Light</vt:lpstr>
      <vt:lpstr>Cordia New</vt:lpstr>
      <vt:lpstr>Office Theme</vt:lpstr>
      <vt:lpstr>กิจกรรมสร้างฝายชะลอน้ำตามแนวพระราชดำริ  ในพื้นที่โครงการพัฒนาดอยตุงฯ</vt:lpstr>
      <vt:lpstr>พื้นที่สร้างฝาย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jatupong</dc:creator>
  <cp:lastModifiedBy>Natworarat</cp:lastModifiedBy>
  <cp:revision>25</cp:revision>
  <dcterms:created xsi:type="dcterms:W3CDTF">2016-07-22T02:33:10Z</dcterms:created>
  <dcterms:modified xsi:type="dcterms:W3CDTF">2016-07-23T19:53:38Z</dcterms:modified>
</cp:coreProperties>
</file>