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21"/>
  </p:notesMasterIdLst>
  <p:sldIdLst>
    <p:sldId id="494" r:id="rId2"/>
    <p:sldId id="488" r:id="rId3"/>
    <p:sldId id="489" r:id="rId4"/>
    <p:sldId id="457" r:id="rId5"/>
    <p:sldId id="490" r:id="rId6"/>
    <p:sldId id="495" r:id="rId7"/>
    <p:sldId id="486" r:id="rId8"/>
    <p:sldId id="487" r:id="rId9"/>
    <p:sldId id="496" r:id="rId10"/>
    <p:sldId id="491" r:id="rId11"/>
    <p:sldId id="478" r:id="rId12"/>
    <p:sldId id="477" r:id="rId13"/>
    <p:sldId id="498" r:id="rId14"/>
    <p:sldId id="481" r:id="rId15"/>
    <p:sldId id="499" r:id="rId16"/>
    <p:sldId id="483" r:id="rId17"/>
    <p:sldId id="482" r:id="rId18"/>
    <p:sldId id="500" r:id="rId19"/>
    <p:sldId id="497" r:id="rId20"/>
  </p:sldIdLst>
  <p:sldSz cx="9144000" cy="6858000" type="screen4x3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6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AF2323"/>
    <a:srgbClr val="F0EBA6"/>
    <a:srgbClr val="A9C2F3"/>
    <a:srgbClr val="663300"/>
    <a:srgbClr val="FF99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68" autoAdjust="0"/>
    <p:restoredTop sz="98165" autoAdjust="0"/>
  </p:normalViewPr>
  <p:slideViewPr>
    <p:cSldViewPr>
      <p:cViewPr varScale="1">
        <p:scale>
          <a:sx n="55" d="100"/>
          <a:sy n="55" d="100"/>
        </p:scale>
        <p:origin x="1363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4" d="100"/>
        <a:sy n="144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3354" y="42"/>
      </p:cViewPr>
      <p:guideLst>
        <p:guide orient="horz" pos="3223"/>
        <p:guide pos="2236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36A587-1A9C-4F68-98CA-73C74E6A7EC3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D92AAE-8BD9-42BB-ACBE-BB3B89BDD027}">
      <dgm:prSet phldrT="[Text]" custT="1"/>
      <dgm:spPr>
        <a:xfrm>
          <a:off x="339547" y="220040"/>
          <a:ext cx="6676281" cy="439887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0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วิสัยทัศน์ และหลักแนวคิดในการบริหาร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03C91B-12A7-42E8-9909-7C577CD9F437}" type="parTrans" cxnId="{DC565BC8-B76D-461A-9182-EF3CC4E8F4B0}">
      <dgm:prSet/>
      <dgm:spPr/>
      <dgm:t>
        <a:bodyPr/>
        <a:lstStyle/>
        <a:p>
          <a:endParaRPr lang="en-US"/>
        </a:p>
      </dgm:t>
    </dgm:pt>
    <dgm:pt modelId="{1AAD358A-5622-4236-BFA6-047D9D0B5A29}" type="sibTrans" cxnId="{DC565BC8-B76D-461A-9182-EF3CC4E8F4B0}">
      <dgm:prSet/>
      <dgm:spPr>
        <a:xfrm>
          <a:off x="-5469811" y="-837933"/>
          <a:ext cx="6516179" cy="651617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6C8D7A9-8984-4F77-935C-DC8C3750D527}">
      <dgm:prSet phldrT="[Text]" custT="1"/>
      <dgm:spPr>
        <a:xfrm>
          <a:off x="737905" y="880259"/>
          <a:ext cx="6277924" cy="439887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เรื่องเร่งด่วนที่ต้องดำเนินการ</a:t>
          </a:r>
          <a:endParaRPr lang="en-US" sz="4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3BC9DB1-32F8-44B5-9710-ACD77C13E6A7}" type="parTrans" cxnId="{811755FC-C7D3-47F3-8F26-D8B5008D748C}">
      <dgm:prSet/>
      <dgm:spPr/>
      <dgm:t>
        <a:bodyPr/>
        <a:lstStyle/>
        <a:p>
          <a:endParaRPr lang="en-US"/>
        </a:p>
      </dgm:t>
    </dgm:pt>
    <dgm:pt modelId="{EB32DDAA-43EA-4504-AB56-8099201BFDCC}" type="sibTrans" cxnId="{811755FC-C7D3-47F3-8F26-D8B5008D748C}">
      <dgm:prSet/>
      <dgm:spPr/>
      <dgm:t>
        <a:bodyPr/>
        <a:lstStyle/>
        <a:p>
          <a:endParaRPr lang="en-US"/>
        </a:p>
      </dgm:t>
    </dgm:pt>
    <dgm:pt modelId="{D0290D35-378E-4505-878D-8E4D21F5E7D7}">
      <dgm:prSet phldrT="[Text]" custT="1"/>
      <dgm:spPr>
        <a:xfrm>
          <a:off x="956203" y="1539993"/>
          <a:ext cx="6059626" cy="439887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นโยบายหลัก 7 ด้าน</a:t>
          </a:r>
          <a:endParaRPr lang="en-US" sz="4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96AC1F2-7385-42E1-AAC1-A57CB17E7992}" type="parTrans" cxnId="{BF4397E2-8FC7-42D5-ACC0-B906F918ABD2}">
      <dgm:prSet/>
      <dgm:spPr/>
      <dgm:t>
        <a:bodyPr/>
        <a:lstStyle/>
        <a:p>
          <a:endParaRPr lang="en-US"/>
        </a:p>
      </dgm:t>
    </dgm:pt>
    <dgm:pt modelId="{B77C6285-B9DE-459B-BAB8-65D54B6D0A9A}" type="sibTrans" cxnId="{BF4397E2-8FC7-42D5-ACC0-B906F918ABD2}">
      <dgm:prSet/>
      <dgm:spPr/>
      <dgm:t>
        <a:bodyPr/>
        <a:lstStyle/>
        <a:p>
          <a:endParaRPr lang="en-US"/>
        </a:p>
      </dgm:t>
    </dgm:pt>
    <dgm:pt modelId="{8A234A4F-0047-4537-8184-00630E7F89E5}" type="pres">
      <dgm:prSet presAssocID="{4236A587-1A9C-4F68-98CA-73C74E6A7EC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h-TH"/>
        </a:p>
      </dgm:t>
    </dgm:pt>
    <dgm:pt modelId="{6CEF0D0E-50CA-4AE4-AEA5-A9BCDB58E0C4}" type="pres">
      <dgm:prSet presAssocID="{4236A587-1A9C-4F68-98CA-73C74E6A7EC3}" presName="Name1" presStyleCnt="0"/>
      <dgm:spPr/>
    </dgm:pt>
    <dgm:pt modelId="{BF21F946-69FA-4CB5-91E8-ED64F7F6AE72}" type="pres">
      <dgm:prSet presAssocID="{4236A587-1A9C-4F68-98CA-73C74E6A7EC3}" presName="cycle" presStyleCnt="0"/>
      <dgm:spPr/>
    </dgm:pt>
    <dgm:pt modelId="{E1A2E126-0F72-4A8B-9DD0-5BA7FE859961}" type="pres">
      <dgm:prSet presAssocID="{4236A587-1A9C-4F68-98CA-73C74E6A7EC3}" presName="srcNode" presStyleLbl="node1" presStyleIdx="0" presStyleCnt="3"/>
      <dgm:spPr/>
    </dgm:pt>
    <dgm:pt modelId="{A5E8CE58-F80A-4002-8055-9637B560E98A}" type="pres">
      <dgm:prSet presAssocID="{4236A587-1A9C-4F68-98CA-73C74E6A7EC3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331"/>
          </a:avLst>
        </a:prstGeom>
      </dgm:spPr>
      <dgm:t>
        <a:bodyPr/>
        <a:lstStyle/>
        <a:p>
          <a:endParaRPr lang="th-TH"/>
        </a:p>
      </dgm:t>
    </dgm:pt>
    <dgm:pt modelId="{185C033F-F4D6-4AD6-BCD9-E7C5AB595616}" type="pres">
      <dgm:prSet presAssocID="{4236A587-1A9C-4F68-98CA-73C74E6A7EC3}" presName="extraNode" presStyleLbl="node1" presStyleIdx="0" presStyleCnt="3"/>
      <dgm:spPr/>
    </dgm:pt>
    <dgm:pt modelId="{09178D74-A7D3-4F49-B498-812D88A4F0D0}" type="pres">
      <dgm:prSet presAssocID="{4236A587-1A9C-4F68-98CA-73C74E6A7EC3}" presName="dstNode" presStyleLbl="node1" presStyleIdx="0" presStyleCnt="3"/>
      <dgm:spPr/>
    </dgm:pt>
    <dgm:pt modelId="{5A14BA74-94BE-49B3-BCB5-502E40FC7637}" type="pres">
      <dgm:prSet presAssocID="{57D92AAE-8BD9-42BB-ACBE-BB3B89BDD027}" presName="text_1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BB66988-57D3-43B2-80D5-95A9B733AB63}" type="pres">
      <dgm:prSet presAssocID="{57D92AAE-8BD9-42BB-ACBE-BB3B89BDD027}" presName="accent_1" presStyleCnt="0"/>
      <dgm:spPr/>
    </dgm:pt>
    <dgm:pt modelId="{47D2517A-61CE-408B-871D-16C401F2D153}" type="pres">
      <dgm:prSet presAssocID="{57D92AAE-8BD9-42BB-ACBE-BB3B89BDD027}" presName="accentRepeatNode" presStyleLbl="solidFgAcc1" presStyleIdx="0" presStyleCnt="3"/>
      <dgm:spPr>
        <a:xfrm>
          <a:off x="64618" y="165054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  <dgm:pt modelId="{5EEBE80E-528E-44D3-B4B2-BE316310BD40}" type="pres">
      <dgm:prSet presAssocID="{C6C8D7A9-8984-4F77-935C-DC8C3750D527}" presName="text_2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62E4E7B-E86E-4C69-8B46-D6456CBCA874}" type="pres">
      <dgm:prSet presAssocID="{C6C8D7A9-8984-4F77-935C-DC8C3750D527}" presName="accent_2" presStyleCnt="0"/>
      <dgm:spPr/>
    </dgm:pt>
    <dgm:pt modelId="{78987DD2-CC5A-4BC3-A11E-7312CF9DC1D5}" type="pres">
      <dgm:prSet presAssocID="{C6C8D7A9-8984-4F77-935C-DC8C3750D527}" presName="accentRepeatNode" presStyleLbl="solidFgAcc1" presStyleIdx="1" presStyleCnt="3"/>
      <dgm:spPr>
        <a:xfrm>
          <a:off x="462975" y="825273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  <dgm:pt modelId="{86EF06A4-57F1-47B1-98FB-C47BF20983D5}" type="pres">
      <dgm:prSet presAssocID="{D0290D35-378E-4505-878D-8E4D21F5E7D7}" presName="text_3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FB201F0-EBF4-4867-9A51-E343D26C61E8}" type="pres">
      <dgm:prSet presAssocID="{D0290D35-378E-4505-878D-8E4D21F5E7D7}" presName="accent_3" presStyleCnt="0"/>
      <dgm:spPr/>
    </dgm:pt>
    <dgm:pt modelId="{7B585ADB-C6F5-47DB-B2BC-CA16D56AA5BE}" type="pres">
      <dgm:prSet presAssocID="{D0290D35-378E-4505-878D-8E4D21F5E7D7}" presName="accentRepeatNode" presStyleLbl="solidFgAcc1" presStyleIdx="2" presStyleCnt="3" custLinFactX="-100000" custLinFactNeighborX="-159270" custLinFactNeighborY="-9989"/>
      <dgm:spPr>
        <a:xfrm>
          <a:off x="681273" y="1485007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</dgm:ptLst>
  <dgm:cxnLst>
    <dgm:cxn modelId="{811755FC-C7D3-47F3-8F26-D8B5008D748C}" srcId="{4236A587-1A9C-4F68-98CA-73C74E6A7EC3}" destId="{C6C8D7A9-8984-4F77-935C-DC8C3750D527}" srcOrd="1" destOrd="0" parTransId="{03BC9DB1-32F8-44B5-9710-ACD77C13E6A7}" sibTransId="{EB32DDAA-43EA-4504-AB56-8099201BFDCC}"/>
    <dgm:cxn modelId="{7DFFB406-E9B9-42CB-88E2-F704C48E5BD1}" type="presOf" srcId="{4236A587-1A9C-4F68-98CA-73C74E6A7EC3}" destId="{8A234A4F-0047-4537-8184-00630E7F89E5}" srcOrd="0" destOrd="0" presId="urn:microsoft.com/office/officeart/2008/layout/VerticalCurvedList"/>
    <dgm:cxn modelId="{B24DCDA4-8D9A-444E-92AF-28ABFB02A2B7}" type="presOf" srcId="{C6C8D7A9-8984-4F77-935C-DC8C3750D527}" destId="{5EEBE80E-528E-44D3-B4B2-BE316310BD40}" srcOrd="0" destOrd="0" presId="urn:microsoft.com/office/officeart/2008/layout/VerticalCurvedList"/>
    <dgm:cxn modelId="{F31CD3A7-761E-4284-BCA9-2B265A482C16}" type="presOf" srcId="{1AAD358A-5622-4236-BFA6-047D9D0B5A29}" destId="{A5E8CE58-F80A-4002-8055-9637B560E98A}" srcOrd="0" destOrd="0" presId="urn:microsoft.com/office/officeart/2008/layout/VerticalCurvedList"/>
    <dgm:cxn modelId="{DC565BC8-B76D-461A-9182-EF3CC4E8F4B0}" srcId="{4236A587-1A9C-4F68-98CA-73C74E6A7EC3}" destId="{57D92AAE-8BD9-42BB-ACBE-BB3B89BDD027}" srcOrd="0" destOrd="0" parTransId="{4603C91B-12A7-42E8-9909-7C577CD9F437}" sibTransId="{1AAD358A-5622-4236-BFA6-047D9D0B5A29}"/>
    <dgm:cxn modelId="{61E8DB87-D1C1-4B58-8602-5B2789C0F486}" type="presOf" srcId="{D0290D35-378E-4505-878D-8E4D21F5E7D7}" destId="{86EF06A4-57F1-47B1-98FB-C47BF20983D5}" srcOrd="0" destOrd="0" presId="urn:microsoft.com/office/officeart/2008/layout/VerticalCurvedList"/>
    <dgm:cxn modelId="{43F53B35-387B-4D18-9CD2-C8F784FA79A0}" type="presOf" srcId="{57D92AAE-8BD9-42BB-ACBE-BB3B89BDD027}" destId="{5A14BA74-94BE-49B3-BCB5-502E40FC7637}" srcOrd="0" destOrd="0" presId="urn:microsoft.com/office/officeart/2008/layout/VerticalCurvedList"/>
    <dgm:cxn modelId="{BF4397E2-8FC7-42D5-ACC0-B906F918ABD2}" srcId="{4236A587-1A9C-4F68-98CA-73C74E6A7EC3}" destId="{D0290D35-378E-4505-878D-8E4D21F5E7D7}" srcOrd="2" destOrd="0" parTransId="{396AC1F2-7385-42E1-AAC1-A57CB17E7992}" sibTransId="{B77C6285-B9DE-459B-BAB8-65D54B6D0A9A}"/>
    <dgm:cxn modelId="{32E272FC-BC3B-4E89-BC16-F233697900FF}" type="presParOf" srcId="{8A234A4F-0047-4537-8184-00630E7F89E5}" destId="{6CEF0D0E-50CA-4AE4-AEA5-A9BCDB58E0C4}" srcOrd="0" destOrd="0" presId="urn:microsoft.com/office/officeart/2008/layout/VerticalCurvedList"/>
    <dgm:cxn modelId="{7CB6A703-32A9-4B8F-B218-10AE8EA222CC}" type="presParOf" srcId="{6CEF0D0E-50CA-4AE4-AEA5-A9BCDB58E0C4}" destId="{BF21F946-69FA-4CB5-91E8-ED64F7F6AE72}" srcOrd="0" destOrd="0" presId="urn:microsoft.com/office/officeart/2008/layout/VerticalCurvedList"/>
    <dgm:cxn modelId="{DAEF945D-5100-43F1-8297-01325F388DF2}" type="presParOf" srcId="{BF21F946-69FA-4CB5-91E8-ED64F7F6AE72}" destId="{E1A2E126-0F72-4A8B-9DD0-5BA7FE859961}" srcOrd="0" destOrd="0" presId="urn:microsoft.com/office/officeart/2008/layout/VerticalCurvedList"/>
    <dgm:cxn modelId="{2A0A79A8-211F-40F2-8934-4851B152FF69}" type="presParOf" srcId="{BF21F946-69FA-4CB5-91E8-ED64F7F6AE72}" destId="{A5E8CE58-F80A-4002-8055-9637B560E98A}" srcOrd="1" destOrd="0" presId="urn:microsoft.com/office/officeart/2008/layout/VerticalCurvedList"/>
    <dgm:cxn modelId="{D9E4CCFB-D01D-45B0-8DB8-ED2BB425DF4B}" type="presParOf" srcId="{BF21F946-69FA-4CB5-91E8-ED64F7F6AE72}" destId="{185C033F-F4D6-4AD6-BCD9-E7C5AB595616}" srcOrd="2" destOrd="0" presId="urn:microsoft.com/office/officeart/2008/layout/VerticalCurvedList"/>
    <dgm:cxn modelId="{C0A2C447-3B21-4829-8189-7DC86788E1E8}" type="presParOf" srcId="{BF21F946-69FA-4CB5-91E8-ED64F7F6AE72}" destId="{09178D74-A7D3-4F49-B498-812D88A4F0D0}" srcOrd="3" destOrd="0" presId="urn:microsoft.com/office/officeart/2008/layout/VerticalCurvedList"/>
    <dgm:cxn modelId="{6979FA5D-A31C-4797-ABB0-21CA27B6A41A}" type="presParOf" srcId="{6CEF0D0E-50CA-4AE4-AEA5-A9BCDB58E0C4}" destId="{5A14BA74-94BE-49B3-BCB5-502E40FC7637}" srcOrd="1" destOrd="0" presId="urn:microsoft.com/office/officeart/2008/layout/VerticalCurvedList"/>
    <dgm:cxn modelId="{E4C48CC3-9A44-482B-B546-C108B51177CD}" type="presParOf" srcId="{6CEF0D0E-50CA-4AE4-AEA5-A9BCDB58E0C4}" destId="{9BB66988-57D3-43B2-80D5-95A9B733AB63}" srcOrd="2" destOrd="0" presId="urn:microsoft.com/office/officeart/2008/layout/VerticalCurvedList"/>
    <dgm:cxn modelId="{E9651950-6B44-4E3E-81C7-20427168A3B8}" type="presParOf" srcId="{9BB66988-57D3-43B2-80D5-95A9B733AB63}" destId="{47D2517A-61CE-408B-871D-16C401F2D153}" srcOrd="0" destOrd="0" presId="urn:microsoft.com/office/officeart/2008/layout/VerticalCurvedList"/>
    <dgm:cxn modelId="{873EFAD9-3EFB-4F2B-80BC-5CE3042F9B0B}" type="presParOf" srcId="{6CEF0D0E-50CA-4AE4-AEA5-A9BCDB58E0C4}" destId="{5EEBE80E-528E-44D3-B4B2-BE316310BD40}" srcOrd="3" destOrd="0" presId="urn:microsoft.com/office/officeart/2008/layout/VerticalCurvedList"/>
    <dgm:cxn modelId="{D4503C5A-A881-4538-9032-B13B0DF338F4}" type="presParOf" srcId="{6CEF0D0E-50CA-4AE4-AEA5-A9BCDB58E0C4}" destId="{662E4E7B-E86E-4C69-8B46-D6456CBCA874}" srcOrd="4" destOrd="0" presId="urn:microsoft.com/office/officeart/2008/layout/VerticalCurvedList"/>
    <dgm:cxn modelId="{5A1FA81E-B964-496C-B8BF-8CD423EAC0E3}" type="presParOf" srcId="{662E4E7B-E86E-4C69-8B46-D6456CBCA874}" destId="{78987DD2-CC5A-4BC3-A11E-7312CF9DC1D5}" srcOrd="0" destOrd="0" presId="urn:microsoft.com/office/officeart/2008/layout/VerticalCurvedList"/>
    <dgm:cxn modelId="{DBCF060E-A0F1-4D00-B88F-752E60F9F11E}" type="presParOf" srcId="{6CEF0D0E-50CA-4AE4-AEA5-A9BCDB58E0C4}" destId="{86EF06A4-57F1-47B1-98FB-C47BF20983D5}" srcOrd="5" destOrd="0" presId="urn:microsoft.com/office/officeart/2008/layout/VerticalCurvedList"/>
    <dgm:cxn modelId="{F86DAD8C-180E-4BBA-ACEF-DC9F431B7DC2}" type="presParOf" srcId="{6CEF0D0E-50CA-4AE4-AEA5-A9BCDB58E0C4}" destId="{5FB201F0-EBF4-4867-9A51-E343D26C61E8}" srcOrd="6" destOrd="0" presId="urn:microsoft.com/office/officeart/2008/layout/VerticalCurvedList"/>
    <dgm:cxn modelId="{A0974BA2-46B3-4BD2-8267-622E88599F64}" type="presParOf" srcId="{5FB201F0-EBF4-4867-9A51-E343D26C61E8}" destId="{7B585ADB-C6F5-47DB-B2BC-CA16D56AA5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36A587-1A9C-4F68-98CA-73C74E6A7EC3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D92AAE-8BD9-42BB-ACBE-BB3B89BDD027}">
      <dgm:prSet phldrT="[Text]" custT="1"/>
      <dgm:spPr>
        <a:xfrm>
          <a:off x="339547" y="220040"/>
          <a:ext cx="6676281" cy="439887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0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วิสัยทัศน์ และหลักแนวคิดในการบริหาร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03C91B-12A7-42E8-9909-7C577CD9F437}" type="parTrans" cxnId="{DC565BC8-B76D-461A-9182-EF3CC4E8F4B0}">
      <dgm:prSet/>
      <dgm:spPr/>
      <dgm:t>
        <a:bodyPr/>
        <a:lstStyle/>
        <a:p>
          <a:endParaRPr lang="en-US"/>
        </a:p>
      </dgm:t>
    </dgm:pt>
    <dgm:pt modelId="{1AAD358A-5622-4236-BFA6-047D9D0B5A29}" type="sibTrans" cxnId="{DC565BC8-B76D-461A-9182-EF3CC4E8F4B0}">
      <dgm:prSet/>
      <dgm:spPr>
        <a:xfrm>
          <a:off x="-5469811" y="-837933"/>
          <a:ext cx="6516179" cy="651617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6C8D7A9-8984-4F77-935C-DC8C3750D527}">
      <dgm:prSet phldrT="[Text]" custT="1"/>
      <dgm:spPr>
        <a:xfrm>
          <a:off x="737905" y="880259"/>
          <a:ext cx="6277924" cy="439887"/>
        </a:xfr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400" b="1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นโยบายเร่งด่วน</a:t>
          </a:r>
          <a:endParaRPr lang="en-US" sz="4400" dirty="0">
            <a:solidFill>
              <a:schemeClr val="bg1">
                <a:lumMod val="95000"/>
              </a:schemeClr>
            </a:solidFill>
            <a:latin typeface="Calibri"/>
            <a:ea typeface="+mn-ea"/>
            <a:cs typeface="+mn-cs"/>
          </a:endParaRPr>
        </a:p>
      </dgm:t>
    </dgm:pt>
    <dgm:pt modelId="{03BC9DB1-32F8-44B5-9710-ACD77C13E6A7}" type="parTrans" cxnId="{811755FC-C7D3-47F3-8F26-D8B5008D748C}">
      <dgm:prSet/>
      <dgm:spPr/>
      <dgm:t>
        <a:bodyPr/>
        <a:lstStyle/>
        <a:p>
          <a:endParaRPr lang="en-US"/>
        </a:p>
      </dgm:t>
    </dgm:pt>
    <dgm:pt modelId="{EB32DDAA-43EA-4504-AB56-8099201BFDCC}" type="sibTrans" cxnId="{811755FC-C7D3-47F3-8F26-D8B5008D748C}">
      <dgm:prSet/>
      <dgm:spPr/>
      <dgm:t>
        <a:bodyPr/>
        <a:lstStyle/>
        <a:p>
          <a:endParaRPr lang="en-US"/>
        </a:p>
      </dgm:t>
    </dgm:pt>
    <dgm:pt modelId="{D0290D35-378E-4505-878D-8E4D21F5E7D7}">
      <dgm:prSet phldrT="[Text]" custT="1"/>
      <dgm:spPr>
        <a:xfrm>
          <a:off x="956203" y="1539993"/>
          <a:ext cx="6059626" cy="439887"/>
        </a:xfr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นโยบายหลัก </a:t>
          </a:r>
          <a:r>
            <a:rPr lang="en-US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7</a:t>
          </a:r>
          <a:r>
            <a:rPr lang="th-TH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ด้าน</a:t>
          </a:r>
          <a:endParaRPr lang="en-US" sz="4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96AC1F2-7385-42E1-AAC1-A57CB17E7992}" type="parTrans" cxnId="{BF4397E2-8FC7-42D5-ACC0-B906F918ABD2}">
      <dgm:prSet/>
      <dgm:spPr/>
      <dgm:t>
        <a:bodyPr/>
        <a:lstStyle/>
        <a:p>
          <a:endParaRPr lang="en-US"/>
        </a:p>
      </dgm:t>
    </dgm:pt>
    <dgm:pt modelId="{B77C6285-B9DE-459B-BAB8-65D54B6D0A9A}" type="sibTrans" cxnId="{BF4397E2-8FC7-42D5-ACC0-B906F918ABD2}">
      <dgm:prSet/>
      <dgm:spPr/>
      <dgm:t>
        <a:bodyPr/>
        <a:lstStyle/>
        <a:p>
          <a:endParaRPr lang="en-US"/>
        </a:p>
      </dgm:t>
    </dgm:pt>
    <dgm:pt modelId="{8A234A4F-0047-4537-8184-00630E7F89E5}" type="pres">
      <dgm:prSet presAssocID="{4236A587-1A9C-4F68-98CA-73C74E6A7EC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h-TH"/>
        </a:p>
      </dgm:t>
    </dgm:pt>
    <dgm:pt modelId="{6CEF0D0E-50CA-4AE4-AEA5-A9BCDB58E0C4}" type="pres">
      <dgm:prSet presAssocID="{4236A587-1A9C-4F68-98CA-73C74E6A7EC3}" presName="Name1" presStyleCnt="0"/>
      <dgm:spPr/>
    </dgm:pt>
    <dgm:pt modelId="{BF21F946-69FA-4CB5-91E8-ED64F7F6AE72}" type="pres">
      <dgm:prSet presAssocID="{4236A587-1A9C-4F68-98CA-73C74E6A7EC3}" presName="cycle" presStyleCnt="0"/>
      <dgm:spPr/>
    </dgm:pt>
    <dgm:pt modelId="{E1A2E126-0F72-4A8B-9DD0-5BA7FE859961}" type="pres">
      <dgm:prSet presAssocID="{4236A587-1A9C-4F68-98CA-73C74E6A7EC3}" presName="srcNode" presStyleLbl="node1" presStyleIdx="0" presStyleCnt="3"/>
      <dgm:spPr/>
    </dgm:pt>
    <dgm:pt modelId="{A5E8CE58-F80A-4002-8055-9637B560E98A}" type="pres">
      <dgm:prSet presAssocID="{4236A587-1A9C-4F68-98CA-73C74E6A7EC3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331"/>
          </a:avLst>
        </a:prstGeom>
      </dgm:spPr>
      <dgm:t>
        <a:bodyPr/>
        <a:lstStyle/>
        <a:p>
          <a:endParaRPr lang="th-TH"/>
        </a:p>
      </dgm:t>
    </dgm:pt>
    <dgm:pt modelId="{185C033F-F4D6-4AD6-BCD9-E7C5AB595616}" type="pres">
      <dgm:prSet presAssocID="{4236A587-1A9C-4F68-98CA-73C74E6A7EC3}" presName="extraNode" presStyleLbl="node1" presStyleIdx="0" presStyleCnt="3"/>
      <dgm:spPr/>
    </dgm:pt>
    <dgm:pt modelId="{09178D74-A7D3-4F49-B498-812D88A4F0D0}" type="pres">
      <dgm:prSet presAssocID="{4236A587-1A9C-4F68-98CA-73C74E6A7EC3}" presName="dstNode" presStyleLbl="node1" presStyleIdx="0" presStyleCnt="3"/>
      <dgm:spPr/>
    </dgm:pt>
    <dgm:pt modelId="{5A14BA74-94BE-49B3-BCB5-502E40FC7637}" type="pres">
      <dgm:prSet presAssocID="{57D92AAE-8BD9-42BB-ACBE-BB3B89BDD027}" presName="text_1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BB66988-57D3-43B2-80D5-95A9B733AB63}" type="pres">
      <dgm:prSet presAssocID="{57D92AAE-8BD9-42BB-ACBE-BB3B89BDD027}" presName="accent_1" presStyleCnt="0"/>
      <dgm:spPr/>
    </dgm:pt>
    <dgm:pt modelId="{47D2517A-61CE-408B-871D-16C401F2D153}" type="pres">
      <dgm:prSet presAssocID="{57D92AAE-8BD9-42BB-ACBE-BB3B89BDD027}" presName="accentRepeatNode" presStyleLbl="solidFgAcc1" presStyleIdx="0" presStyleCnt="3"/>
      <dgm:spPr>
        <a:xfrm>
          <a:off x="64618" y="165054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  <dgm:pt modelId="{5EEBE80E-528E-44D3-B4B2-BE316310BD40}" type="pres">
      <dgm:prSet presAssocID="{C6C8D7A9-8984-4F77-935C-DC8C3750D527}" presName="text_2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62E4E7B-E86E-4C69-8B46-D6456CBCA874}" type="pres">
      <dgm:prSet presAssocID="{C6C8D7A9-8984-4F77-935C-DC8C3750D527}" presName="accent_2" presStyleCnt="0"/>
      <dgm:spPr/>
    </dgm:pt>
    <dgm:pt modelId="{78987DD2-CC5A-4BC3-A11E-7312CF9DC1D5}" type="pres">
      <dgm:prSet presAssocID="{C6C8D7A9-8984-4F77-935C-DC8C3750D527}" presName="accentRepeatNode" presStyleLbl="solidFgAcc1" presStyleIdx="1" presStyleCnt="3"/>
      <dgm:spPr>
        <a:xfrm>
          <a:off x="462975" y="825273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  <dgm:pt modelId="{86EF06A4-57F1-47B1-98FB-C47BF20983D5}" type="pres">
      <dgm:prSet presAssocID="{D0290D35-378E-4505-878D-8E4D21F5E7D7}" presName="text_3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FB201F0-EBF4-4867-9A51-E343D26C61E8}" type="pres">
      <dgm:prSet presAssocID="{D0290D35-378E-4505-878D-8E4D21F5E7D7}" presName="accent_3" presStyleCnt="0"/>
      <dgm:spPr/>
    </dgm:pt>
    <dgm:pt modelId="{7B585ADB-C6F5-47DB-B2BC-CA16D56AA5BE}" type="pres">
      <dgm:prSet presAssocID="{D0290D35-378E-4505-878D-8E4D21F5E7D7}" presName="accentRepeatNode" presStyleLbl="solidFgAcc1" presStyleIdx="2" presStyleCnt="3" custLinFactX="-100000" custLinFactNeighborX="-159270" custLinFactNeighborY="-9989"/>
      <dgm:spPr>
        <a:xfrm>
          <a:off x="681273" y="1485007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</dgm:ptLst>
  <dgm:cxnLst>
    <dgm:cxn modelId="{811755FC-C7D3-47F3-8F26-D8B5008D748C}" srcId="{4236A587-1A9C-4F68-98CA-73C74E6A7EC3}" destId="{C6C8D7A9-8984-4F77-935C-DC8C3750D527}" srcOrd="1" destOrd="0" parTransId="{03BC9DB1-32F8-44B5-9710-ACD77C13E6A7}" sibTransId="{EB32DDAA-43EA-4504-AB56-8099201BFDCC}"/>
    <dgm:cxn modelId="{AECD6A14-1F63-44E2-AC49-8D981D28BA08}" type="presOf" srcId="{D0290D35-378E-4505-878D-8E4D21F5E7D7}" destId="{86EF06A4-57F1-47B1-98FB-C47BF20983D5}" srcOrd="0" destOrd="0" presId="urn:microsoft.com/office/officeart/2008/layout/VerticalCurvedList"/>
    <dgm:cxn modelId="{6D8EF1C2-2002-4A66-9327-7465661E2B01}" type="presOf" srcId="{57D92AAE-8BD9-42BB-ACBE-BB3B89BDD027}" destId="{5A14BA74-94BE-49B3-BCB5-502E40FC7637}" srcOrd="0" destOrd="0" presId="urn:microsoft.com/office/officeart/2008/layout/VerticalCurvedList"/>
    <dgm:cxn modelId="{758D8AE7-8179-4F66-B4EF-E4218C670D3D}" type="presOf" srcId="{4236A587-1A9C-4F68-98CA-73C74E6A7EC3}" destId="{8A234A4F-0047-4537-8184-00630E7F89E5}" srcOrd="0" destOrd="0" presId="urn:microsoft.com/office/officeart/2008/layout/VerticalCurvedList"/>
    <dgm:cxn modelId="{DC565BC8-B76D-461A-9182-EF3CC4E8F4B0}" srcId="{4236A587-1A9C-4F68-98CA-73C74E6A7EC3}" destId="{57D92AAE-8BD9-42BB-ACBE-BB3B89BDD027}" srcOrd="0" destOrd="0" parTransId="{4603C91B-12A7-42E8-9909-7C577CD9F437}" sibTransId="{1AAD358A-5622-4236-BFA6-047D9D0B5A29}"/>
    <dgm:cxn modelId="{6AE9D699-E237-4266-834A-6CC2D07CB26A}" type="presOf" srcId="{C6C8D7A9-8984-4F77-935C-DC8C3750D527}" destId="{5EEBE80E-528E-44D3-B4B2-BE316310BD40}" srcOrd="0" destOrd="0" presId="urn:microsoft.com/office/officeart/2008/layout/VerticalCurvedList"/>
    <dgm:cxn modelId="{64857A9A-8416-4EFA-85DE-48E3A11B663C}" type="presOf" srcId="{1AAD358A-5622-4236-BFA6-047D9D0B5A29}" destId="{A5E8CE58-F80A-4002-8055-9637B560E98A}" srcOrd="0" destOrd="0" presId="urn:microsoft.com/office/officeart/2008/layout/VerticalCurvedList"/>
    <dgm:cxn modelId="{BF4397E2-8FC7-42D5-ACC0-B906F918ABD2}" srcId="{4236A587-1A9C-4F68-98CA-73C74E6A7EC3}" destId="{D0290D35-378E-4505-878D-8E4D21F5E7D7}" srcOrd="2" destOrd="0" parTransId="{396AC1F2-7385-42E1-AAC1-A57CB17E7992}" sibTransId="{B77C6285-B9DE-459B-BAB8-65D54B6D0A9A}"/>
    <dgm:cxn modelId="{31A117D4-017B-43C5-A1D4-BD17CD92EBD7}" type="presParOf" srcId="{8A234A4F-0047-4537-8184-00630E7F89E5}" destId="{6CEF0D0E-50CA-4AE4-AEA5-A9BCDB58E0C4}" srcOrd="0" destOrd="0" presId="urn:microsoft.com/office/officeart/2008/layout/VerticalCurvedList"/>
    <dgm:cxn modelId="{67AF2B54-01EE-4FCB-9D2E-0D9971833D76}" type="presParOf" srcId="{6CEF0D0E-50CA-4AE4-AEA5-A9BCDB58E0C4}" destId="{BF21F946-69FA-4CB5-91E8-ED64F7F6AE72}" srcOrd="0" destOrd="0" presId="urn:microsoft.com/office/officeart/2008/layout/VerticalCurvedList"/>
    <dgm:cxn modelId="{344FC869-22A4-4D63-AFCB-B9EC0AA19104}" type="presParOf" srcId="{BF21F946-69FA-4CB5-91E8-ED64F7F6AE72}" destId="{E1A2E126-0F72-4A8B-9DD0-5BA7FE859961}" srcOrd="0" destOrd="0" presId="urn:microsoft.com/office/officeart/2008/layout/VerticalCurvedList"/>
    <dgm:cxn modelId="{31345D6E-183C-4589-9AC7-767CEE4C275E}" type="presParOf" srcId="{BF21F946-69FA-4CB5-91E8-ED64F7F6AE72}" destId="{A5E8CE58-F80A-4002-8055-9637B560E98A}" srcOrd="1" destOrd="0" presId="urn:microsoft.com/office/officeart/2008/layout/VerticalCurvedList"/>
    <dgm:cxn modelId="{717BECB2-A34D-4F66-B207-0639C41DFFA7}" type="presParOf" srcId="{BF21F946-69FA-4CB5-91E8-ED64F7F6AE72}" destId="{185C033F-F4D6-4AD6-BCD9-E7C5AB595616}" srcOrd="2" destOrd="0" presId="urn:microsoft.com/office/officeart/2008/layout/VerticalCurvedList"/>
    <dgm:cxn modelId="{81432C40-B162-47EB-94F6-7F7D77C7FC8E}" type="presParOf" srcId="{BF21F946-69FA-4CB5-91E8-ED64F7F6AE72}" destId="{09178D74-A7D3-4F49-B498-812D88A4F0D0}" srcOrd="3" destOrd="0" presId="urn:microsoft.com/office/officeart/2008/layout/VerticalCurvedList"/>
    <dgm:cxn modelId="{46D5645B-DF60-43FD-844B-54E3B0E2F299}" type="presParOf" srcId="{6CEF0D0E-50CA-4AE4-AEA5-A9BCDB58E0C4}" destId="{5A14BA74-94BE-49B3-BCB5-502E40FC7637}" srcOrd="1" destOrd="0" presId="urn:microsoft.com/office/officeart/2008/layout/VerticalCurvedList"/>
    <dgm:cxn modelId="{4CCF7FC3-458A-41CF-9E55-4967BDAD7CB9}" type="presParOf" srcId="{6CEF0D0E-50CA-4AE4-AEA5-A9BCDB58E0C4}" destId="{9BB66988-57D3-43B2-80D5-95A9B733AB63}" srcOrd="2" destOrd="0" presId="urn:microsoft.com/office/officeart/2008/layout/VerticalCurvedList"/>
    <dgm:cxn modelId="{C4D92E93-03B5-4AB8-AB0B-716A3A755448}" type="presParOf" srcId="{9BB66988-57D3-43B2-80D5-95A9B733AB63}" destId="{47D2517A-61CE-408B-871D-16C401F2D153}" srcOrd="0" destOrd="0" presId="urn:microsoft.com/office/officeart/2008/layout/VerticalCurvedList"/>
    <dgm:cxn modelId="{922B2103-C0FE-493D-930D-82C896579933}" type="presParOf" srcId="{6CEF0D0E-50CA-4AE4-AEA5-A9BCDB58E0C4}" destId="{5EEBE80E-528E-44D3-B4B2-BE316310BD40}" srcOrd="3" destOrd="0" presId="urn:microsoft.com/office/officeart/2008/layout/VerticalCurvedList"/>
    <dgm:cxn modelId="{74407D93-4242-4CE7-8F0D-8134612B4D47}" type="presParOf" srcId="{6CEF0D0E-50CA-4AE4-AEA5-A9BCDB58E0C4}" destId="{662E4E7B-E86E-4C69-8B46-D6456CBCA874}" srcOrd="4" destOrd="0" presId="urn:microsoft.com/office/officeart/2008/layout/VerticalCurvedList"/>
    <dgm:cxn modelId="{9807590A-ECD2-4ED9-8563-BEA0246E8544}" type="presParOf" srcId="{662E4E7B-E86E-4C69-8B46-D6456CBCA874}" destId="{78987DD2-CC5A-4BC3-A11E-7312CF9DC1D5}" srcOrd="0" destOrd="0" presId="urn:microsoft.com/office/officeart/2008/layout/VerticalCurvedList"/>
    <dgm:cxn modelId="{A2E5EBB0-4A32-4B35-833A-60091DC79778}" type="presParOf" srcId="{6CEF0D0E-50CA-4AE4-AEA5-A9BCDB58E0C4}" destId="{86EF06A4-57F1-47B1-98FB-C47BF20983D5}" srcOrd="5" destOrd="0" presId="urn:microsoft.com/office/officeart/2008/layout/VerticalCurvedList"/>
    <dgm:cxn modelId="{D411A871-B099-4544-B985-1999B0A92064}" type="presParOf" srcId="{6CEF0D0E-50CA-4AE4-AEA5-A9BCDB58E0C4}" destId="{5FB201F0-EBF4-4867-9A51-E343D26C61E8}" srcOrd="6" destOrd="0" presId="urn:microsoft.com/office/officeart/2008/layout/VerticalCurvedList"/>
    <dgm:cxn modelId="{11356FED-F1D0-4D33-A34B-770F1C80A09F}" type="presParOf" srcId="{5FB201F0-EBF4-4867-9A51-E343D26C61E8}" destId="{7B585ADB-C6F5-47DB-B2BC-CA16D56AA5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36A587-1A9C-4F68-98CA-73C74E6A7EC3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D92AAE-8BD9-42BB-ACBE-BB3B89BDD027}">
      <dgm:prSet phldrT="[Text]" custT="1"/>
      <dgm:spPr>
        <a:xfrm>
          <a:off x="339547" y="220040"/>
          <a:ext cx="6676281" cy="439887"/>
        </a:xfr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0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วิสัยทัศน์ และหลักแนวคิดในการบริหาร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03C91B-12A7-42E8-9909-7C577CD9F437}" type="parTrans" cxnId="{DC565BC8-B76D-461A-9182-EF3CC4E8F4B0}">
      <dgm:prSet/>
      <dgm:spPr/>
      <dgm:t>
        <a:bodyPr/>
        <a:lstStyle/>
        <a:p>
          <a:endParaRPr lang="en-US"/>
        </a:p>
      </dgm:t>
    </dgm:pt>
    <dgm:pt modelId="{1AAD358A-5622-4236-BFA6-047D9D0B5A29}" type="sibTrans" cxnId="{DC565BC8-B76D-461A-9182-EF3CC4E8F4B0}">
      <dgm:prSet/>
      <dgm:spPr>
        <a:xfrm>
          <a:off x="-5469811" y="-837933"/>
          <a:ext cx="6516179" cy="651617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6C8D7A9-8984-4F77-935C-DC8C3750D527}">
      <dgm:prSet phldrT="[Text]" custT="1"/>
      <dgm:spPr>
        <a:xfrm>
          <a:off x="737905" y="880259"/>
          <a:ext cx="6277924" cy="439887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เรื่องเร่งด่วนที่ต้องดำเนินการ</a:t>
          </a:r>
          <a:endParaRPr lang="en-US" sz="4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3BC9DB1-32F8-44B5-9710-ACD77C13E6A7}" type="parTrans" cxnId="{811755FC-C7D3-47F3-8F26-D8B5008D748C}">
      <dgm:prSet/>
      <dgm:spPr/>
      <dgm:t>
        <a:bodyPr/>
        <a:lstStyle/>
        <a:p>
          <a:endParaRPr lang="en-US"/>
        </a:p>
      </dgm:t>
    </dgm:pt>
    <dgm:pt modelId="{EB32DDAA-43EA-4504-AB56-8099201BFDCC}" type="sibTrans" cxnId="{811755FC-C7D3-47F3-8F26-D8B5008D748C}">
      <dgm:prSet/>
      <dgm:spPr/>
      <dgm:t>
        <a:bodyPr/>
        <a:lstStyle/>
        <a:p>
          <a:endParaRPr lang="en-US"/>
        </a:p>
      </dgm:t>
    </dgm:pt>
    <dgm:pt modelId="{D0290D35-378E-4505-878D-8E4D21F5E7D7}">
      <dgm:prSet phldrT="[Text]" custT="1"/>
      <dgm:spPr>
        <a:xfrm>
          <a:off x="956203" y="1539993"/>
          <a:ext cx="6059626" cy="439887"/>
        </a:xfr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นโยบายหลัก 7 ด้าน</a:t>
          </a:r>
          <a:endParaRPr lang="en-US" sz="4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96AC1F2-7385-42E1-AAC1-A57CB17E7992}" type="parTrans" cxnId="{BF4397E2-8FC7-42D5-ACC0-B906F918ABD2}">
      <dgm:prSet/>
      <dgm:spPr/>
      <dgm:t>
        <a:bodyPr/>
        <a:lstStyle/>
        <a:p>
          <a:endParaRPr lang="en-US"/>
        </a:p>
      </dgm:t>
    </dgm:pt>
    <dgm:pt modelId="{B77C6285-B9DE-459B-BAB8-65D54B6D0A9A}" type="sibTrans" cxnId="{BF4397E2-8FC7-42D5-ACC0-B906F918ABD2}">
      <dgm:prSet/>
      <dgm:spPr/>
      <dgm:t>
        <a:bodyPr/>
        <a:lstStyle/>
        <a:p>
          <a:endParaRPr lang="en-US"/>
        </a:p>
      </dgm:t>
    </dgm:pt>
    <dgm:pt modelId="{8A234A4F-0047-4537-8184-00630E7F89E5}" type="pres">
      <dgm:prSet presAssocID="{4236A587-1A9C-4F68-98CA-73C74E6A7EC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h-TH"/>
        </a:p>
      </dgm:t>
    </dgm:pt>
    <dgm:pt modelId="{6CEF0D0E-50CA-4AE4-AEA5-A9BCDB58E0C4}" type="pres">
      <dgm:prSet presAssocID="{4236A587-1A9C-4F68-98CA-73C74E6A7EC3}" presName="Name1" presStyleCnt="0"/>
      <dgm:spPr/>
    </dgm:pt>
    <dgm:pt modelId="{BF21F946-69FA-4CB5-91E8-ED64F7F6AE72}" type="pres">
      <dgm:prSet presAssocID="{4236A587-1A9C-4F68-98CA-73C74E6A7EC3}" presName="cycle" presStyleCnt="0"/>
      <dgm:spPr/>
    </dgm:pt>
    <dgm:pt modelId="{E1A2E126-0F72-4A8B-9DD0-5BA7FE859961}" type="pres">
      <dgm:prSet presAssocID="{4236A587-1A9C-4F68-98CA-73C74E6A7EC3}" presName="srcNode" presStyleLbl="node1" presStyleIdx="0" presStyleCnt="3"/>
      <dgm:spPr/>
    </dgm:pt>
    <dgm:pt modelId="{A5E8CE58-F80A-4002-8055-9637B560E98A}" type="pres">
      <dgm:prSet presAssocID="{4236A587-1A9C-4F68-98CA-73C74E6A7EC3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331"/>
          </a:avLst>
        </a:prstGeom>
      </dgm:spPr>
      <dgm:t>
        <a:bodyPr/>
        <a:lstStyle/>
        <a:p>
          <a:endParaRPr lang="th-TH"/>
        </a:p>
      </dgm:t>
    </dgm:pt>
    <dgm:pt modelId="{185C033F-F4D6-4AD6-BCD9-E7C5AB595616}" type="pres">
      <dgm:prSet presAssocID="{4236A587-1A9C-4F68-98CA-73C74E6A7EC3}" presName="extraNode" presStyleLbl="node1" presStyleIdx="0" presStyleCnt="3"/>
      <dgm:spPr/>
    </dgm:pt>
    <dgm:pt modelId="{09178D74-A7D3-4F49-B498-812D88A4F0D0}" type="pres">
      <dgm:prSet presAssocID="{4236A587-1A9C-4F68-98CA-73C74E6A7EC3}" presName="dstNode" presStyleLbl="node1" presStyleIdx="0" presStyleCnt="3"/>
      <dgm:spPr/>
    </dgm:pt>
    <dgm:pt modelId="{5A14BA74-94BE-49B3-BCB5-502E40FC7637}" type="pres">
      <dgm:prSet presAssocID="{57D92AAE-8BD9-42BB-ACBE-BB3B89BDD027}" presName="text_1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BB66988-57D3-43B2-80D5-95A9B733AB63}" type="pres">
      <dgm:prSet presAssocID="{57D92AAE-8BD9-42BB-ACBE-BB3B89BDD027}" presName="accent_1" presStyleCnt="0"/>
      <dgm:spPr/>
    </dgm:pt>
    <dgm:pt modelId="{47D2517A-61CE-408B-871D-16C401F2D153}" type="pres">
      <dgm:prSet presAssocID="{57D92AAE-8BD9-42BB-ACBE-BB3B89BDD027}" presName="accentRepeatNode" presStyleLbl="solidFgAcc1" presStyleIdx="0" presStyleCnt="3"/>
      <dgm:spPr>
        <a:xfrm>
          <a:off x="64618" y="165054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  <dgm:pt modelId="{5EEBE80E-528E-44D3-B4B2-BE316310BD40}" type="pres">
      <dgm:prSet presAssocID="{C6C8D7A9-8984-4F77-935C-DC8C3750D527}" presName="text_2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62E4E7B-E86E-4C69-8B46-D6456CBCA874}" type="pres">
      <dgm:prSet presAssocID="{C6C8D7A9-8984-4F77-935C-DC8C3750D527}" presName="accent_2" presStyleCnt="0"/>
      <dgm:spPr/>
    </dgm:pt>
    <dgm:pt modelId="{78987DD2-CC5A-4BC3-A11E-7312CF9DC1D5}" type="pres">
      <dgm:prSet presAssocID="{C6C8D7A9-8984-4F77-935C-DC8C3750D527}" presName="accentRepeatNode" presStyleLbl="solidFgAcc1" presStyleIdx="1" presStyleCnt="3"/>
      <dgm:spPr>
        <a:xfrm>
          <a:off x="462975" y="825273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  <dgm:pt modelId="{86EF06A4-57F1-47B1-98FB-C47BF20983D5}" type="pres">
      <dgm:prSet presAssocID="{D0290D35-378E-4505-878D-8E4D21F5E7D7}" presName="text_3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FB201F0-EBF4-4867-9A51-E343D26C61E8}" type="pres">
      <dgm:prSet presAssocID="{D0290D35-378E-4505-878D-8E4D21F5E7D7}" presName="accent_3" presStyleCnt="0"/>
      <dgm:spPr/>
    </dgm:pt>
    <dgm:pt modelId="{7B585ADB-C6F5-47DB-B2BC-CA16D56AA5BE}" type="pres">
      <dgm:prSet presAssocID="{D0290D35-378E-4505-878D-8E4D21F5E7D7}" presName="accentRepeatNode" presStyleLbl="solidFgAcc1" presStyleIdx="2" presStyleCnt="3" custLinFactX="-100000" custLinFactNeighborX="-159270" custLinFactNeighborY="-9989"/>
      <dgm:spPr>
        <a:xfrm>
          <a:off x="681273" y="1485007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</dgm:ptLst>
  <dgm:cxnLst>
    <dgm:cxn modelId="{811755FC-C7D3-47F3-8F26-D8B5008D748C}" srcId="{4236A587-1A9C-4F68-98CA-73C74E6A7EC3}" destId="{C6C8D7A9-8984-4F77-935C-DC8C3750D527}" srcOrd="1" destOrd="0" parTransId="{03BC9DB1-32F8-44B5-9710-ACD77C13E6A7}" sibTransId="{EB32DDAA-43EA-4504-AB56-8099201BFDCC}"/>
    <dgm:cxn modelId="{BBFF4ED7-0E77-4509-9A54-42C83125E2EC}" type="presOf" srcId="{1AAD358A-5622-4236-BFA6-047D9D0B5A29}" destId="{A5E8CE58-F80A-4002-8055-9637B560E98A}" srcOrd="0" destOrd="0" presId="urn:microsoft.com/office/officeart/2008/layout/VerticalCurvedList"/>
    <dgm:cxn modelId="{DC565BC8-B76D-461A-9182-EF3CC4E8F4B0}" srcId="{4236A587-1A9C-4F68-98CA-73C74E6A7EC3}" destId="{57D92AAE-8BD9-42BB-ACBE-BB3B89BDD027}" srcOrd="0" destOrd="0" parTransId="{4603C91B-12A7-42E8-9909-7C577CD9F437}" sibTransId="{1AAD358A-5622-4236-BFA6-047D9D0B5A29}"/>
    <dgm:cxn modelId="{AED5EDBA-9828-4062-92F9-7F086A59F319}" type="presOf" srcId="{D0290D35-378E-4505-878D-8E4D21F5E7D7}" destId="{86EF06A4-57F1-47B1-98FB-C47BF20983D5}" srcOrd="0" destOrd="0" presId="urn:microsoft.com/office/officeart/2008/layout/VerticalCurvedList"/>
    <dgm:cxn modelId="{34C141ED-6C42-40B9-AC3B-D5EC6F925105}" type="presOf" srcId="{C6C8D7A9-8984-4F77-935C-DC8C3750D527}" destId="{5EEBE80E-528E-44D3-B4B2-BE316310BD40}" srcOrd="0" destOrd="0" presId="urn:microsoft.com/office/officeart/2008/layout/VerticalCurvedList"/>
    <dgm:cxn modelId="{8FFA1E17-7015-4E94-AF03-97D8A894A2C3}" type="presOf" srcId="{57D92AAE-8BD9-42BB-ACBE-BB3B89BDD027}" destId="{5A14BA74-94BE-49B3-BCB5-502E40FC7637}" srcOrd="0" destOrd="0" presId="urn:microsoft.com/office/officeart/2008/layout/VerticalCurvedList"/>
    <dgm:cxn modelId="{BF4397E2-8FC7-42D5-ACC0-B906F918ABD2}" srcId="{4236A587-1A9C-4F68-98CA-73C74E6A7EC3}" destId="{D0290D35-378E-4505-878D-8E4D21F5E7D7}" srcOrd="2" destOrd="0" parTransId="{396AC1F2-7385-42E1-AAC1-A57CB17E7992}" sibTransId="{B77C6285-B9DE-459B-BAB8-65D54B6D0A9A}"/>
    <dgm:cxn modelId="{7513A74B-8434-4C18-A574-C78391D77FF8}" type="presOf" srcId="{4236A587-1A9C-4F68-98CA-73C74E6A7EC3}" destId="{8A234A4F-0047-4537-8184-00630E7F89E5}" srcOrd="0" destOrd="0" presId="urn:microsoft.com/office/officeart/2008/layout/VerticalCurvedList"/>
    <dgm:cxn modelId="{E34FCBF3-04CB-4F97-A4D8-C0D5562CC72D}" type="presParOf" srcId="{8A234A4F-0047-4537-8184-00630E7F89E5}" destId="{6CEF0D0E-50CA-4AE4-AEA5-A9BCDB58E0C4}" srcOrd="0" destOrd="0" presId="urn:microsoft.com/office/officeart/2008/layout/VerticalCurvedList"/>
    <dgm:cxn modelId="{8B3332C8-2FAF-4A95-BCDA-B941760CD6FB}" type="presParOf" srcId="{6CEF0D0E-50CA-4AE4-AEA5-A9BCDB58E0C4}" destId="{BF21F946-69FA-4CB5-91E8-ED64F7F6AE72}" srcOrd="0" destOrd="0" presId="urn:microsoft.com/office/officeart/2008/layout/VerticalCurvedList"/>
    <dgm:cxn modelId="{D4955346-079F-484E-A878-555522F0BEBA}" type="presParOf" srcId="{BF21F946-69FA-4CB5-91E8-ED64F7F6AE72}" destId="{E1A2E126-0F72-4A8B-9DD0-5BA7FE859961}" srcOrd="0" destOrd="0" presId="urn:microsoft.com/office/officeart/2008/layout/VerticalCurvedList"/>
    <dgm:cxn modelId="{F0414E3F-7148-4291-B18A-CDF98C28143D}" type="presParOf" srcId="{BF21F946-69FA-4CB5-91E8-ED64F7F6AE72}" destId="{A5E8CE58-F80A-4002-8055-9637B560E98A}" srcOrd="1" destOrd="0" presId="urn:microsoft.com/office/officeart/2008/layout/VerticalCurvedList"/>
    <dgm:cxn modelId="{C247DC0F-8D6F-4049-89F1-05185C47366B}" type="presParOf" srcId="{BF21F946-69FA-4CB5-91E8-ED64F7F6AE72}" destId="{185C033F-F4D6-4AD6-BCD9-E7C5AB595616}" srcOrd="2" destOrd="0" presId="urn:microsoft.com/office/officeart/2008/layout/VerticalCurvedList"/>
    <dgm:cxn modelId="{24F80DDC-FD0B-40D6-A9F4-6E93A6BD2D1C}" type="presParOf" srcId="{BF21F946-69FA-4CB5-91E8-ED64F7F6AE72}" destId="{09178D74-A7D3-4F49-B498-812D88A4F0D0}" srcOrd="3" destOrd="0" presId="urn:microsoft.com/office/officeart/2008/layout/VerticalCurvedList"/>
    <dgm:cxn modelId="{7ABB0952-5489-44E6-A25A-7E862742F7AA}" type="presParOf" srcId="{6CEF0D0E-50CA-4AE4-AEA5-A9BCDB58E0C4}" destId="{5A14BA74-94BE-49B3-BCB5-502E40FC7637}" srcOrd="1" destOrd="0" presId="urn:microsoft.com/office/officeart/2008/layout/VerticalCurvedList"/>
    <dgm:cxn modelId="{165BEE60-C66E-45AE-AA0B-B28F6F5849D5}" type="presParOf" srcId="{6CEF0D0E-50CA-4AE4-AEA5-A9BCDB58E0C4}" destId="{9BB66988-57D3-43B2-80D5-95A9B733AB63}" srcOrd="2" destOrd="0" presId="urn:microsoft.com/office/officeart/2008/layout/VerticalCurvedList"/>
    <dgm:cxn modelId="{1B565419-3B73-4A49-8B5C-C588CF719277}" type="presParOf" srcId="{9BB66988-57D3-43B2-80D5-95A9B733AB63}" destId="{47D2517A-61CE-408B-871D-16C401F2D153}" srcOrd="0" destOrd="0" presId="urn:microsoft.com/office/officeart/2008/layout/VerticalCurvedList"/>
    <dgm:cxn modelId="{6C2DCE19-1F17-431B-BFE9-6106B19DC16D}" type="presParOf" srcId="{6CEF0D0E-50CA-4AE4-AEA5-A9BCDB58E0C4}" destId="{5EEBE80E-528E-44D3-B4B2-BE316310BD40}" srcOrd="3" destOrd="0" presId="urn:microsoft.com/office/officeart/2008/layout/VerticalCurvedList"/>
    <dgm:cxn modelId="{27C52320-5506-4DD7-A4BD-5C8AF99B782B}" type="presParOf" srcId="{6CEF0D0E-50CA-4AE4-AEA5-A9BCDB58E0C4}" destId="{662E4E7B-E86E-4C69-8B46-D6456CBCA874}" srcOrd="4" destOrd="0" presId="urn:microsoft.com/office/officeart/2008/layout/VerticalCurvedList"/>
    <dgm:cxn modelId="{8E629898-76AB-4C70-A424-2448E6F7B9CE}" type="presParOf" srcId="{662E4E7B-E86E-4C69-8B46-D6456CBCA874}" destId="{78987DD2-CC5A-4BC3-A11E-7312CF9DC1D5}" srcOrd="0" destOrd="0" presId="urn:microsoft.com/office/officeart/2008/layout/VerticalCurvedList"/>
    <dgm:cxn modelId="{807B0760-E130-45DB-A20B-CA645BEBDF21}" type="presParOf" srcId="{6CEF0D0E-50CA-4AE4-AEA5-A9BCDB58E0C4}" destId="{86EF06A4-57F1-47B1-98FB-C47BF20983D5}" srcOrd="5" destOrd="0" presId="urn:microsoft.com/office/officeart/2008/layout/VerticalCurvedList"/>
    <dgm:cxn modelId="{6836512C-4FC3-4048-A4EA-6BED57FD99F3}" type="presParOf" srcId="{6CEF0D0E-50CA-4AE4-AEA5-A9BCDB58E0C4}" destId="{5FB201F0-EBF4-4867-9A51-E343D26C61E8}" srcOrd="6" destOrd="0" presId="urn:microsoft.com/office/officeart/2008/layout/VerticalCurvedList"/>
    <dgm:cxn modelId="{CB2FCF84-3556-44EA-97C3-261FBEC298CD}" type="presParOf" srcId="{5FB201F0-EBF4-4867-9A51-E343D26C61E8}" destId="{7B585ADB-C6F5-47DB-B2BC-CA16D56AA5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36A587-1A9C-4F68-98CA-73C74E6A7EC3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D92AAE-8BD9-42BB-ACBE-BB3B89BDD027}">
      <dgm:prSet phldrT="[Text]" custT="1"/>
      <dgm:spPr>
        <a:xfrm>
          <a:off x="339547" y="220040"/>
          <a:ext cx="6676281" cy="439887"/>
        </a:xfr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0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วิสัยทัศน์ และหลักแนวคิดในการบริหาร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4603C91B-12A7-42E8-9909-7C577CD9F437}" type="parTrans" cxnId="{DC565BC8-B76D-461A-9182-EF3CC4E8F4B0}">
      <dgm:prSet/>
      <dgm:spPr/>
      <dgm:t>
        <a:bodyPr/>
        <a:lstStyle/>
        <a:p>
          <a:endParaRPr lang="en-US"/>
        </a:p>
      </dgm:t>
    </dgm:pt>
    <dgm:pt modelId="{1AAD358A-5622-4236-BFA6-047D9D0B5A29}" type="sibTrans" cxnId="{DC565BC8-B76D-461A-9182-EF3CC4E8F4B0}">
      <dgm:prSet/>
      <dgm:spPr>
        <a:xfrm>
          <a:off x="-5469811" y="-837933"/>
          <a:ext cx="6516179" cy="651617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6C8D7A9-8984-4F77-935C-DC8C3750D527}">
      <dgm:prSet phldrT="[Text]" custT="1"/>
      <dgm:spPr>
        <a:xfrm>
          <a:off x="737905" y="880259"/>
          <a:ext cx="6277924" cy="439887"/>
        </a:xfr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เรื่องเร่งด่วนที่ต้องดำเนินการ</a:t>
          </a:r>
          <a:endParaRPr lang="en-US" sz="4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03BC9DB1-32F8-44B5-9710-ACD77C13E6A7}" type="parTrans" cxnId="{811755FC-C7D3-47F3-8F26-D8B5008D748C}">
      <dgm:prSet/>
      <dgm:spPr/>
      <dgm:t>
        <a:bodyPr/>
        <a:lstStyle/>
        <a:p>
          <a:endParaRPr lang="en-US"/>
        </a:p>
      </dgm:t>
    </dgm:pt>
    <dgm:pt modelId="{EB32DDAA-43EA-4504-AB56-8099201BFDCC}" type="sibTrans" cxnId="{811755FC-C7D3-47F3-8F26-D8B5008D748C}">
      <dgm:prSet/>
      <dgm:spPr/>
      <dgm:t>
        <a:bodyPr/>
        <a:lstStyle/>
        <a:p>
          <a:endParaRPr lang="en-US"/>
        </a:p>
      </dgm:t>
    </dgm:pt>
    <dgm:pt modelId="{D0290D35-378E-4505-878D-8E4D21F5E7D7}">
      <dgm:prSet phldrT="[Text]" custT="1"/>
      <dgm:spPr>
        <a:xfrm>
          <a:off x="956203" y="1539993"/>
          <a:ext cx="6059626" cy="439887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th-TH" sz="4400" b="1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นโยบายหลัก 7 ด้าน</a:t>
          </a:r>
          <a:endParaRPr lang="en-US" sz="4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96AC1F2-7385-42E1-AAC1-A57CB17E7992}" type="parTrans" cxnId="{BF4397E2-8FC7-42D5-ACC0-B906F918ABD2}">
      <dgm:prSet/>
      <dgm:spPr/>
      <dgm:t>
        <a:bodyPr/>
        <a:lstStyle/>
        <a:p>
          <a:endParaRPr lang="en-US"/>
        </a:p>
      </dgm:t>
    </dgm:pt>
    <dgm:pt modelId="{B77C6285-B9DE-459B-BAB8-65D54B6D0A9A}" type="sibTrans" cxnId="{BF4397E2-8FC7-42D5-ACC0-B906F918ABD2}">
      <dgm:prSet/>
      <dgm:spPr/>
      <dgm:t>
        <a:bodyPr/>
        <a:lstStyle/>
        <a:p>
          <a:endParaRPr lang="en-US"/>
        </a:p>
      </dgm:t>
    </dgm:pt>
    <dgm:pt modelId="{8A234A4F-0047-4537-8184-00630E7F89E5}" type="pres">
      <dgm:prSet presAssocID="{4236A587-1A9C-4F68-98CA-73C74E6A7EC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h-TH"/>
        </a:p>
      </dgm:t>
    </dgm:pt>
    <dgm:pt modelId="{6CEF0D0E-50CA-4AE4-AEA5-A9BCDB58E0C4}" type="pres">
      <dgm:prSet presAssocID="{4236A587-1A9C-4F68-98CA-73C74E6A7EC3}" presName="Name1" presStyleCnt="0"/>
      <dgm:spPr/>
    </dgm:pt>
    <dgm:pt modelId="{BF21F946-69FA-4CB5-91E8-ED64F7F6AE72}" type="pres">
      <dgm:prSet presAssocID="{4236A587-1A9C-4F68-98CA-73C74E6A7EC3}" presName="cycle" presStyleCnt="0"/>
      <dgm:spPr/>
    </dgm:pt>
    <dgm:pt modelId="{E1A2E126-0F72-4A8B-9DD0-5BA7FE859961}" type="pres">
      <dgm:prSet presAssocID="{4236A587-1A9C-4F68-98CA-73C74E6A7EC3}" presName="srcNode" presStyleLbl="node1" presStyleIdx="0" presStyleCnt="3"/>
      <dgm:spPr/>
    </dgm:pt>
    <dgm:pt modelId="{A5E8CE58-F80A-4002-8055-9637B560E98A}" type="pres">
      <dgm:prSet presAssocID="{4236A587-1A9C-4F68-98CA-73C74E6A7EC3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331"/>
          </a:avLst>
        </a:prstGeom>
      </dgm:spPr>
      <dgm:t>
        <a:bodyPr/>
        <a:lstStyle/>
        <a:p>
          <a:endParaRPr lang="th-TH"/>
        </a:p>
      </dgm:t>
    </dgm:pt>
    <dgm:pt modelId="{185C033F-F4D6-4AD6-BCD9-E7C5AB595616}" type="pres">
      <dgm:prSet presAssocID="{4236A587-1A9C-4F68-98CA-73C74E6A7EC3}" presName="extraNode" presStyleLbl="node1" presStyleIdx="0" presStyleCnt="3"/>
      <dgm:spPr/>
    </dgm:pt>
    <dgm:pt modelId="{09178D74-A7D3-4F49-B498-812D88A4F0D0}" type="pres">
      <dgm:prSet presAssocID="{4236A587-1A9C-4F68-98CA-73C74E6A7EC3}" presName="dstNode" presStyleLbl="node1" presStyleIdx="0" presStyleCnt="3"/>
      <dgm:spPr/>
    </dgm:pt>
    <dgm:pt modelId="{5A14BA74-94BE-49B3-BCB5-502E40FC7637}" type="pres">
      <dgm:prSet presAssocID="{57D92AAE-8BD9-42BB-ACBE-BB3B89BDD027}" presName="text_1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BB66988-57D3-43B2-80D5-95A9B733AB63}" type="pres">
      <dgm:prSet presAssocID="{57D92AAE-8BD9-42BB-ACBE-BB3B89BDD027}" presName="accent_1" presStyleCnt="0"/>
      <dgm:spPr/>
    </dgm:pt>
    <dgm:pt modelId="{47D2517A-61CE-408B-871D-16C401F2D153}" type="pres">
      <dgm:prSet presAssocID="{57D92AAE-8BD9-42BB-ACBE-BB3B89BDD027}" presName="accentRepeatNode" presStyleLbl="solidFgAcc1" presStyleIdx="0" presStyleCnt="3"/>
      <dgm:spPr>
        <a:xfrm>
          <a:off x="64618" y="165054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  <dgm:pt modelId="{5EEBE80E-528E-44D3-B4B2-BE316310BD40}" type="pres">
      <dgm:prSet presAssocID="{C6C8D7A9-8984-4F77-935C-DC8C3750D527}" presName="text_2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662E4E7B-E86E-4C69-8B46-D6456CBCA874}" type="pres">
      <dgm:prSet presAssocID="{C6C8D7A9-8984-4F77-935C-DC8C3750D527}" presName="accent_2" presStyleCnt="0"/>
      <dgm:spPr/>
    </dgm:pt>
    <dgm:pt modelId="{78987DD2-CC5A-4BC3-A11E-7312CF9DC1D5}" type="pres">
      <dgm:prSet presAssocID="{C6C8D7A9-8984-4F77-935C-DC8C3750D527}" presName="accentRepeatNode" presStyleLbl="solidFgAcc1" presStyleIdx="1" presStyleCnt="3"/>
      <dgm:spPr>
        <a:xfrm>
          <a:off x="462975" y="825273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  <dgm:pt modelId="{86EF06A4-57F1-47B1-98FB-C47BF20983D5}" type="pres">
      <dgm:prSet presAssocID="{D0290D35-378E-4505-878D-8E4D21F5E7D7}" presName="text_3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FB201F0-EBF4-4867-9A51-E343D26C61E8}" type="pres">
      <dgm:prSet presAssocID="{D0290D35-378E-4505-878D-8E4D21F5E7D7}" presName="accent_3" presStyleCnt="0"/>
      <dgm:spPr/>
    </dgm:pt>
    <dgm:pt modelId="{7B585ADB-C6F5-47DB-B2BC-CA16D56AA5BE}" type="pres">
      <dgm:prSet presAssocID="{D0290D35-378E-4505-878D-8E4D21F5E7D7}" presName="accentRepeatNode" presStyleLbl="solidFgAcc1" presStyleIdx="2" presStyleCnt="3" custLinFactX="-100000" custLinFactNeighborX="-159270" custLinFactNeighborY="-9989"/>
      <dgm:spPr>
        <a:xfrm>
          <a:off x="681273" y="1485007"/>
          <a:ext cx="549859" cy="549859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th-TH"/>
        </a:p>
      </dgm:t>
    </dgm:pt>
  </dgm:ptLst>
  <dgm:cxnLst>
    <dgm:cxn modelId="{9A205772-0A0E-41FD-9ACC-09CBE8891C99}" type="presOf" srcId="{1AAD358A-5622-4236-BFA6-047D9D0B5A29}" destId="{A5E8CE58-F80A-4002-8055-9637B560E98A}" srcOrd="0" destOrd="0" presId="urn:microsoft.com/office/officeart/2008/layout/VerticalCurvedList"/>
    <dgm:cxn modelId="{811755FC-C7D3-47F3-8F26-D8B5008D748C}" srcId="{4236A587-1A9C-4F68-98CA-73C74E6A7EC3}" destId="{C6C8D7A9-8984-4F77-935C-DC8C3750D527}" srcOrd="1" destOrd="0" parTransId="{03BC9DB1-32F8-44B5-9710-ACD77C13E6A7}" sibTransId="{EB32DDAA-43EA-4504-AB56-8099201BFDCC}"/>
    <dgm:cxn modelId="{3A1D1F02-B079-4433-8482-1C4B0E40C9A7}" type="presOf" srcId="{4236A587-1A9C-4F68-98CA-73C74E6A7EC3}" destId="{8A234A4F-0047-4537-8184-00630E7F89E5}" srcOrd="0" destOrd="0" presId="urn:microsoft.com/office/officeart/2008/layout/VerticalCurvedList"/>
    <dgm:cxn modelId="{7718FD5B-5B1D-45F2-9881-04305B07A47B}" type="presOf" srcId="{57D92AAE-8BD9-42BB-ACBE-BB3B89BDD027}" destId="{5A14BA74-94BE-49B3-BCB5-502E40FC7637}" srcOrd="0" destOrd="0" presId="urn:microsoft.com/office/officeart/2008/layout/VerticalCurvedList"/>
    <dgm:cxn modelId="{DC565BC8-B76D-461A-9182-EF3CC4E8F4B0}" srcId="{4236A587-1A9C-4F68-98CA-73C74E6A7EC3}" destId="{57D92AAE-8BD9-42BB-ACBE-BB3B89BDD027}" srcOrd="0" destOrd="0" parTransId="{4603C91B-12A7-42E8-9909-7C577CD9F437}" sibTransId="{1AAD358A-5622-4236-BFA6-047D9D0B5A29}"/>
    <dgm:cxn modelId="{F6351712-86B3-4BF2-B67F-D48631599EF0}" type="presOf" srcId="{D0290D35-378E-4505-878D-8E4D21F5E7D7}" destId="{86EF06A4-57F1-47B1-98FB-C47BF20983D5}" srcOrd="0" destOrd="0" presId="urn:microsoft.com/office/officeart/2008/layout/VerticalCurvedList"/>
    <dgm:cxn modelId="{BF4397E2-8FC7-42D5-ACC0-B906F918ABD2}" srcId="{4236A587-1A9C-4F68-98CA-73C74E6A7EC3}" destId="{D0290D35-378E-4505-878D-8E4D21F5E7D7}" srcOrd="2" destOrd="0" parTransId="{396AC1F2-7385-42E1-AAC1-A57CB17E7992}" sibTransId="{B77C6285-B9DE-459B-BAB8-65D54B6D0A9A}"/>
    <dgm:cxn modelId="{8441350C-282E-43CE-AD13-7062A607F8C6}" type="presOf" srcId="{C6C8D7A9-8984-4F77-935C-DC8C3750D527}" destId="{5EEBE80E-528E-44D3-B4B2-BE316310BD40}" srcOrd="0" destOrd="0" presId="urn:microsoft.com/office/officeart/2008/layout/VerticalCurvedList"/>
    <dgm:cxn modelId="{0CD817E3-F0FE-42EE-A891-752FD5B1967D}" type="presParOf" srcId="{8A234A4F-0047-4537-8184-00630E7F89E5}" destId="{6CEF0D0E-50CA-4AE4-AEA5-A9BCDB58E0C4}" srcOrd="0" destOrd="0" presId="urn:microsoft.com/office/officeart/2008/layout/VerticalCurvedList"/>
    <dgm:cxn modelId="{2BF0D58E-B623-4AFC-A2C0-E2E210D805D8}" type="presParOf" srcId="{6CEF0D0E-50CA-4AE4-AEA5-A9BCDB58E0C4}" destId="{BF21F946-69FA-4CB5-91E8-ED64F7F6AE72}" srcOrd="0" destOrd="0" presId="urn:microsoft.com/office/officeart/2008/layout/VerticalCurvedList"/>
    <dgm:cxn modelId="{9B3D781A-164D-4F38-BAA1-6B52BAC79960}" type="presParOf" srcId="{BF21F946-69FA-4CB5-91E8-ED64F7F6AE72}" destId="{E1A2E126-0F72-4A8B-9DD0-5BA7FE859961}" srcOrd="0" destOrd="0" presId="urn:microsoft.com/office/officeart/2008/layout/VerticalCurvedList"/>
    <dgm:cxn modelId="{84843CFA-9B28-4E7E-BC20-00CA08451AB6}" type="presParOf" srcId="{BF21F946-69FA-4CB5-91E8-ED64F7F6AE72}" destId="{A5E8CE58-F80A-4002-8055-9637B560E98A}" srcOrd="1" destOrd="0" presId="urn:microsoft.com/office/officeart/2008/layout/VerticalCurvedList"/>
    <dgm:cxn modelId="{EAD8CBF1-BC23-4556-84B7-D33F6527FA6E}" type="presParOf" srcId="{BF21F946-69FA-4CB5-91E8-ED64F7F6AE72}" destId="{185C033F-F4D6-4AD6-BCD9-E7C5AB595616}" srcOrd="2" destOrd="0" presId="urn:microsoft.com/office/officeart/2008/layout/VerticalCurvedList"/>
    <dgm:cxn modelId="{00342D54-B377-49CE-ABE8-FBB8B8CC9755}" type="presParOf" srcId="{BF21F946-69FA-4CB5-91E8-ED64F7F6AE72}" destId="{09178D74-A7D3-4F49-B498-812D88A4F0D0}" srcOrd="3" destOrd="0" presId="urn:microsoft.com/office/officeart/2008/layout/VerticalCurvedList"/>
    <dgm:cxn modelId="{1119DD61-5F8A-4457-BE2C-590DF3E6524A}" type="presParOf" srcId="{6CEF0D0E-50CA-4AE4-AEA5-A9BCDB58E0C4}" destId="{5A14BA74-94BE-49B3-BCB5-502E40FC7637}" srcOrd="1" destOrd="0" presId="urn:microsoft.com/office/officeart/2008/layout/VerticalCurvedList"/>
    <dgm:cxn modelId="{92479D7D-CDF9-45DD-B369-33E60265291D}" type="presParOf" srcId="{6CEF0D0E-50CA-4AE4-AEA5-A9BCDB58E0C4}" destId="{9BB66988-57D3-43B2-80D5-95A9B733AB63}" srcOrd="2" destOrd="0" presId="urn:microsoft.com/office/officeart/2008/layout/VerticalCurvedList"/>
    <dgm:cxn modelId="{A7101D73-5065-44DB-8719-FFDA3220C1C9}" type="presParOf" srcId="{9BB66988-57D3-43B2-80D5-95A9B733AB63}" destId="{47D2517A-61CE-408B-871D-16C401F2D153}" srcOrd="0" destOrd="0" presId="urn:microsoft.com/office/officeart/2008/layout/VerticalCurvedList"/>
    <dgm:cxn modelId="{78081F38-B5F1-4FDB-8F4C-97D70C15BD18}" type="presParOf" srcId="{6CEF0D0E-50CA-4AE4-AEA5-A9BCDB58E0C4}" destId="{5EEBE80E-528E-44D3-B4B2-BE316310BD40}" srcOrd="3" destOrd="0" presId="urn:microsoft.com/office/officeart/2008/layout/VerticalCurvedList"/>
    <dgm:cxn modelId="{553CAB29-4611-4E5C-A6BB-635645D0F5C6}" type="presParOf" srcId="{6CEF0D0E-50CA-4AE4-AEA5-A9BCDB58E0C4}" destId="{662E4E7B-E86E-4C69-8B46-D6456CBCA874}" srcOrd="4" destOrd="0" presId="urn:microsoft.com/office/officeart/2008/layout/VerticalCurvedList"/>
    <dgm:cxn modelId="{E45653C4-B894-4BC1-B257-32D2CAD8C6AF}" type="presParOf" srcId="{662E4E7B-E86E-4C69-8B46-D6456CBCA874}" destId="{78987DD2-CC5A-4BC3-A11E-7312CF9DC1D5}" srcOrd="0" destOrd="0" presId="urn:microsoft.com/office/officeart/2008/layout/VerticalCurvedList"/>
    <dgm:cxn modelId="{EE4237F5-4D7B-4632-B0FF-7449AC89C6E5}" type="presParOf" srcId="{6CEF0D0E-50CA-4AE4-AEA5-A9BCDB58E0C4}" destId="{86EF06A4-57F1-47B1-98FB-C47BF20983D5}" srcOrd="5" destOrd="0" presId="urn:microsoft.com/office/officeart/2008/layout/VerticalCurvedList"/>
    <dgm:cxn modelId="{6931F931-9790-41D4-B7B9-840C0C91B792}" type="presParOf" srcId="{6CEF0D0E-50CA-4AE4-AEA5-A9BCDB58E0C4}" destId="{5FB201F0-EBF4-4867-9A51-E343D26C61E8}" srcOrd="6" destOrd="0" presId="urn:microsoft.com/office/officeart/2008/layout/VerticalCurvedList"/>
    <dgm:cxn modelId="{BAE28E61-A591-4B61-92BB-D7DAE1182B10}" type="presParOf" srcId="{5FB201F0-EBF4-4867-9A51-E343D26C61E8}" destId="{7B585ADB-C6F5-47DB-B2BC-CA16D56AA5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8CE58-F80A-4002-8055-9637B560E98A}">
      <dsp:nvSpPr>
        <dsp:cNvPr id="0" name=""/>
        <dsp:cNvSpPr/>
      </dsp:nvSpPr>
      <dsp:spPr>
        <a:xfrm>
          <a:off x="-5471989" y="-837933"/>
          <a:ext cx="6516179" cy="6516179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14BA74-94BE-49B3-BCB5-502E40FC7637}">
      <dsp:nvSpPr>
        <dsp:cNvPr id="0" name=""/>
        <dsp:cNvSpPr/>
      </dsp:nvSpPr>
      <dsp:spPr>
        <a:xfrm>
          <a:off x="671835" y="484031"/>
          <a:ext cx="6341816" cy="96806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วิสัยทัศน์ และหลักแนวคิดในการบริหาร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1835" y="484031"/>
        <a:ext cx="6341816" cy="968062"/>
      </dsp:txXfrm>
    </dsp:sp>
    <dsp:sp modelId="{47D2517A-61CE-408B-871D-16C401F2D153}">
      <dsp:nvSpPr>
        <dsp:cNvPr id="0" name=""/>
        <dsp:cNvSpPr/>
      </dsp:nvSpPr>
      <dsp:spPr>
        <a:xfrm>
          <a:off x="66796" y="363023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EBE80E-528E-44D3-B4B2-BE316310BD40}">
      <dsp:nvSpPr>
        <dsp:cNvPr id="0" name=""/>
        <dsp:cNvSpPr/>
      </dsp:nvSpPr>
      <dsp:spPr>
        <a:xfrm>
          <a:off x="1023725" y="1936124"/>
          <a:ext cx="5989925" cy="96806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เรื่องเร่งด่วนที่ต้องดำเนินการ</a:t>
          </a:r>
          <a:endParaRPr lang="en-US" sz="4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023725" y="1936124"/>
        <a:ext cx="5989925" cy="968062"/>
      </dsp:txXfrm>
    </dsp:sp>
    <dsp:sp modelId="{78987DD2-CC5A-4BC3-A11E-7312CF9DC1D5}">
      <dsp:nvSpPr>
        <dsp:cNvPr id="0" name=""/>
        <dsp:cNvSpPr/>
      </dsp:nvSpPr>
      <dsp:spPr>
        <a:xfrm>
          <a:off x="418686" y="1815117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EF06A4-57F1-47B1-98FB-C47BF20983D5}">
      <dsp:nvSpPr>
        <dsp:cNvPr id="0" name=""/>
        <dsp:cNvSpPr/>
      </dsp:nvSpPr>
      <dsp:spPr>
        <a:xfrm>
          <a:off x="671835" y="3388218"/>
          <a:ext cx="6341816" cy="96806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นโยบายหลัก 7 ด้าน</a:t>
          </a:r>
          <a:endParaRPr lang="en-US" sz="4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1835" y="3388218"/>
        <a:ext cx="6341816" cy="968062"/>
      </dsp:txXfrm>
    </dsp:sp>
    <dsp:sp modelId="{7B585ADB-C6F5-47DB-B2BC-CA16D56AA5BE}">
      <dsp:nvSpPr>
        <dsp:cNvPr id="0" name=""/>
        <dsp:cNvSpPr/>
      </dsp:nvSpPr>
      <dsp:spPr>
        <a:xfrm>
          <a:off x="0" y="3146335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8CE58-F80A-4002-8055-9637B560E98A}">
      <dsp:nvSpPr>
        <dsp:cNvPr id="0" name=""/>
        <dsp:cNvSpPr/>
      </dsp:nvSpPr>
      <dsp:spPr>
        <a:xfrm>
          <a:off x="-5471989" y="-837933"/>
          <a:ext cx="6516179" cy="6516179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14BA74-94BE-49B3-BCB5-502E40FC7637}">
      <dsp:nvSpPr>
        <dsp:cNvPr id="0" name=""/>
        <dsp:cNvSpPr/>
      </dsp:nvSpPr>
      <dsp:spPr>
        <a:xfrm>
          <a:off x="671835" y="484031"/>
          <a:ext cx="6341816" cy="96806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วิสัยทัศน์ และหลักแนวคิดในการบริหาร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1835" y="484031"/>
        <a:ext cx="6341816" cy="968062"/>
      </dsp:txXfrm>
    </dsp:sp>
    <dsp:sp modelId="{47D2517A-61CE-408B-871D-16C401F2D153}">
      <dsp:nvSpPr>
        <dsp:cNvPr id="0" name=""/>
        <dsp:cNvSpPr/>
      </dsp:nvSpPr>
      <dsp:spPr>
        <a:xfrm>
          <a:off x="66796" y="363023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EBE80E-528E-44D3-B4B2-BE316310BD40}">
      <dsp:nvSpPr>
        <dsp:cNvPr id="0" name=""/>
        <dsp:cNvSpPr/>
      </dsp:nvSpPr>
      <dsp:spPr>
        <a:xfrm>
          <a:off x="1023725" y="1936124"/>
          <a:ext cx="5989925" cy="9680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นโยบายเร่งด่วน</a:t>
          </a:r>
          <a:endParaRPr lang="en-US" sz="4400" kern="1200" dirty="0">
            <a:solidFill>
              <a:schemeClr val="bg1">
                <a:lumMod val="95000"/>
              </a:schemeClr>
            </a:solidFill>
            <a:latin typeface="Calibri"/>
            <a:ea typeface="+mn-ea"/>
            <a:cs typeface="+mn-cs"/>
          </a:endParaRPr>
        </a:p>
      </dsp:txBody>
      <dsp:txXfrm>
        <a:off x="1023725" y="1936124"/>
        <a:ext cx="5989925" cy="968062"/>
      </dsp:txXfrm>
    </dsp:sp>
    <dsp:sp modelId="{78987DD2-CC5A-4BC3-A11E-7312CF9DC1D5}">
      <dsp:nvSpPr>
        <dsp:cNvPr id="0" name=""/>
        <dsp:cNvSpPr/>
      </dsp:nvSpPr>
      <dsp:spPr>
        <a:xfrm>
          <a:off x="418686" y="1815117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EF06A4-57F1-47B1-98FB-C47BF20983D5}">
      <dsp:nvSpPr>
        <dsp:cNvPr id="0" name=""/>
        <dsp:cNvSpPr/>
      </dsp:nvSpPr>
      <dsp:spPr>
        <a:xfrm>
          <a:off x="671835" y="3388218"/>
          <a:ext cx="6341816" cy="9680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นโยบายหลัก </a:t>
          </a:r>
          <a:r>
            <a:rPr lang="en-US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7</a:t>
          </a:r>
          <a:r>
            <a:rPr lang="th-TH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 ด้าน</a:t>
          </a:r>
          <a:endParaRPr lang="en-US" sz="4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1835" y="3388218"/>
        <a:ext cx="6341816" cy="968062"/>
      </dsp:txXfrm>
    </dsp:sp>
    <dsp:sp modelId="{7B585ADB-C6F5-47DB-B2BC-CA16D56AA5BE}">
      <dsp:nvSpPr>
        <dsp:cNvPr id="0" name=""/>
        <dsp:cNvSpPr/>
      </dsp:nvSpPr>
      <dsp:spPr>
        <a:xfrm>
          <a:off x="0" y="3146335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8CE58-F80A-4002-8055-9637B560E98A}">
      <dsp:nvSpPr>
        <dsp:cNvPr id="0" name=""/>
        <dsp:cNvSpPr/>
      </dsp:nvSpPr>
      <dsp:spPr>
        <a:xfrm>
          <a:off x="-5471989" y="-837933"/>
          <a:ext cx="6516179" cy="6516179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14BA74-94BE-49B3-BCB5-502E40FC7637}">
      <dsp:nvSpPr>
        <dsp:cNvPr id="0" name=""/>
        <dsp:cNvSpPr/>
      </dsp:nvSpPr>
      <dsp:spPr>
        <a:xfrm>
          <a:off x="671835" y="484031"/>
          <a:ext cx="6341816" cy="9680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วิสัยทัศน์ และหลักแนวคิดในการบริหาร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1835" y="484031"/>
        <a:ext cx="6341816" cy="968062"/>
      </dsp:txXfrm>
    </dsp:sp>
    <dsp:sp modelId="{47D2517A-61CE-408B-871D-16C401F2D153}">
      <dsp:nvSpPr>
        <dsp:cNvPr id="0" name=""/>
        <dsp:cNvSpPr/>
      </dsp:nvSpPr>
      <dsp:spPr>
        <a:xfrm>
          <a:off x="66796" y="363023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EBE80E-528E-44D3-B4B2-BE316310BD40}">
      <dsp:nvSpPr>
        <dsp:cNvPr id="0" name=""/>
        <dsp:cNvSpPr/>
      </dsp:nvSpPr>
      <dsp:spPr>
        <a:xfrm>
          <a:off x="1023725" y="1936124"/>
          <a:ext cx="5989925" cy="96806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เรื่องเร่งด่วนที่ต้องดำเนินการ</a:t>
          </a:r>
          <a:endParaRPr lang="en-US" sz="4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023725" y="1936124"/>
        <a:ext cx="5989925" cy="968062"/>
      </dsp:txXfrm>
    </dsp:sp>
    <dsp:sp modelId="{78987DD2-CC5A-4BC3-A11E-7312CF9DC1D5}">
      <dsp:nvSpPr>
        <dsp:cNvPr id="0" name=""/>
        <dsp:cNvSpPr/>
      </dsp:nvSpPr>
      <dsp:spPr>
        <a:xfrm>
          <a:off x="418686" y="1815117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EF06A4-57F1-47B1-98FB-C47BF20983D5}">
      <dsp:nvSpPr>
        <dsp:cNvPr id="0" name=""/>
        <dsp:cNvSpPr/>
      </dsp:nvSpPr>
      <dsp:spPr>
        <a:xfrm>
          <a:off x="671835" y="3388218"/>
          <a:ext cx="6341816" cy="9680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นโยบายหลัก 7 ด้าน</a:t>
          </a:r>
          <a:endParaRPr lang="en-US" sz="4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1835" y="3388218"/>
        <a:ext cx="6341816" cy="968062"/>
      </dsp:txXfrm>
    </dsp:sp>
    <dsp:sp modelId="{7B585ADB-C6F5-47DB-B2BC-CA16D56AA5BE}">
      <dsp:nvSpPr>
        <dsp:cNvPr id="0" name=""/>
        <dsp:cNvSpPr/>
      </dsp:nvSpPr>
      <dsp:spPr>
        <a:xfrm>
          <a:off x="0" y="3146335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8CE58-F80A-4002-8055-9637B560E98A}">
      <dsp:nvSpPr>
        <dsp:cNvPr id="0" name=""/>
        <dsp:cNvSpPr/>
      </dsp:nvSpPr>
      <dsp:spPr>
        <a:xfrm>
          <a:off x="-5471989" y="-837933"/>
          <a:ext cx="6516179" cy="6516179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14BA74-94BE-49B3-BCB5-502E40FC7637}">
      <dsp:nvSpPr>
        <dsp:cNvPr id="0" name=""/>
        <dsp:cNvSpPr/>
      </dsp:nvSpPr>
      <dsp:spPr>
        <a:xfrm>
          <a:off x="671835" y="484031"/>
          <a:ext cx="6341816" cy="9680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0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วิสัยทัศน์ และหลักแนวคิดในการบริหาร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1835" y="484031"/>
        <a:ext cx="6341816" cy="968062"/>
      </dsp:txXfrm>
    </dsp:sp>
    <dsp:sp modelId="{47D2517A-61CE-408B-871D-16C401F2D153}">
      <dsp:nvSpPr>
        <dsp:cNvPr id="0" name=""/>
        <dsp:cNvSpPr/>
      </dsp:nvSpPr>
      <dsp:spPr>
        <a:xfrm>
          <a:off x="66796" y="363023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EBE80E-528E-44D3-B4B2-BE316310BD40}">
      <dsp:nvSpPr>
        <dsp:cNvPr id="0" name=""/>
        <dsp:cNvSpPr/>
      </dsp:nvSpPr>
      <dsp:spPr>
        <a:xfrm>
          <a:off x="1023725" y="1936124"/>
          <a:ext cx="5989925" cy="9680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เรื่องเร่งด่วนที่ต้องดำเนินการ</a:t>
          </a:r>
          <a:endParaRPr lang="en-US" sz="4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023725" y="1936124"/>
        <a:ext cx="5989925" cy="968062"/>
      </dsp:txXfrm>
    </dsp:sp>
    <dsp:sp modelId="{78987DD2-CC5A-4BC3-A11E-7312CF9DC1D5}">
      <dsp:nvSpPr>
        <dsp:cNvPr id="0" name=""/>
        <dsp:cNvSpPr/>
      </dsp:nvSpPr>
      <dsp:spPr>
        <a:xfrm>
          <a:off x="418686" y="1815117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EF06A4-57F1-47B1-98FB-C47BF20983D5}">
      <dsp:nvSpPr>
        <dsp:cNvPr id="0" name=""/>
        <dsp:cNvSpPr/>
      </dsp:nvSpPr>
      <dsp:spPr>
        <a:xfrm>
          <a:off x="671835" y="3388218"/>
          <a:ext cx="6341816" cy="968062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8400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4400" b="1" kern="1200" dirty="0" smtClean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+mn-ea"/>
              <a:cs typeface="TH SarabunPSK" panose="020B0500040200020003" pitchFamily="34" charset="-34"/>
            </a:rPr>
            <a:t>นโยบายหลัก 7 ด้าน</a:t>
          </a:r>
          <a:endParaRPr lang="en-US" sz="4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71835" y="3388218"/>
        <a:ext cx="6341816" cy="968062"/>
      </dsp:txXfrm>
    </dsp:sp>
    <dsp:sp modelId="{7B585ADB-C6F5-47DB-B2BC-CA16D56AA5BE}">
      <dsp:nvSpPr>
        <dsp:cNvPr id="0" name=""/>
        <dsp:cNvSpPr/>
      </dsp:nvSpPr>
      <dsp:spPr>
        <a:xfrm>
          <a:off x="0" y="3146335"/>
          <a:ext cx="1210077" cy="1210077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0447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EDCD8013-A10C-43BD-B0EF-2E542A2DD8A2}" type="datetimeFigureOut">
              <a:rPr lang="th-TH" smtClean="0"/>
              <a:pPr/>
              <a:t>23/06/59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4" y="9428585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0447" y="9428585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04A3F5E6-4C54-4A0F-96F5-EFEFD06CCBEA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56332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 userDrawn="1"/>
        </p:nvSpPr>
        <p:spPr bwMode="auto">
          <a:xfrm>
            <a:off x="0" y="5229225"/>
            <a:ext cx="9144000" cy="1628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 userDrawn="1"/>
        </p:nvSpPr>
        <p:spPr bwMode="auto">
          <a:xfrm>
            <a:off x="1692275" y="5805488"/>
            <a:ext cx="67691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th-TH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การไฟฟ้าฝ่ายผลิตแห่งประเทศไทย</a:t>
            </a:r>
          </a:p>
          <a:p>
            <a:pPr algn="ctr"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th-TH" sz="2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ผลิตไฟฟ้าเพื่อความสุขของคนไทย</a:t>
            </a:r>
            <a:r>
              <a:rPr lang="th-TH" sz="2000" b="1">
                <a:solidFill>
                  <a:srgbClr val="0000FF"/>
                </a:solidFill>
              </a:rPr>
              <a:t> </a:t>
            </a:r>
            <a:endParaRPr lang="th-TH" sz="2000" b="1">
              <a:solidFill>
                <a:srgbClr val="000000"/>
              </a:solidFill>
            </a:endParaRPr>
          </a:p>
        </p:txBody>
      </p:sp>
      <p:pic>
        <p:nvPicPr>
          <p:cNvPr id="4" name="Picture 8" descr="Picture4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1249362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9"/>
          <p:cNvSpPr>
            <a:spLocks noChangeShapeType="1"/>
          </p:cNvSpPr>
          <p:nvPr userDrawn="1"/>
        </p:nvSpPr>
        <p:spPr bwMode="auto">
          <a:xfrm>
            <a:off x="0" y="5157788"/>
            <a:ext cx="9144000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11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575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Picture3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32004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Picture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0"/>
            <a:ext cx="32385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14"/>
          <p:cNvSpPr>
            <a:spLocks noChangeShapeType="1"/>
          </p:cNvSpPr>
          <p:nvPr userDrawn="1"/>
        </p:nvSpPr>
        <p:spPr bwMode="auto">
          <a:xfrm>
            <a:off x="0" y="1412875"/>
            <a:ext cx="9144000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b="1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044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3DD4C-D749-4864-AA5A-C42B742C01A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2164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4975" y="188913"/>
            <a:ext cx="217805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188913"/>
            <a:ext cx="638175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96D9B-7F17-47B4-847E-064DD744074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548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B84D5-0F13-4BEC-A3FF-190C73C54C4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8799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4726B-FB3E-4938-BA9A-E51C0857E9B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0759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268413"/>
            <a:ext cx="4208463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4713" y="1268413"/>
            <a:ext cx="4208462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55CA2-C5D0-4AA3-BE5D-97F122C1065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5096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ECE26-C89A-429A-8AF3-1B587C0614F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0546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E2D68-F50A-47DD-8F8F-42EA1CE4FD5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588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1C122-67C9-4184-8C35-1604C103B3CB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0259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DDC47-9F92-427F-A9A3-2E6A60D0909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2845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C40B4-9E33-447D-820E-DAFB449291D7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902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63938" y="62372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00" b="1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76A177-5A8C-4E16-9532-37B2960976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/>
          </a:p>
        </p:txBody>
      </p:sp>
      <p:pic>
        <p:nvPicPr>
          <p:cNvPr id="3075" name="Picture 8" descr="Picture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308725"/>
            <a:ext cx="1384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250825" y="6165850"/>
            <a:ext cx="8640763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4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07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268413"/>
            <a:ext cx="856932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 smtClean="0"/>
          </a:p>
        </p:txBody>
      </p:sp>
      <p:sp>
        <p:nvSpPr>
          <p:cNvPr id="307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8712200" cy="10080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406358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</a:t>
            </a:fld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00"/>
          <a:stretch/>
        </p:blipFill>
        <p:spPr>
          <a:xfrm>
            <a:off x="0" y="-10285"/>
            <a:ext cx="9144000" cy="6868285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419872" y="1844824"/>
            <a:ext cx="61926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9pPr>
          </a:lstStyle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th-TH" sz="4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นโยบายในวาระเข้ารับตำแหน่ง</a:t>
            </a:r>
            <a:br>
              <a:rPr lang="th-TH" sz="4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</a:br>
            <a:r>
              <a:rPr lang="th-TH" sz="4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ผู้ว่าการ</a:t>
            </a:r>
            <a:r>
              <a:rPr lang="en-US" sz="4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 </a:t>
            </a:r>
            <a:r>
              <a:rPr lang="th-TH" sz="48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กฟผ.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29132" y="4284385"/>
            <a:ext cx="3974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h-TH" sz="36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โดย นายกรศิษฏ์ ภัคโชตานนท์</a:t>
            </a:r>
            <a:endParaRPr lang="en-US" sz="66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38461" y="5642084"/>
            <a:ext cx="25555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h-TH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วันที่ </a:t>
            </a:r>
            <a:r>
              <a:rPr lang="en-US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24 </a:t>
            </a:r>
            <a:r>
              <a:rPr lang="th-TH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มิถุนายน </a:t>
            </a:r>
            <a:r>
              <a:rPr lang="en-US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rPr>
              <a:t>2559</a:t>
            </a:r>
            <a:endParaRPr lang="en-US" sz="5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ea typeface="Tahoma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75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10</a:t>
            </a:fld>
            <a:endParaRPr lang="th-TH" dirty="0"/>
          </a:p>
        </p:txBody>
      </p:sp>
      <p:grpSp>
        <p:nvGrpSpPr>
          <p:cNvPr id="7" name="Group 6"/>
          <p:cNvGrpSpPr/>
          <p:nvPr/>
        </p:nvGrpSpPr>
        <p:grpSpPr>
          <a:xfrm>
            <a:off x="1763688" y="1397000"/>
            <a:ext cx="7080448" cy="4840312"/>
            <a:chOff x="1524000" y="1397000"/>
            <a:chExt cx="6576392" cy="4840312"/>
          </a:xfrm>
        </p:grpSpPr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1344642317"/>
                </p:ext>
              </p:extLst>
            </p:nvPr>
          </p:nvGraphicFramePr>
          <p:xfrm>
            <a:off x="1524000" y="1397000"/>
            <a:ext cx="6576392" cy="48403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สี่เหลี่ยมผืนผ้า 1"/>
            <p:cNvSpPr/>
            <p:nvPr/>
          </p:nvSpPr>
          <p:spPr>
            <a:xfrm>
              <a:off x="1945079" y="1916832"/>
              <a:ext cx="36954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1</a:t>
              </a:r>
              <a:endPara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0" name="สี่เหลี่ยมผืนผ้า 1"/>
            <p:cNvSpPr/>
            <p:nvPr/>
          </p:nvSpPr>
          <p:spPr>
            <a:xfrm>
              <a:off x="2324868" y="3356992"/>
              <a:ext cx="36954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2</a:t>
              </a:r>
            </a:p>
          </p:txBody>
        </p:sp>
        <p:sp>
          <p:nvSpPr>
            <p:cNvPr id="11" name="สี่เหลี่ยมผืนผ้า 1"/>
            <p:cNvSpPr/>
            <p:nvPr/>
          </p:nvSpPr>
          <p:spPr>
            <a:xfrm>
              <a:off x="1928715" y="4725144"/>
              <a:ext cx="39786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3</a:t>
              </a:r>
              <a:endPara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หัวข้อนำเสนอ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ltGray">
          <a:xfrm rot="5400000">
            <a:off x="-734665" y="2022042"/>
            <a:ext cx="2874962" cy="34178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8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56" y="10807"/>
                </a:moveTo>
                <a:cubicBezTo>
                  <a:pt x="10056" y="10805"/>
                  <a:pt x="10056" y="10802"/>
                  <a:pt x="10056" y="10800"/>
                </a:cubicBezTo>
                <a:cubicBezTo>
                  <a:pt x="10056" y="10389"/>
                  <a:pt x="10389" y="10056"/>
                  <a:pt x="10800" y="10056"/>
                </a:cubicBezTo>
                <a:cubicBezTo>
                  <a:pt x="11210" y="10056"/>
                  <a:pt x="11544" y="10389"/>
                  <a:pt x="11544" y="10800"/>
                </a:cubicBezTo>
                <a:cubicBezTo>
                  <a:pt x="11544" y="10802"/>
                  <a:pt x="11543" y="10805"/>
                  <a:pt x="11543" y="10807"/>
                </a:cubicBezTo>
                <a:lnTo>
                  <a:pt x="21599" y="10916"/>
                </a:lnTo>
                <a:cubicBezTo>
                  <a:pt x="21599" y="10877"/>
                  <a:pt x="21600" y="10838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38"/>
                  <a:pt x="0" y="10877"/>
                  <a:pt x="0" y="10916"/>
                </a:cubicBezTo>
                <a:lnTo>
                  <a:pt x="10056" y="10807"/>
                </a:lnTo>
                <a:close/>
              </a:path>
            </a:pathLst>
          </a:custGeom>
          <a:gradFill rotWithShape="0">
            <a:gsLst>
              <a:gs pos="0">
                <a:sysClr val="window" lastClr="FFFFFF"/>
              </a:gs>
              <a:gs pos="100000">
                <a:srgbClr val="0099F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Cordia New" panose="020B0304020202020204" pitchFamily="34" charset="-34"/>
            </a:endParaRPr>
          </a:p>
        </p:txBody>
      </p:sp>
      <p:pic>
        <p:nvPicPr>
          <p:cNvPr id="19" name="Picture 4" descr="logo10forWe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54" y="2830873"/>
            <a:ext cx="1593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97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11</a:t>
            </a:fld>
            <a:endParaRPr lang="th-TH" dirty="0"/>
          </a:p>
        </p:txBody>
      </p: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นโยบายด้านพลังงานไฟฟ้า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673733" y="3812533"/>
            <a:ext cx="4218747" cy="18722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62063" indent="-1262063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ผลักดัน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นโยบาย 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ASEAN Power Grid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ให้มีความชัดเจน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ในการ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ลงทุนโครงสร้างพื้นฐานรองรับทั้งในประเทศและต่างประเทศ 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231" y="4142180"/>
            <a:ext cx="1185076" cy="116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"/>
          <p:cNvGrpSpPr/>
          <p:nvPr/>
        </p:nvGrpSpPr>
        <p:grpSpPr>
          <a:xfrm>
            <a:off x="251520" y="1556794"/>
            <a:ext cx="4259864" cy="1992731"/>
            <a:chOff x="277143" y="2956650"/>
            <a:chExt cx="4975846" cy="898851"/>
          </a:xfrm>
        </p:grpSpPr>
        <p:sp>
          <p:nvSpPr>
            <p:cNvPr id="41" name="Rectangle 40"/>
            <p:cNvSpPr/>
            <p:nvPr/>
          </p:nvSpPr>
          <p:spPr>
            <a:xfrm>
              <a:off x="277143" y="2956650"/>
              <a:ext cx="4975846" cy="898851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992188" indent="-992188" algn="thaiDist"/>
              <a:r>
                <a:rPr lang="th-TH" sz="20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	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จัดทำ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ยุทธศาสตร์ภาคใต้เพื่อสนับสนุนการสร้างการยอมรับในการสร้างโรงไฟฟ้าในภาคใต้ </a:t>
              </a:r>
              <a:endPara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pic>
          <p:nvPicPr>
            <p:cNvPr id="2052" name="Picture 4" descr="http://www.osmsouth-w.moi.go.th/asset/img/osm-pic-link.gif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668" y="3086925"/>
              <a:ext cx="1184509" cy="6648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Rectangle 12"/>
          <p:cNvSpPr/>
          <p:nvPr/>
        </p:nvSpPr>
        <p:spPr>
          <a:xfrm>
            <a:off x="4673733" y="1556794"/>
            <a:ext cx="4218747" cy="19927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81088" indent="-1081088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พัฒนา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เครือข่ายหรือศูนย์ความร่วมมือที่สามารถติดตามการพัฒนาเทคโนโลยีด้านพลังงาน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ทดแทน</a:t>
            </a:r>
            <a:b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พลังงานทางเลือกของ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โลก</a:t>
            </a:r>
            <a:b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อย่าง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ใกล้ชิด </a:t>
            </a:r>
            <a:endParaRPr lang="en-US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64" y="2019083"/>
            <a:ext cx="1195317" cy="10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/>
          <p:nvPr/>
        </p:nvSpPr>
        <p:spPr>
          <a:xfrm>
            <a:off x="250824" y="3798717"/>
            <a:ext cx="4260559" cy="18860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081088" indent="-1081088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พัฒนา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ขีดความสามารถและสมรรถนะของการบริหารจัดการโรงไฟฟ้าและระบบส่งให้มีสมรรถนะในระดับ 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Global Top Quartile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4" y="4365104"/>
            <a:ext cx="1098422" cy="7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12</a:t>
            </a:fld>
            <a:endParaRPr lang="th-TH" dirty="0"/>
          </a:p>
        </p:txBody>
      </p:sp>
      <p:sp>
        <p:nvSpPr>
          <p:cNvPr id="42" name="Title 1"/>
          <p:cNvSpPr txBox="1">
            <a:spLocks noGrp="1"/>
          </p:cNvSpPr>
          <p:nvPr>
            <p:ph type="title"/>
          </p:nvPr>
        </p:nvSpPr>
        <p:spPr>
          <a:xfrm>
            <a:off x="250825" y="188913"/>
            <a:ext cx="8712200" cy="1008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นโยบายด้านการ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พัฒนาธุรกิจ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390665" y="1432402"/>
            <a:ext cx="6525628" cy="13436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สนับสนุนให้ </a:t>
            </a:r>
            <a:r>
              <a:rPr lang="en-US" sz="2400" b="1" dirty="0" err="1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EGATi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มีบทบาทในการดำเนิน</a:t>
            </a:r>
            <a:r>
              <a:rPr lang="th-TH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ธุรกิจ</a:t>
            </a:r>
          </a:p>
          <a:p>
            <a:r>
              <a:rPr lang="th-TH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ต่างประเทศ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ให้มากขึ้น 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โดย กฟผ. จะเป็นผู้ให้</a:t>
            </a: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</a:p>
          <a:p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สนับสนุน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ด้านผู้เชี่ยวชาญและเทคโนโลยี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390665" y="4658188"/>
            <a:ext cx="6525628" cy="13436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มุ่งเน้นพัฒนาผลิตภัณฑ์และบริการให้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</a:t>
            </a:r>
          </a:p>
          <a:p>
            <a:r>
              <a:rPr lang="th-TH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สร้าง</a:t>
            </a:r>
            <a:r>
              <a:rPr lang="th-TH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คุณค่าที่แตกต่าง</a:t>
            </a:r>
            <a:r>
              <a:rPr lang="th-TH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เด่นชัด</a:t>
            </a:r>
            <a:endParaRPr lang="th-TH" sz="2400" b="1" dirty="0">
              <a:solidFill>
                <a:srgbClr val="0070C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5" name="Picture 14" descr="รูป DSC_8794.pdf - Adobe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2" t="20091" r="35159"/>
          <a:stretch/>
        </p:blipFill>
        <p:spPr>
          <a:xfrm>
            <a:off x="49436" y="1925211"/>
            <a:ext cx="2376264" cy="3536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Group 15"/>
          <p:cNvGrpSpPr/>
          <p:nvPr/>
        </p:nvGrpSpPr>
        <p:grpSpPr>
          <a:xfrm>
            <a:off x="2390665" y="3021431"/>
            <a:ext cx="6525628" cy="1343673"/>
            <a:chOff x="2390665" y="2815704"/>
            <a:chExt cx="6525628" cy="1343673"/>
          </a:xfrm>
        </p:grpSpPr>
        <p:sp>
          <p:nvSpPr>
            <p:cNvPr id="46" name="Rectangle 45"/>
            <p:cNvSpPr/>
            <p:nvPr/>
          </p:nvSpPr>
          <p:spPr>
            <a:xfrm>
              <a:off x="2390665" y="2815704"/>
              <a:ext cx="6525628" cy="134367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th-TH" sz="24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ผลักดันให้</a:t>
              </a:r>
              <a:r>
                <a:rPr lang="th-TH" sz="2400" b="1" dirty="0" smtClean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เกิดความร่วมมือ</a:t>
              </a:r>
              <a:r>
                <a:rPr lang="th-TH" sz="2400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ในการทำธุรกิจระหว่างบริษัทในเครือให้มากขึ้น </a:t>
              </a:r>
              <a:r>
                <a:rPr lang="th-TH" sz="2400" b="1" dirty="0" smtClean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/>
              </a:r>
              <a:br>
                <a:rPr lang="th-TH" sz="2400" b="1" dirty="0" smtClean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</a:b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เพื่อ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สร้างความเข็มแข็งในการขยายการลงทุนทั้งในและ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ต่างประเทศ</a:t>
              </a:r>
              <a:endPara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3059832" y="3615790"/>
              <a:ext cx="4896544" cy="471579"/>
              <a:chOff x="577524" y="3117649"/>
              <a:chExt cx="4704777" cy="471579"/>
            </a:xfrm>
          </p:grpSpPr>
          <p:pic>
            <p:nvPicPr>
              <p:cNvPr id="64" name="Picture 45" descr="C:\Users\MASTERM6610G\Desktop\egat-sub-logo-dimond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50" t="4584" r="7999" b="5417"/>
              <a:stretch>
                <a:fillRect/>
              </a:stretch>
            </p:blipFill>
            <p:spPr bwMode="auto">
              <a:xfrm>
                <a:off x="4840055" y="3127803"/>
                <a:ext cx="442246" cy="461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6" name="Picture 47" descr="C:\Users\MASTERM6610G\Desktop\egat-sub-logo-egati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98" t="4498" r="5499" b="5499"/>
              <a:stretch>
                <a:fillRect/>
              </a:stretch>
            </p:blipFill>
            <p:spPr bwMode="auto">
              <a:xfrm>
                <a:off x="2625310" y="3127803"/>
                <a:ext cx="442978" cy="461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" name="Picture 48" descr="C:\Users\MASTERM6610G\Desktop\egat-sub-logo-egco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01" t="3999" r="2248" b="9750"/>
              <a:stretch>
                <a:fillRect/>
              </a:stretch>
            </p:blipFill>
            <p:spPr bwMode="auto">
              <a:xfrm>
                <a:off x="577524" y="3122162"/>
                <a:ext cx="507680" cy="4670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8" name="Picture 50" descr="C:\Users\MASTERM6610G\Desktop\egat-sub-logo-ratch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68" t="7584" r="5333" b="6166"/>
              <a:stretch>
                <a:fillRect/>
              </a:stretch>
            </p:blipFill>
            <p:spPr bwMode="auto">
              <a:xfrm>
                <a:off x="1615343" y="3122162"/>
                <a:ext cx="454656" cy="4670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5" name="Picture 46" descr="C:\Users\MASTERM6610G\Desktop\egat-sub-logo-dcap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99" t="3999" r="5000" b="6000"/>
              <a:stretch>
                <a:fillRect/>
              </a:stretch>
            </p:blipFill>
            <p:spPr bwMode="auto">
              <a:xfrm>
                <a:off x="3718382" y="3117649"/>
                <a:ext cx="456913" cy="471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1"/>
          <a:stretch>
            <a:fillRect/>
          </a:stretch>
        </p:blipFill>
        <p:spPr>
          <a:xfrm>
            <a:off x="6438834" y="4840447"/>
            <a:ext cx="2237622" cy="1003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887455"/>
            <a:ext cx="2720899" cy="893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71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142843" y="1236851"/>
            <a:ext cx="5722074" cy="84621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399836" y="6287219"/>
            <a:ext cx="2133600" cy="476250"/>
          </a:xfrm>
        </p:spPr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13</a:t>
            </a:fld>
            <a:endParaRPr lang="th-TH" dirty="0"/>
          </a:p>
        </p:txBody>
      </p: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นโยบายด้านการพัฒนา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องค์กร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44" y="3995007"/>
            <a:ext cx="5710900" cy="94616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TextBox 5"/>
          <p:cNvSpPr>
            <a:spLocks noChangeArrowheads="1"/>
          </p:cNvSpPr>
          <p:nvPr/>
        </p:nvSpPr>
        <p:spPr bwMode="auto">
          <a:xfrm>
            <a:off x="170307" y="4005064"/>
            <a:ext cx="5697838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พัฒนา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สร้างบุคลากรรองรับการทำงานในแบบ </a:t>
            </a:r>
          </a:p>
          <a:p>
            <a:r>
              <a:rPr lang="th-TH" sz="2400" b="1" i="1" dirty="0" smtClean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400" b="1" i="1" dirty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เอาคนธรรมดา มาทำงานธรรมดาให้ได้ผลงานแบบ </a:t>
            </a:r>
            <a:r>
              <a:rPr lang="en-US" sz="2400" b="1" i="1" dirty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Excellence</a:t>
            </a:r>
            <a:r>
              <a:rPr lang="en-US" sz="2400" b="1" i="1" dirty="0" smtClean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  <a:endParaRPr lang="th-TH" sz="2400" b="1" i="1" dirty="0">
              <a:solidFill>
                <a:srgbClr val="00B05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2" name="TextBox 5"/>
          <p:cNvSpPr>
            <a:spLocks noChangeArrowheads="1"/>
          </p:cNvSpPr>
          <p:nvPr/>
        </p:nvSpPr>
        <p:spPr bwMode="auto">
          <a:xfrm>
            <a:off x="79253" y="1252071"/>
            <a:ext cx="5785664" cy="83099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xtLst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จัดการองค์กร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การบริหารงาน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เทียบเคียง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Benchmark)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กับหน่วยงานในระดับที่ใกล้เคียงกัน </a:t>
            </a:r>
          </a:p>
        </p:txBody>
      </p:sp>
      <p:sp>
        <p:nvSpPr>
          <p:cNvPr id="43" name="TextBox 5"/>
          <p:cNvSpPr>
            <a:spLocks noChangeArrowheads="1"/>
          </p:cNvSpPr>
          <p:nvPr/>
        </p:nvSpPr>
        <p:spPr bwMode="auto">
          <a:xfrm>
            <a:off x="112211" y="2246429"/>
            <a:ext cx="5752706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ปรับปรุง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Productivity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โดยการนำ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Lean Management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มาใช้ในองค์กร และนำระบบ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Multisite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Management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มาใช้ในการบริหารจัดการโรงไฟฟ้า รวมทั้งค้นหา พัฒนาทักษะ วิธีการทำงานที่มีผลกระทบต่อความรวดเร็ว (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SPEED) 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ในการทำงาน 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067415" y="1556792"/>
            <a:ext cx="2969081" cy="316835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1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9" name="TextBox 5"/>
          <p:cNvSpPr>
            <a:spLocks noChangeArrowheads="1"/>
          </p:cNvSpPr>
          <p:nvPr/>
        </p:nvSpPr>
        <p:spPr bwMode="auto">
          <a:xfrm>
            <a:off x="6053466" y="1628800"/>
            <a:ext cx="3090534" cy="304698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สนับสนุนให้เกิด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บรรยากาศ</a:t>
            </a:r>
          </a:p>
          <a:p>
            <a:r>
              <a:rPr lang="th-TH" sz="2400" b="1" i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i="1" dirty="0" smtClean="0"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sz="2400" b="1" i="1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400" b="1" i="1" dirty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คิดอะไรใหม่ๆทำอะไรใหม่ๆ</a:t>
            </a:r>
            <a:r>
              <a:rPr lang="th-TH" sz="2400" b="1" i="1" dirty="0" smtClean="0">
                <a:solidFill>
                  <a:srgbClr val="00B0F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</a:p>
          <a:p>
            <a:r>
              <a:rPr lang="th-TH" sz="2400" b="1" i="1" dirty="0" smtClean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400" b="1" i="1" dirty="0">
                <a:solidFill>
                  <a:srgbClr val="7030A0"/>
                </a:solidFill>
                <a:latin typeface="TH SarabunPSK" pitchFamily="34" charset="-34"/>
                <a:cs typeface="TH SarabunPSK" pitchFamily="34" charset="-34"/>
              </a:rPr>
              <a:t>คิดแล้วทำเลยอย่างมีแบบแผน”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และปรับปรุงอย่างต่อเนื่อง เพื่อให้เกิดนวัตกรรมใหม่ๆ ความคิดใหม่ๆ ให้กับองค์กร 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4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400" b="1" i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คิดแบบเดิม ทำแบบเดิม มีโอกาสเป็นหน่วยงานแห่งความทรงจำ”</a:t>
            </a:r>
          </a:p>
        </p:txBody>
      </p:sp>
      <p:sp>
        <p:nvSpPr>
          <p:cNvPr id="21" name="TextBox 5"/>
          <p:cNvSpPr>
            <a:spLocks noChangeArrowheads="1"/>
          </p:cNvSpPr>
          <p:nvPr/>
        </p:nvSpPr>
        <p:spPr bwMode="auto">
          <a:xfrm>
            <a:off x="75236" y="5118283"/>
            <a:ext cx="5864916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มุ่งเน้นการสร้างบุคลากรให้มีสมรรถนะที่เหมาะสมกับวิถีของแต่ละ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Generation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เพื่อพัฒนาวิธีการทำงานในอนาคตที่สอดคล้องกัน </a:t>
            </a:r>
            <a:endParaRPr lang="th-TH" sz="2400" b="1" i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4017" y="2159603"/>
            <a:ext cx="5710900" cy="17435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4017" y="5075127"/>
            <a:ext cx="7424596" cy="94616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486" y="5191912"/>
            <a:ext cx="1727126" cy="855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909" y="1321300"/>
            <a:ext cx="1143577" cy="62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399836" y="6287219"/>
            <a:ext cx="2133600" cy="476250"/>
          </a:xfrm>
        </p:spPr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14</a:t>
            </a:fld>
            <a:endParaRPr lang="th-TH" dirty="0"/>
          </a:p>
        </p:txBody>
      </p: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นโยบายด้านการพัฒนา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องค์กร (ต่อ)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1268761"/>
            <a:ext cx="2857520" cy="316835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5" name="TextBox 5"/>
          <p:cNvSpPr>
            <a:spLocks noChangeArrowheads="1"/>
          </p:cNvSpPr>
          <p:nvPr/>
        </p:nvSpPr>
        <p:spPr bwMode="auto">
          <a:xfrm>
            <a:off x="107504" y="1268760"/>
            <a:ext cx="2814122" cy="193899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พัฒนา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กระบวนการและช่องทางสื่อสารที่มีประสิทธิภาพและเป็นระบบอย่าง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ทั่วถึง เพื่อไม่ให้ </a:t>
            </a:r>
            <a:br>
              <a:rPr lang="th-TH" sz="24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4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400" b="1" i="1" dirty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ถูกฆ่าตัด</a:t>
            </a:r>
            <a:r>
              <a:rPr lang="th-TH" sz="2400" b="1" i="1" dirty="0" smtClean="0">
                <a:solidFill>
                  <a:srgbClr val="C00000"/>
                </a:solidFill>
                <a:latin typeface="TH SarabunPSK" pitchFamily="34" charset="-34"/>
                <a:cs typeface="TH SarabunPSK" pitchFamily="34" charset="-34"/>
              </a:rPr>
              <a:t>ตอน หรือเพี้ยน” </a:t>
            </a:r>
            <a:endParaRPr lang="th-TH" sz="2400" b="1" i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043079" y="1518669"/>
            <a:ext cx="2969081" cy="2342379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1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3" name="TextBox 5"/>
          <p:cNvSpPr>
            <a:spLocks noChangeArrowheads="1"/>
          </p:cNvSpPr>
          <p:nvPr/>
        </p:nvSpPr>
        <p:spPr bwMode="auto">
          <a:xfrm>
            <a:off x="2987824" y="1573049"/>
            <a:ext cx="3096344" cy="221599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300" b="1" dirty="0" smtClean="0">
                <a:latin typeface="TH SarabunPSK" pitchFamily="34" charset="-34"/>
                <a:cs typeface="TH SarabunPSK" pitchFamily="34" charset="-34"/>
              </a:rPr>
              <a:t>ใช้</a:t>
            </a:r>
            <a:r>
              <a:rPr lang="th-TH" sz="2300" b="1" dirty="0">
                <a:latin typeface="TH SarabunPSK" pitchFamily="34" charset="-34"/>
                <a:cs typeface="TH SarabunPSK" pitchFamily="34" charset="-34"/>
              </a:rPr>
              <a:t>ประโยชน์จากสังคม </a:t>
            </a:r>
            <a:r>
              <a:rPr lang="en-US" sz="2300" b="1" dirty="0">
                <a:latin typeface="TH SarabunPSK" pitchFamily="34" charset="-34"/>
                <a:cs typeface="TH SarabunPSK" pitchFamily="34" charset="-34"/>
              </a:rPr>
              <a:t>Digital </a:t>
            </a:r>
            <a:r>
              <a:rPr lang="th-TH" sz="2300" b="1" dirty="0">
                <a:latin typeface="TH SarabunPSK" pitchFamily="34" charset="-34"/>
                <a:cs typeface="TH SarabunPSK" pitchFamily="34" charset="-34"/>
              </a:rPr>
              <a:t>ในการสร้าง</a:t>
            </a:r>
            <a:r>
              <a:rPr lang="th-TH" sz="2300" b="1" dirty="0" smtClean="0">
                <a:latin typeface="TH SarabunPSK" pitchFamily="34" charset="-34"/>
                <a:cs typeface="TH SarabunPSK" pitchFamily="34" charset="-34"/>
              </a:rPr>
              <a:t>บรรยากาศและระบบ ให้</a:t>
            </a:r>
            <a:r>
              <a:rPr lang="th-TH" sz="2300" b="1" dirty="0">
                <a:latin typeface="TH SarabunPSK" pitchFamily="34" charset="-34"/>
                <a:cs typeface="TH SarabunPSK" pitchFamily="34" charset="-34"/>
              </a:rPr>
              <a:t>พนักงานสามารถพัฒนาด้วยตนเอง (</a:t>
            </a:r>
            <a:r>
              <a:rPr lang="en-US" sz="2300" b="1" dirty="0">
                <a:latin typeface="TH SarabunPSK" pitchFamily="34" charset="-34"/>
                <a:cs typeface="TH SarabunPSK" pitchFamily="34" charset="-34"/>
              </a:rPr>
              <a:t>Self Learning) </a:t>
            </a:r>
            <a:r>
              <a:rPr lang="th-TH" sz="2300" b="1" dirty="0">
                <a:latin typeface="TH SarabunPSK" pitchFamily="34" charset="-34"/>
                <a:cs typeface="TH SarabunPSK" pitchFamily="34" charset="-34"/>
              </a:rPr>
              <a:t>มีการเชื่อมโยงเครือข่าย </a:t>
            </a:r>
            <a:r>
              <a:rPr lang="en-US" sz="2300" b="1" dirty="0">
                <a:latin typeface="TH SarabunPSK" pitchFamily="34" charset="-34"/>
                <a:cs typeface="TH SarabunPSK" pitchFamily="34" charset="-34"/>
              </a:rPr>
              <a:t>Online </a:t>
            </a:r>
            <a:r>
              <a:rPr lang="th-TH" sz="2300" b="1" dirty="0">
                <a:latin typeface="TH SarabunPSK" pitchFamily="34" charset="-34"/>
                <a:cs typeface="TH SarabunPSK" pitchFamily="34" charset="-34"/>
              </a:rPr>
              <a:t>ความรู้ในระดับโลก </a:t>
            </a:r>
          </a:p>
        </p:txBody>
      </p:sp>
      <p:sp>
        <p:nvSpPr>
          <p:cNvPr id="27" name="TextBox 5"/>
          <p:cNvSpPr>
            <a:spLocks noChangeArrowheads="1"/>
          </p:cNvSpPr>
          <p:nvPr/>
        </p:nvSpPr>
        <p:spPr bwMode="auto">
          <a:xfrm>
            <a:off x="6084168" y="1299413"/>
            <a:ext cx="2987709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ส่งเสริม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ให้มีระบบการจัดเก็บและถ่ายทอดองค์ความรู้จากรุ่นสู่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รุ่น ที่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เข้าถึงและนำไปใช้ประโยชน์ได้ง่าย</a:t>
            </a:r>
            <a:endParaRPr lang="th-TH" sz="24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24" y="3164495"/>
            <a:ext cx="1888844" cy="1200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5"/>
          <p:cNvSpPr>
            <a:spLocks noChangeArrowheads="1"/>
          </p:cNvSpPr>
          <p:nvPr/>
        </p:nvSpPr>
        <p:spPr bwMode="auto">
          <a:xfrm>
            <a:off x="27389" y="4508898"/>
            <a:ext cx="3015690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สร้างทัศนคติ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และจิตสำนึกให้ผู้บริหารทุกระดับชั้นใส่ใจชีวิตความเป็นอยู่ของผู้ปฏิบัติงานและครอบครัว </a:t>
            </a:r>
            <a:endParaRPr lang="th-TH" sz="2400" b="1" i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2" name="TextBox 5"/>
          <p:cNvSpPr>
            <a:spLocks noChangeArrowheads="1"/>
          </p:cNvSpPr>
          <p:nvPr/>
        </p:nvSpPr>
        <p:spPr bwMode="auto">
          <a:xfrm>
            <a:off x="3022689" y="4163596"/>
            <a:ext cx="3025234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มีสถานที่รวบรวมเรื่องราวความสำเร็จขององค์กร ผู้บริหาร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และผู้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ปฎิบัติงานที่สร้างชื่อเสียงให้องค์กร</a:t>
            </a:r>
            <a:endParaRPr lang="th-TH" sz="2400" b="1" i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3" name="TextBox 5"/>
          <p:cNvSpPr>
            <a:spLocks noChangeArrowheads="1"/>
          </p:cNvSpPr>
          <p:nvPr/>
        </p:nvSpPr>
        <p:spPr bwMode="auto">
          <a:xfrm>
            <a:off x="6127991" y="3071394"/>
            <a:ext cx="2814122" cy="156966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มี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ระบบการสร้างผู้นำ (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Successor)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อย่างชัดเจนโดยมีการวางแผนล่วงหน้าอย่างน้อย 10 ปี </a:t>
            </a:r>
            <a:endParaRPr lang="th-TH" sz="2400" b="1" i="1" dirty="0">
              <a:solidFill>
                <a:srgbClr val="C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84168" y="1268760"/>
            <a:ext cx="2969081" cy="160031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1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5640" y="4508899"/>
            <a:ext cx="2857520" cy="156966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041411" y="4027558"/>
            <a:ext cx="3006512" cy="184971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01992" y="2991285"/>
            <a:ext cx="2951257" cy="30872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562" y="4641054"/>
            <a:ext cx="2520292" cy="1437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846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ด้านการเงินและการลงทุน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15</a:t>
            </a:fld>
            <a:endParaRPr lang="th-TH" dirty="0"/>
          </a:p>
        </p:txBody>
      </p:sp>
      <p:sp>
        <p:nvSpPr>
          <p:cNvPr id="32" name="Rounded Rectangle 31"/>
          <p:cNvSpPr/>
          <p:nvPr/>
        </p:nvSpPr>
        <p:spPr>
          <a:xfrm>
            <a:off x="539552" y="4365104"/>
            <a:ext cx="4962375" cy="1224136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เข้มงวดการควบคุมค่าใช้จ่ายอย่างจริงจัง เนื่องจากสำนักงานคณะกรรมการกิจการพลังงาน (กกพ.) กำหนดผลตอบแทน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ROIC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ลดลง 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74824" y="2694938"/>
            <a:ext cx="5027103" cy="1290714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ตอบสนองนโยบายของรัฐบาลเรื่องหนี้สาธารณะ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4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โดย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การไปใช้ผลิตภัณฑ์ทางการเงินอื่นๆ เช่น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EGATIF 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รวมทั้งจากนวัตกรรมทางการเงินใหม่ๆ (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Fintech) 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1530158"/>
            <a:ext cx="7819857" cy="461665"/>
          </a:xfrm>
          <a:prstGeom prst="rect">
            <a:avLst/>
          </a:prstGeom>
          <a:solidFill>
            <a:schemeClr val="accent1">
              <a:lumMod val="9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กฟผ. จะใช้เงินลงทุน 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670,000 </a:t>
            </a: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ล้านบาท ใน 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5 </a:t>
            </a: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ปี และ 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1.2</a:t>
            </a: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ล้านล้านบาท ใน</a:t>
            </a:r>
            <a:r>
              <a:rPr lang="en-US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10</a:t>
            </a:r>
            <a:r>
              <a:rPr lang="th-TH" sz="24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ปี ข้างหน้า</a:t>
            </a:r>
            <a:endParaRPr lang="th-TH" sz="24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098" name="Picture 2" descr="https://i.ytimg.com/vi/dAPA4wNefUE/hq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1" b="12890"/>
          <a:stretch/>
        </p:blipFill>
        <p:spPr bwMode="auto">
          <a:xfrm>
            <a:off x="6377459" y="2582074"/>
            <a:ext cx="2088232" cy="1151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7"/>
          <a:stretch/>
        </p:blipFill>
        <p:spPr>
          <a:xfrm>
            <a:off x="6444208" y="4142117"/>
            <a:ext cx="1954734" cy="1317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356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ด้านนวัตกรรม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16</a:t>
            </a:fld>
            <a:endParaRPr lang="th-TH" dirty="0"/>
          </a:p>
        </p:txBody>
      </p:sp>
      <p:sp>
        <p:nvSpPr>
          <p:cNvPr id="16" name="Rectangle 15"/>
          <p:cNvSpPr/>
          <p:nvPr/>
        </p:nvSpPr>
        <p:spPr>
          <a:xfrm>
            <a:off x="4355976" y="4126322"/>
            <a:ext cx="4639631" cy="1221136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2" name="TextBox 5"/>
          <p:cNvSpPr>
            <a:spLocks noChangeArrowheads="1"/>
          </p:cNvSpPr>
          <p:nvPr/>
        </p:nvSpPr>
        <p:spPr bwMode="auto">
          <a:xfrm>
            <a:off x="4355976" y="4132424"/>
            <a:ext cx="2880320" cy="1200329"/>
          </a:xfrm>
          <a:prstGeom prst="roundRect">
            <a:avLst>
              <a:gd name="adj" fmla="val 0"/>
            </a:avLst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263525" lvl="0" indent="-263525">
              <a:buFont typeface="Wingdings" panose="05000000000000000000" pitchFamily="2" charset="2"/>
              <a:buChar char="Ø"/>
            </a:pP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Green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and sustainability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เช่น พัฒนาเทคโนโลยีเพื่อเปลี่ยน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Waste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เป็น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Value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2" name="Picture 1" descr="รูป DSC_8792.pdf - Adobe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8" t="18041" r="34250" b="2060"/>
          <a:stretch/>
        </p:blipFill>
        <p:spPr>
          <a:xfrm>
            <a:off x="19472" y="2289798"/>
            <a:ext cx="2608312" cy="3678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164" y="4149080"/>
            <a:ext cx="1761480" cy="1121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Rectangle 19"/>
          <p:cNvSpPr/>
          <p:nvPr/>
        </p:nvSpPr>
        <p:spPr>
          <a:xfrm>
            <a:off x="2780834" y="5438492"/>
            <a:ext cx="6192688" cy="65480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นำนวัตกรรมที่สำเร็จแล้ว หรือเป็น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Best Practice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มาสร้างประโยชน์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79541" y="2216766"/>
            <a:ext cx="4484947" cy="1833955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63525" lvl="0" indent="-263525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สนับสนุนงานวิจัยที่ส่งเสริมการพัฒนา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องค์กร</a:t>
            </a:r>
            <a:br>
              <a:rPr lang="th-TH" sz="24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งานวิจัยระดับประเทศที่เป็นหัวจักรใน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การขับเคลื่อน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เศรษฐกิจของประเทศ เช่น การพัฒนาด้าน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Digital Office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ให้กับภาค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SMEs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การสนับสนุนธุรกิจ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START UP</a:t>
            </a:r>
          </a:p>
        </p:txBody>
      </p:sp>
      <p:sp>
        <p:nvSpPr>
          <p:cNvPr id="24" name="Oval Callout 23"/>
          <p:cNvSpPr/>
          <p:nvPr/>
        </p:nvSpPr>
        <p:spPr>
          <a:xfrm>
            <a:off x="1691680" y="2203054"/>
            <a:ext cx="2787861" cy="2162050"/>
          </a:xfrm>
          <a:prstGeom prst="wedgeEllipseCallout">
            <a:avLst>
              <a:gd name="adj1" fmla="val -57905"/>
              <a:gd name="adj2" fmla="val -1612"/>
            </a:avLst>
          </a:prstGeom>
          <a:solidFill>
            <a:srgbClr val="7030A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“หยุดคิดสมองเสื่อม หยุดทำเป็นง่อย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คิดค้นพัฒนาปรับปรุงงานช่วยท่านได้”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504" y="1268760"/>
            <a:ext cx="8850148" cy="88254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สร้างระบบงานวิจัยพัฒนาให้สามารถใช้งบประมาณให้หมด เพื่อผลักดันการขับเคลื่อนงานวิจัยและนวัตกรรมให้สำเร็จมากที่สุด  โดยให้สามารถเข้าถึงทุนวิจัยได้ง่ายขึ้น </a:t>
            </a:r>
          </a:p>
        </p:txBody>
      </p:sp>
    </p:spTree>
    <p:extLst>
      <p:ext uri="{BB962C8B-B14F-4D97-AF65-F5344CB8AC3E}">
        <p14:creationId xmlns:p14="http://schemas.microsoft.com/office/powerpoint/2010/main" val="62866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  <a:r>
              <a:rPr lang="th-TH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นโยบายด้านการทำงานร่วมกับหน่วยงานภาครัฐ ภาคสังคม สิ่งแวดล้อม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17</a:t>
            </a:fld>
            <a:endParaRPr lang="th-TH" dirty="0"/>
          </a:p>
        </p:txBody>
      </p:sp>
      <p:sp>
        <p:nvSpPr>
          <p:cNvPr id="17" name="Rectangle 16"/>
          <p:cNvSpPr/>
          <p:nvPr/>
        </p:nvSpPr>
        <p:spPr>
          <a:xfrm>
            <a:off x="244587" y="1414650"/>
            <a:ext cx="3638584" cy="87964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3" name="TextBox 5"/>
          <p:cNvSpPr>
            <a:spLocks noChangeArrowheads="1"/>
          </p:cNvSpPr>
          <p:nvPr/>
        </p:nvSpPr>
        <p:spPr bwMode="auto">
          <a:xfrm>
            <a:off x="258886" y="1463295"/>
            <a:ext cx="3761056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สื่อสารกับหน่วยงานภาครัฐและหน่วยงานกำกับที่เกี่ยวข้องให้มากขึ้น</a:t>
            </a:r>
          </a:p>
        </p:txBody>
      </p:sp>
      <p:sp>
        <p:nvSpPr>
          <p:cNvPr id="25" name="TextBox 5"/>
          <p:cNvSpPr>
            <a:spLocks noChangeArrowheads="1"/>
          </p:cNvSpPr>
          <p:nvPr/>
        </p:nvSpPr>
        <p:spPr bwMode="auto">
          <a:xfrm>
            <a:off x="303075" y="2492896"/>
            <a:ext cx="3761056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เน้นการพัฒนาโครงการด้านสังคม ชุมชนที่เป็นลักษณะ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CSV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มากขึ้น </a:t>
            </a:r>
          </a:p>
        </p:txBody>
      </p:sp>
      <p:sp>
        <p:nvSpPr>
          <p:cNvPr id="27" name="TextBox 5"/>
          <p:cNvSpPr>
            <a:spLocks noChangeArrowheads="1"/>
          </p:cNvSpPr>
          <p:nvPr/>
        </p:nvSpPr>
        <p:spPr bwMode="auto">
          <a:xfrm>
            <a:off x="3969548" y="1457944"/>
            <a:ext cx="5196530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สร้างวิธีการสื่อสาร รูปแบบ และเนื้อหาใหม่ๆ สร้าง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Story 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ให้ </a:t>
            </a:r>
            <a:r>
              <a:rPr lang="en-US" sz="2400" b="1" dirty="0">
                <a:latin typeface="TH SarabunPSK" pitchFamily="34" charset="-34"/>
                <a:cs typeface="TH SarabunPSK" pitchFamily="34" charset="-34"/>
              </a:rPr>
              <a:t>Impact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 กับ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สังคม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ชุมชน และประเทศชาติได้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019941" y="1414650"/>
            <a:ext cx="4943083" cy="87964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7061" y="4781379"/>
            <a:ext cx="4392488" cy="1333857"/>
            <a:chOff x="322772" y="3535303"/>
            <a:chExt cx="4177220" cy="1333857"/>
          </a:xfrm>
        </p:grpSpPr>
        <p:sp>
          <p:nvSpPr>
            <p:cNvPr id="26" name="TextBox 5"/>
            <p:cNvSpPr>
              <a:spLocks noChangeArrowheads="1"/>
            </p:cNvSpPr>
            <p:nvPr/>
          </p:nvSpPr>
          <p:spPr bwMode="auto">
            <a:xfrm>
              <a:off x="381255" y="3605502"/>
              <a:ext cx="4118737" cy="120032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ü"/>
              </a:pPr>
              <a:r>
                <a:rPr lang="th-TH" sz="2400" b="1" dirty="0" smtClean="0">
                  <a:latin typeface="TH SarabunPSK" pitchFamily="34" charset="-34"/>
                  <a:cs typeface="TH SarabunPSK" pitchFamily="34" charset="-34"/>
                </a:rPr>
                <a:t>ให้</a:t>
              </a:r>
              <a:r>
                <a:rPr lang="th-TH" sz="2400" b="1" dirty="0">
                  <a:latin typeface="TH SarabunPSK" pitchFamily="34" charset="-34"/>
                  <a:cs typeface="TH SarabunPSK" pitchFamily="34" charset="-34"/>
                </a:rPr>
                <a:t>ความสำคัญกับการอนุรักษ์พลังงานด้าน </a:t>
              </a:r>
              <a:r>
                <a:rPr lang="en-US" sz="2400" b="1" dirty="0">
                  <a:latin typeface="TH SarabunPSK" pitchFamily="34" charset="-34"/>
                  <a:cs typeface="TH SarabunPSK" pitchFamily="34" charset="-34"/>
                </a:rPr>
                <a:t>Demand side </a:t>
              </a:r>
              <a:r>
                <a:rPr lang="en-US" sz="2400" b="1" dirty="0" smtClean="0">
                  <a:latin typeface="TH SarabunPSK" pitchFamily="34" charset="-34"/>
                  <a:cs typeface="TH SarabunPSK" pitchFamily="34" charset="-34"/>
                </a:rPr>
                <a:t>Management </a:t>
              </a:r>
              <a:r>
                <a:rPr lang="en-US" sz="2400" b="1" dirty="0">
                  <a:latin typeface="TH SarabunPSK" pitchFamily="34" charset="-34"/>
                  <a:cs typeface="TH SarabunPSK" pitchFamily="34" charset="-34"/>
                </a:rPr>
                <a:t>(DSM) </a:t>
              </a:r>
              <a:r>
                <a:rPr lang="th-TH" sz="2400" b="1" dirty="0">
                  <a:latin typeface="TH SarabunPSK" pitchFamily="34" charset="-34"/>
                  <a:cs typeface="TH SarabunPSK" pitchFamily="34" charset="-34"/>
                </a:rPr>
                <a:t>ส่งผลให้ต้นทุนพลังงานต่อ </a:t>
              </a:r>
              <a:r>
                <a:rPr lang="en-US" sz="2400" b="1" dirty="0">
                  <a:latin typeface="TH SarabunPSK" pitchFamily="34" charset="-34"/>
                  <a:cs typeface="TH SarabunPSK" pitchFamily="34" charset="-34"/>
                </a:rPr>
                <a:t>GDP </a:t>
              </a:r>
              <a:r>
                <a:rPr lang="th-TH" sz="2400" b="1" dirty="0">
                  <a:latin typeface="TH SarabunPSK" pitchFamily="34" charset="-34"/>
                  <a:cs typeface="TH SarabunPSK" pitchFamily="34" charset="-34"/>
                </a:rPr>
                <a:t>ลดลง </a:t>
              </a:r>
              <a:r>
                <a:rPr lang="th-TH" sz="2400" b="1" dirty="0" smtClean="0">
                  <a:latin typeface="TH SarabunPSK" pitchFamily="34" charset="-34"/>
                  <a:cs typeface="TH SarabunPSK" pitchFamily="34" charset="-34"/>
                </a:rPr>
                <a:t>และลด</a:t>
              </a:r>
              <a:r>
                <a:rPr lang="th-TH" sz="2400" b="1" dirty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en-US" sz="2400" b="1" dirty="0" smtClean="0">
                  <a:latin typeface="TH SarabunPSK" pitchFamily="34" charset="-34"/>
                  <a:cs typeface="TH SarabunPSK" pitchFamily="34" charset="-34"/>
                </a:rPr>
                <a:t>Co2</a:t>
              </a:r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22772" y="3535303"/>
              <a:ext cx="4177220" cy="1333857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767186" y="2549358"/>
            <a:ext cx="3981278" cy="879642"/>
            <a:chOff x="4520040" y="2597334"/>
            <a:chExt cx="3981278" cy="879642"/>
          </a:xfrm>
        </p:grpSpPr>
        <p:sp>
          <p:nvSpPr>
            <p:cNvPr id="28" name="TextBox 5"/>
            <p:cNvSpPr>
              <a:spLocks noChangeArrowheads="1"/>
            </p:cNvSpPr>
            <p:nvPr/>
          </p:nvSpPr>
          <p:spPr bwMode="auto">
            <a:xfrm>
              <a:off x="4548221" y="2708920"/>
              <a:ext cx="3953097" cy="564356"/>
            </a:xfrm>
            <a:prstGeom prst="roundRect">
              <a:avLst>
                <a:gd name="adj" fmla="val 32356"/>
              </a:avLst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th-TH" sz="2400" b="1" dirty="0" smtClean="0">
                  <a:latin typeface="TH SarabunPSK" pitchFamily="34" charset="-34"/>
                  <a:cs typeface="TH SarabunPSK" pitchFamily="34" charset="-34"/>
                </a:rPr>
                <a:t>เป็นแหล่งฝึกงาน เพื่อตอบแทนสังคม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520040" y="2597334"/>
              <a:ext cx="3638584" cy="879642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258886" y="2420888"/>
            <a:ext cx="3638584" cy="87964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716016" y="3637295"/>
            <a:ext cx="3837405" cy="1015841"/>
            <a:chOff x="4520040" y="3356992"/>
            <a:chExt cx="3837405" cy="1015841"/>
          </a:xfrm>
        </p:grpSpPr>
        <p:sp>
          <p:nvSpPr>
            <p:cNvPr id="30" name="TextBox 5"/>
            <p:cNvSpPr>
              <a:spLocks noChangeArrowheads="1"/>
            </p:cNvSpPr>
            <p:nvPr/>
          </p:nvSpPr>
          <p:spPr bwMode="auto">
            <a:xfrm>
              <a:off x="4520040" y="3356992"/>
              <a:ext cx="3837405" cy="1015841"/>
            </a:xfrm>
            <a:prstGeom prst="roundRect">
              <a:avLst>
                <a:gd name="adj" fmla="val 32356"/>
              </a:avLst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th-TH" sz="2400" b="1" dirty="0" smtClean="0">
                  <a:latin typeface="TH SarabunPSK" pitchFamily="34" charset="-34"/>
                  <a:cs typeface="TH SarabunPSK" pitchFamily="34" charset="-34"/>
                </a:rPr>
                <a:t>ให้ความสำคัญกับการลดภาวะโลกร้อน ตาม </a:t>
              </a:r>
              <a:r>
                <a:rPr lang="en-US" sz="2400" b="1" dirty="0" smtClean="0">
                  <a:latin typeface="TH SarabunPSK" pitchFamily="34" charset="-34"/>
                  <a:cs typeface="TH SarabunPSK" pitchFamily="34" charset="-34"/>
                </a:rPr>
                <a:t>UNFCCC* </a:t>
              </a:r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520040" y="3429000"/>
              <a:ext cx="3837405" cy="87964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513847" y="4781380"/>
            <a:ext cx="4572000" cy="1333857"/>
            <a:chOff x="4142526" y="5160732"/>
            <a:chExt cx="5076883" cy="832451"/>
          </a:xfrm>
        </p:grpSpPr>
        <p:sp>
          <p:nvSpPr>
            <p:cNvPr id="31" name="TextBox 5"/>
            <p:cNvSpPr>
              <a:spLocks noChangeArrowheads="1"/>
            </p:cNvSpPr>
            <p:nvPr/>
          </p:nvSpPr>
          <p:spPr bwMode="auto">
            <a:xfrm>
              <a:off x="4142526" y="5196516"/>
              <a:ext cx="5076883" cy="61259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ü"/>
              </a:pPr>
              <a:r>
                <a:rPr lang="th-TH" sz="2400" b="1" dirty="0">
                  <a:latin typeface="TH SarabunPSK" pitchFamily="34" charset="-34"/>
                  <a:cs typeface="TH SarabunPSK" pitchFamily="34" charset="-34"/>
                </a:rPr>
                <a:t>ให้ความสำคัญกับกิจกรรมที่</a:t>
              </a:r>
              <a:r>
                <a:rPr lang="th-TH" sz="2400" b="1" dirty="0" smtClean="0">
                  <a:latin typeface="TH SarabunPSK" pitchFamily="34" charset="-34"/>
                  <a:cs typeface="TH SarabunPSK" pitchFamily="34" charset="-34"/>
                </a:rPr>
                <a:t>ดูแลและ</a:t>
              </a:r>
              <a:r>
                <a:rPr lang="th-TH" sz="2400" b="1" dirty="0">
                  <a:latin typeface="TH SarabunPSK" pitchFamily="34" charset="-34"/>
                  <a:cs typeface="TH SarabunPSK" pitchFamily="34" charset="-34"/>
                </a:rPr>
                <a:t>รักษาสิ่งแวดล้อม ที่สำคัญการดำเนินงานของ กฟผ. จะต้องไม่กระทบต่อชุมชน สังคม และสิ่งแวดล้อม 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207101" y="5160732"/>
              <a:ext cx="4880858" cy="832451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th-TH" sz="2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59782"/>
            <a:ext cx="2584985" cy="1489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" name="TextBox 5"/>
          <p:cNvSpPr>
            <a:spLocks noChangeArrowheads="1"/>
          </p:cNvSpPr>
          <p:nvPr/>
        </p:nvSpPr>
        <p:spPr bwMode="auto">
          <a:xfrm>
            <a:off x="4788024" y="6255182"/>
            <a:ext cx="4393080" cy="376238"/>
          </a:xfrm>
          <a:prstGeom prst="roundRect">
            <a:avLst>
              <a:gd name="adj" fmla="val 32356"/>
            </a:avLst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lvl="0"/>
            <a:r>
              <a:rPr lang="en-US" sz="1400" b="1" dirty="0" smtClean="0">
                <a:latin typeface="TH SarabunPSK" pitchFamily="34" charset="-34"/>
                <a:cs typeface="TH SarabunPSK" pitchFamily="34" charset="-34"/>
              </a:rPr>
              <a:t>* UNFCCC = United Nations Framework Convention on Climate Change</a:t>
            </a:r>
            <a:endParaRPr lang="th-TH" sz="14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1762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นโยบาย</a:t>
            </a:r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ด้านธรรมาภิบาล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18</a:t>
            </a:fld>
            <a:endParaRPr lang="th-TH" dirty="0"/>
          </a:p>
        </p:txBody>
      </p:sp>
      <p:sp>
        <p:nvSpPr>
          <p:cNvPr id="32" name="Rectangle 31"/>
          <p:cNvSpPr/>
          <p:nvPr/>
        </p:nvSpPr>
        <p:spPr>
          <a:xfrm>
            <a:off x="251520" y="1412776"/>
            <a:ext cx="8711505" cy="993842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สื่อสาร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อย่างสม่ำเสมอให้ผู้ปฏิบัติงานเห็นความสำคัญของหลักธรรมาภิบาลที่จะต้องไม่เลือกปฏิบัติ ไม่ทุจริต โปร่งใส ละเว้นสิทธิพิเศษ และพร้อมที่จะรับการตรวจสอบมากขึ้น </a:t>
            </a:r>
          </a:p>
        </p:txBody>
      </p:sp>
      <p:pic>
        <p:nvPicPr>
          <p:cNvPr id="7" name="Picture 6" descr="รูป DSC_8742.pdf - Adobe Reader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7" t="22399" r="28738" b="12229"/>
          <a:stretch/>
        </p:blipFill>
        <p:spPr>
          <a:xfrm>
            <a:off x="35496" y="3633023"/>
            <a:ext cx="2905123" cy="2420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20"/>
          <p:cNvSpPr/>
          <p:nvPr/>
        </p:nvSpPr>
        <p:spPr>
          <a:xfrm>
            <a:off x="5220072" y="4529048"/>
            <a:ext cx="3843014" cy="844168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ให้ความสำคัญต่อการจัดการข้อร้องเรียน อย่างรวดเร็วและเห็นผลเป็น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รูปธรรม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265424" y="3520249"/>
            <a:ext cx="3806121" cy="893092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ปลูกฝัง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ค่านิยม </a:t>
            </a:r>
            <a:r>
              <a:rPr lang="en-US" sz="24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FIRM-C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อย่างต่อเนื่อง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39952" y="2564904"/>
            <a:ext cx="4931593" cy="84416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ผู้บังคับบัญชา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ทุกระดับชั้นต้องยึดถือหลักธรรมาภิ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บาล</a:t>
            </a:r>
            <a:endParaRPr lang="th-TH" sz="2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504" y="2564904"/>
            <a:ext cx="3888432" cy="844168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จัด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ให้มีการบรรยายให้ความรู้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รวมทั้ง</a:t>
            </a:r>
            <a:br>
              <a:rPr lang="th-TH" sz="24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ยก</a:t>
            </a:r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กรณีศึกษาให้ผู้ปฏิบัติงานทุกระดับชั้น 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4499992" y="5483118"/>
            <a:ext cx="4536504" cy="610178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กวดขัน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เรื่องการจัดซื้อจัดจ้าง การลงเวลาทำงาน </a:t>
            </a:r>
          </a:p>
        </p:txBody>
      </p:sp>
      <p:sp>
        <p:nvSpPr>
          <p:cNvPr id="34" name="Oval Callout 33"/>
          <p:cNvSpPr/>
          <p:nvPr/>
        </p:nvSpPr>
        <p:spPr>
          <a:xfrm>
            <a:off x="2062176" y="3867522"/>
            <a:ext cx="3477430" cy="909479"/>
          </a:xfrm>
          <a:prstGeom prst="wedgeEllipseCallout">
            <a:avLst>
              <a:gd name="adj1" fmla="val -56642"/>
              <a:gd name="adj2" fmla="val 21306"/>
            </a:avLst>
          </a:prstGeom>
          <a:solidFill>
            <a:srgbClr val="FFC00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ทุจริต คือ มะเร็งร้าย</a:t>
            </a:r>
            <a:r>
              <a:rPr lang="en-US" sz="2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  <a:endParaRPr lang="th-TH" sz="2400" b="1" dirty="0" smtClean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“</a:t>
            </a:r>
            <a:r>
              <a:rPr lang="th-TH" sz="2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โปร่งใส ตรวจสอบ</a:t>
            </a:r>
            <a:r>
              <a:rPr lang="th-TH" sz="2400" b="1" dirty="0" smtClean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ได้</a:t>
            </a:r>
            <a:r>
              <a:rPr lang="en-US" sz="2400" b="1" dirty="0" smtClean="0">
                <a:solidFill>
                  <a:srgbClr val="002060"/>
                </a:solidFill>
                <a:latin typeface="TH SarabunPSK" pitchFamily="34" charset="-34"/>
                <a:cs typeface="TH SarabunPSK" pitchFamily="34" charset="-34"/>
              </a:rPr>
              <a:t>”</a:t>
            </a:r>
            <a:endParaRPr lang="en-US" sz="2400" b="1" dirty="0">
              <a:solidFill>
                <a:srgbClr val="00206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204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19</a:t>
            </a:fld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00"/>
          <a:stretch/>
        </p:blipFill>
        <p:spPr>
          <a:xfrm>
            <a:off x="0" y="-10285"/>
            <a:ext cx="9144000" cy="686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9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2</a:t>
            </a:fld>
            <a:endParaRPr lang="th-TH" dirty="0"/>
          </a:p>
        </p:txBody>
      </p:sp>
      <p:grpSp>
        <p:nvGrpSpPr>
          <p:cNvPr id="7" name="Group 6"/>
          <p:cNvGrpSpPr/>
          <p:nvPr/>
        </p:nvGrpSpPr>
        <p:grpSpPr>
          <a:xfrm>
            <a:off x="1763688" y="1397000"/>
            <a:ext cx="7080448" cy="4840312"/>
            <a:chOff x="1524000" y="1397000"/>
            <a:chExt cx="6576392" cy="4840312"/>
          </a:xfrm>
        </p:grpSpPr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703312579"/>
                </p:ext>
              </p:extLst>
            </p:nvPr>
          </p:nvGraphicFramePr>
          <p:xfrm>
            <a:off x="1524000" y="1397000"/>
            <a:ext cx="6576392" cy="48403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สี่เหลี่ยมผืนผ้า 1"/>
            <p:cNvSpPr/>
            <p:nvPr/>
          </p:nvSpPr>
          <p:spPr>
            <a:xfrm>
              <a:off x="1945079" y="1916832"/>
              <a:ext cx="36954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1</a:t>
              </a:r>
              <a:endPara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0" name="สี่เหลี่ยมผืนผ้า 1"/>
            <p:cNvSpPr/>
            <p:nvPr/>
          </p:nvSpPr>
          <p:spPr>
            <a:xfrm>
              <a:off x="2324868" y="3356992"/>
              <a:ext cx="39786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2</a:t>
              </a:r>
            </a:p>
          </p:txBody>
        </p:sp>
        <p:sp>
          <p:nvSpPr>
            <p:cNvPr id="11" name="สี่เหลี่ยมผืนผ้า 1"/>
            <p:cNvSpPr/>
            <p:nvPr/>
          </p:nvSpPr>
          <p:spPr>
            <a:xfrm>
              <a:off x="1928715" y="4725144"/>
              <a:ext cx="39786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3</a:t>
              </a:r>
              <a:endPara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หัวข้อนำเสนอ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ltGray">
          <a:xfrm rot="5400000">
            <a:off x="-734665" y="2022042"/>
            <a:ext cx="2874962" cy="34178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8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56" y="10807"/>
                </a:moveTo>
                <a:cubicBezTo>
                  <a:pt x="10056" y="10805"/>
                  <a:pt x="10056" y="10802"/>
                  <a:pt x="10056" y="10800"/>
                </a:cubicBezTo>
                <a:cubicBezTo>
                  <a:pt x="10056" y="10389"/>
                  <a:pt x="10389" y="10056"/>
                  <a:pt x="10800" y="10056"/>
                </a:cubicBezTo>
                <a:cubicBezTo>
                  <a:pt x="11210" y="10056"/>
                  <a:pt x="11544" y="10389"/>
                  <a:pt x="11544" y="10800"/>
                </a:cubicBezTo>
                <a:cubicBezTo>
                  <a:pt x="11544" y="10802"/>
                  <a:pt x="11543" y="10805"/>
                  <a:pt x="11543" y="10807"/>
                </a:cubicBezTo>
                <a:lnTo>
                  <a:pt x="21599" y="10916"/>
                </a:lnTo>
                <a:cubicBezTo>
                  <a:pt x="21599" y="10877"/>
                  <a:pt x="21600" y="10838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38"/>
                  <a:pt x="0" y="10877"/>
                  <a:pt x="0" y="10916"/>
                </a:cubicBezTo>
                <a:lnTo>
                  <a:pt x="10056" y="10807"/>
                </a:lnTo>
                <a:close/>
              </a:path>
            </a:pathLst>
          </a:custGeom>
          <a:gradFill rotWithShape="0">
            <a:gsLst>
              <a:gs pos="0">
                <a:sysClr val="window" lastClr="FFFFFF"/>
              </a:gs>
              <a:gs pos="100000">
                <a:srgbClr val="0099F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Cordia New" panose="020B0304020202020204" pitchFamily="34" charset="-34"/>
            </a:endParaRPr>
          </a:p>
        </p:txBody>
      </p:sp>
      <p:pic>
        <p:nvPicPr>
          <p:cNvPr id="19" name="Picture 4" descr="logo10forWe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54" y="2830873"/>
            <a:ext cx="1593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124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3</a:t>
            </a:fld>
            <a:endParaRPr lang="th-TH" dirty="0"/>
          </a:p>
        </p:txBody>
      </p:sp>
      <p:grpSp>
        <p:nvGrpSpPr>
          <p:cNvPr id="7" name="Group 6"/>
          <p:cNvGrpSpPr/>
          <p:nvPr/>
        </p:nvGrpSpPr>
        <p:grpSpPr>
          <a:xfrm>
            <a:off x="1763688" y="1397000"/>
            <a:ext cx="7080448" cy="4840312"/>
            <a:chOff x="1524000" y="1397000"/>
            <a:chExt cx="6576392" cy="4840312"/>
          </a:xfrm>
        </p:grpSpPr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615452927"/>
                </p:ext>
              </p:extLst>
            </p:nvPr>
          </p:nvGraphicFramePr>
          <p:xfrm>
            <a:off x="1524000" y="1397000"/>
            <a:ext cx="6576392" cy="48403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สี่เหลี่ยมผืนผ้า 1"/>
            <p:cNvSpPr/>
            <p:nvPr/>
          </p:nvSpPr>
          <p:spPr>
            <a:xfrm>
              <a:off x="1945079" y="1916832"/>
              <a:ext cx="36954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1</a:t>
              </a:r>
              <a:endPara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0" name="สี่เหลี่ยมผืนผ้า 1"/>
            <p:cNvSpPr/>
            <p:nvPr/>
          </p:nvSpPr>
          <p:spPr>
            <a:xfrm>
              <a:off x="2324868" y="3356992"/>
              <a:ext cx="36954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2</a:t>
              </a:r>
            </a:p>
          </p:txBody>
        </p:sp>
        <p:sp>
          <p:nvSpPr>
            <p:cNvPr id="11" name="สี่เหลี่ยมผืนผ้า 1"/>
            <p:cNvSpPr/>
            <p:nvPr/>
          </p:nvSpPr>
          <p:spPr>
            <a:xfrm>
              <a:off x="1928715" y="4725144"/>
              <a:ext cx="36954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3</a:t>
              </a:r>
              <a:endPara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หัวข้อนำเสนอ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ltGray">
          <a:xfrm rot="5400000">
            <a:off x="-734665" y="2022042"/>
            <a:ext cx="2874962" cy="34178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8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56" y="10807"/>
                </a:moveTo>
                <a:cubicBezTo>
                  <a:pt x="10056" y="10805"/>
                  <a:pt x="10056" y="10802"/>
                  <a:pt x="10056" y="10800"/>
                </a:cubicBezTo>
                <a:cubicBezTo>
                  <a:pt x="10056" y="10389"/>
                  <a:pt x="10389" y="10056"/>
                  <a:pt x="10800" y="10056"/>
                </a:cubicBezTo>
                <a:cubicBezTo>
                  <a:pt x="11210" y="10056"/>
                  <a:pt x="11544" y="10389"/>
                  <a:pt x="11544" y="10800"/>
                </a:cubicBezTo>
                <a:cubicBezTo>
                  <a:pt x="11544" y="10802"/>
                  <a:pt x="11543" y="10805"/>
                  <a:pt x="11543" y="10807"/>
                </a:cubicBezTo>
                <a:lnTo>
                  <a:pt x="21599" y="10916"/>
                </a:lnTo>
                <a:cubicBezTo>
                  <a:pt x="21599" y="10877"/>
                  <a:pt x="21600" y="10838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38"/>
                  <a:pt x="0" y="10877"/>
                  <a:pt x="0" y="10916"/>
                </a:cubicBezTo>
                <a:lnTo>
                  <a:pt x="10056" y="10807"/>
                </a:lnTo>
                <a:close/>
              </a:path>
            </a:pathLst>
          </a:custGeom>
          <a:gradFill rotWithShape="0">
            <a:gsLst>
              <a:gs pos="0">
                <a:sysClr val="window" lastClr="FFFFFF"/>
              </a:gs>
              <a:gs pos="100000">
                <a:srgbClr val="0099F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Cordia New" panose="020B0304020202020204" pitchFamily="34" charset="-34"/>
            </a:endParaRPr>
          </a:p>
        </p:txBody>
      </p:sp>
      <p:pic>
        <p:nvPicPr>
          <p:cNvPr id="19" name="Picture 4" descr="logo10forWe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54" y="2830873"/>
            <a:ext cx="1593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54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4</a:t>
            </a:fld>
            <a:endParaRPr lang="th-TH" dirty="0"/>
          </a:p>
        </p:txBody>
      </p: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วิสัยทัศน์ และหลักแนวคิดในการบริหาร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483768" y="1870107"/>
            <a:ext cx="6479257" cy="1990941"/>
          </a:xfrm>
          <a:prstGeom prst="wedgeRoundRectCallout">
            <a:avLst>
              <a:gd name="adj1" fmla="val -57515"/>
              <a:gd name="adj2" fmla="val -10690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thaiDist"/>
            <a:r>
              <a:rPr lang="th-TH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เป็นองค์กรที่</a:t>
            </a:r>
            <a:r>
              <a:rPr lang="th-TH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ได้รับ</a:t>
            </a:r>
            <a:r>
              <a:rPr lang="th-TH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การยอมรับจากสังคมโดยรวมว่ามีคุณค่า</a:t>
            </a:r>
            <a:r>
              <a:rPr lang="th-TH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ต่อประชาชน สังคม และประเทศชาติ </a:t>
            </a:r>
            <a:r>
              <a:rPr lang="th-TH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ในระดับที่สังคมพร้อม</a:t>
            </a:r>
            <a:r>
              <a:rPr lang="th-TH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สนับสนุนและปกป้อง</a:t>
            </a:r>
            <a:r>
              <a:rPr lang="th-TH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ให้ กฟผ. คงอยู่อย่างยั่งยืนตลอดไป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9771" t="5148" r="4848" b="17402"/>
          <a:stretch/>
        </p:blipFill>
        <p:spPr>
          <a:xfrm>
            <a:off x="619939" y="1801891"/>
            <a:ext cx="1427974" cy="21311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grpSp>
        <p:nvGrpSpPr>
          <p:cNvPr id="9" name="Group 19"/>
          <p:cNvGrpSpPr>
            <a:grpSpLocks/>
          </p:cNvGrpSpPr>
          <p:nvPr/>
        </p:nvGrpSpPr>
        <p:grpSpPr bwMode="auto">
          <a:xfrm>
            <a:off x="3106342" y="5095906"/>
            <a:ext cx="4562001" cy="710900"/>
            <a:chOff x="2116911" y="5595937"/>
            <a:chExt cx="4907349" cy="1310640"/>
          </a:xfrm>
        </p:grpSpPr>
        <p:sp>
          <p:nvSpPr>
            <p:cNvPr id="10" name="Rounded Rectangle 9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74638" algn="ctr">
                <a:defRPr/>
              </a:pPr>
              <a:r>
                <a:rPr lang="th-TH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Tahoma" pitchFamily="34" charset="0"/>
                  <a:cs typeface="TH SarabunPSK" panose="020B0500040200020003" pitchFamily="34" charset="-34"/>
                </a:rPr>
                <a:t>คิดแบบเดิม ทำแบบเดิม </a:t>
              </a:r>
            </a:p>
            <a:p>
              <a:pPr lvl="1" indent="-274638" algn="ctr">
                <a:defRPr/>
              </a:pPr>
              <a:r>
                <a:rPr lang="th-TH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Tahoma" pitchFamily="34" charset="0"/>
                  <a:cs typeface="TH SarabunPSK" panose="020B0500040200020003" pitchFamily="34" charset="-34"/>
                </a:rPr>
                <a:t>มีสิทธิเป็นหน่วยงานแห่งความทรงจำ </a:t>
              </a:r>
              <a:endParaRPr lang="th-TH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  <p:sp>
          <p:nvSpPr>
            <p:cNvPr id="11" name="Pentagon 10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h-TH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Tahoma" pitchFamily="34" charset="0"/>
                  <a:cs typeface="TH SarabunPSK" panose="020B0500040200020003" pitchFamily="34" charset="-34"/>
                </a:rPr>
                <a:t>2.</a:t>
              </a:r>
              <a:endParaRPr lang="th-TH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71569" y="4286492"/>
            <a:ext cx="3060271" cy="1374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หลักแนวคิดในการบริหาร</a:t>
            </a:r>
            <a:endParaRPr lang="th-TH" sz="2800" dirty="0"/>
          </a:p>
        </p:txBody>
      </p:sp>
      <p:sp>
        <p:nvSpPr>
          <p:cNvPr id="2" name="Rectangle 1"/>
          <p:cNvSpPr/>
          <p:nvPr/>
        </p:nvSpPr>
        <p:spPr>
          <a:xfrm>
            <a:off x="251520" y="1189375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วิสัยทัศน์ กฟผ. </a:t>
            </a:r>
            <a:r>
              <a:rPr lang="th-TH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(ปัจจุบัน)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เป็นองค์การชั้นนำในกิจการไฟฟ้าในระดับสากล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106342" y="4286492"/>
            <a:ext cx="4562001" cy="710900"/>
            <a:chOff x="3106343" y="4286492"/>
            <a:chExt cx="3850142" cy="710900"/>
          </a:xfrm>
        </p:grpSpPr>
        <p:grpSp>
          <p:nvGrpSpPr>
            <p:cNvPr id="16" name="Group 19"/>
            <p:cNvGrpSpPr>
              <a:grpSpLocks/>
            </p:cNvGrpSpPr>
            <p:nvPr/>
          </p:nvGrpSpPr>
          <p:grpSpPr bwMode="auto">
            <a:xfrm>
              <a:off x="3106343" y="4286492"/>
              <a:ext cx="3850142" cy="710900"/>
              <a:chOff x="2116911" y="5595937"/>
              <a:chExt cx="4907349" cy="1310640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2701119" y="5595937"/>
                <a:ext cx="4323141" cy="1310640"/>
              </a:xfrm>
              <a:prstGeom prst="roundRect">
                <a:avLst/>
              </a:prstGeom>
              <a:ln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lvl="1" indent="-274638" algn="ctr">
                  <a:defRPr/>
                </a:pPr>
                <a:r>
                  <a:rPr lang="th-TH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PSK" panose="020B0500040200020003" pitchFamily="34" charset="-34"/>
                    <a:ea typeface="Tahoma" pitchFamily="34" charset="0"/>
                    <a:cs typeface="TH SarabunPSK" panose="020B0500040200020003" pitchFamily="34" charset="-34"/>
                  </a:rPr>
                  <a:t>คิด </a:t>
                </a:r>
                <a:r>
                  <a:rPr lang="en-US" sz="24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PSK" panose="020B0500040200020003" pitchFamily="34" charset="-34"/>
                    <a:ea typeface="Tahoma" pitchFamily="34" charset="0"/>
                    <a:cs typeface="TH SarabunPSK" panose="020B0500040200020003" pitchFamily="34" charset="-34"/>
                    <a:sym typeface="Wingdings 3"/>
                  </a:rPr>
                  <a:t></a:t>
                </a:r>
                <a:r>
                  <a:rPr lang="en-US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PSK" panose="020B0500040200020003" pitchFamily="34" charset="-34"/>
                    <a:ea typeface="Tahoma" pitchFamily="34" charset="0"/>
                    <a:cs typeface="TH SarabunPSK" panose="020B0500040200020003" pitchFamily="34" charset="-34"/>
                  </a:rPr>
                  <a:t> </a:t>
                </a:r>
                <a:r>
                  <a:rPr lang="th-TH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PSK" panose="020B0500040200020003" pitchFamily="34" charset="-34"/>
                    <a:ea typeface="Tahoma" pitchFamily="34" charset="0"/>
                    <a:cs typeface="TH SarabunPSK" panose="020B0500040200020003" pitchFamily="34" charset="-34"/>
                  </a:rPr>
                  <a:t>ทำ </a:t>
                </a:r>
                <a:r>
                  <a:rPr lang="en-US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PSK" panose="020B0500040200020003" pitchFamily="34" charset="-34"/>
                    <a:ea typeface="Tahoma" pitchFamily="34" charset="0"/>
                    <a:cs typeface="TH SarabunPSK" panose="020B0500040200020003" pitchFamily="34" charset="-34"/>
                    <a:sym typeface="Wingdings 3"/>
                  </a:rPr>
                  <a:t>=</a:t>
                </a:r>
                <a:r>
                  <a:rPr lang="en-US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PSK" panose="020B0500040200020003" pitchFamily="34" charset="-34"/>
                    <a:ea typeface="Tahoma" pitchFamily="34" charset="0"/>
                    <a:cs typeface="TH SarabunPSK" panose="020B0500040200020003" pitchFamily="34" charset="-34"/>
                  </a:rPr>
                  <a:t> </a:t>
                </a:r>
                <a:r>
                  <a:rPr lang="th-TH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PSK" panose="020B0500040200020003" pitchFamily="34" charset="-34"/>
                    <a:ea typeface="Tahoma" pitchFamily="34" charset="0"/>
                    <a:cs typeface="TH SarabunPSK" panose="020B0500040200020003" pitchFamily="34" charset="-34"/>
                  </a:rPr>
                  <a:t>ผลลัพธ์</a:t>
                </a:r>
                <a:endParaRPr lang="th-TH" sz="2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Tahoma" pitchFamily="34" charset="0"/>
                  <a:cs typeface="TH SarabunPSK" panose="020B0500040200020003" pitchFamily="34" charset="-34"/>
                </a:endParaRPr>
              </a:p>
            </p:txBody>
          </p:sp>
          <p:sp>
            <p:nvSpPr>
              <p:cNvPr id="19" name="Pentagon 18"/>
              <p:cNvSpPr/>
              <p:nvPr/>
            </p:nvSpPr>
            <p:spPr>
              <a:xfrm>
                <a:off x="2116911" y="5595937"/>
                <a:ext cx="895786" cy="1310640"/>
              </a:xfrm>
              <a:prstGeom prst="homePlate">
                <a:avLst>
                  <a:gd name="adj" fmla="val 22289"/>
                </a:avLst>
              </a:prstGeom>
              <a:solidFill>
                <a:srgbClr val="FFC000"/>
              </a:solidFill>
              <a:ln>
                <a:solidFill>
                  <a:srgbClr val="FFC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th-TH" sz="24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H SarabunPSK" panose="020B0500040200020003" pitchFamily="34" charset="-34"/>
                    <a:ea typeface="Tahoma" pitchFamily="34" charset="0"/>
                    <a:cs typeface="TH SarabunPSK" panose="020B0500040200020003" pitchFamily="34" charset="-34"/>
                  </a:rPr>
                  <a:t>1.</a:t>
                </a:r>
                <a:endParaRPr lang="th-TH" sz="24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H SarabunPSK" panose="020B0500040200020003" pitchFamily="34" charset="-34"/>
                  <a:ea typeface="Tahoma" pitchFamily="34" charset="0"/>
                  <a:cs typeface="TH SarabunPSK" panose="020B0500040200020003" pitchFamily="34" charset="-34"/>
                </a:endParaRPr>
              </a:p>
            </p:txBody>
          </p:sp>
        </p:grpSp>
        <p:sp>
          <p:nvSpPr>
            <p:cNvPr id="25" name="U-Turn Arrow 24"/>
            <p:cNvSpPr/>
            <p:nvPr/>
          </p:nvSpPr>
          <p:spPr>
            <a:xfrm rot="10800000">
              <a:off x="4738964" y="4811737"/>
              <a:ext cx="1152131" cy="137856"/>
            </a:xfrm>
            <a:prstGeom prst="uturnArrow">
              <a:avLst>
                <a:gd name="adj1" fmla="val 21143"/>
                <a:gd name="adj2" fmla="val 25000"/>
                <a:gd name="adj3" fmla="val 25000"/>
                <a:gd name="adj4" fmla="val 43750"/>
                <a:gd name="adj5" fmla="val 75000"/>
              </a:avLst>
            </a:prstGeom>
            <a:ln>
              <a:solidFill>
                <a:schemeClr val="accent2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240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646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5</a:t>
            </a:fld>
            <a:endParaRPr lang="th-TH" dirty="0"/>
          </a:p>
        </p:txBody>
      </p:sp>
      <p:grpSp>
        <p:nvGrpSpPr>
          <p:cNvPr id="7" name="Group 6"/>
          <p:cNvGrpSpPr/>
          <p:nvPr/>
        </p:nvGrpSpPr>
        <p:grpSpPr>
          <a:xfrm>
            <a:off x="1763688" y="1397000"/>
            <a:ext cx="7080448" cy="4840312"/>
            <a:chOff x="1524000" y="1397000"/>
            <a:chExt cx="6576392" cy="4840312"/>
          </a:xfrm>
        </p:grpSpPr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3061535193"/>
                </p:ext>
              </p:extLst>
            </p:nvPr>
          </p:nvGraphicFramePr>
          <p:xfrm>
            <a:off x="1524000" y="1397000"/>
            <a:ext cx="6576392" cy="484031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สี่เหลี่ยมผืนผ้า 1"/>
            <p:cNvSpPr/>
            <p:nvPr/>
          </p:nvSpPr>
          <p:spPr>
            <a:xfrm>
              <a:off x="1945079" y="1916832"/>
              <a:ext cx="36954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1</a:t>
              </a:r>
              <a:endPara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0" name="สี่เหลี่ยมผืนผ้า 1"/>
            <p:cNvSpPr/>
            <p:nvPr/>
          </p:nvSpPr>
          <p:spPr>
            <a:xfrm>
              <a:off x="2324868" y="3356992"/>
              <a:ext cx="39786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4F81BD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2</a:t>
              </a:r>
            </a:p>
          </p:txBody>
        </p:sp>
        <p:sp>
          <p:nvSpPr>
            <p:cNvPr id="11" name="สี่เหลี่ยมผืนผ้า 1"/>
            <p:cNvSpPr/>
            <p:nvPr/>
          </p:nvSpPr>
          <p:spPr>
            <a:xfrm>
              <a:off x="1928715" y="4725144"/>
              <a:ext cx="36954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PSK" panose="020B0500040200020003" pitchFamily="34" charset="-34"/>
                  <a:cs typeface="TH SarabunPSK" panose="020B0500040200020003" pitchFamily="34" charset="-34"/>
                </a:rPr>
                <a:t>3</a:t>
              </a:r>
              <a:endParaRPr kumimoji="0" lang="th-TH" sz="44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หัวข้อนำเสนอ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ltGray">
          <a:xfrm rot="5400000">
            <a:off x="-734665" y="2022042"/>
            <a:ext cx="2874962" cy="34178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83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56" y="10807"/>
                </a:moveTo>
                <a:cubicBezTo>
                  <a:pt x="10056" y="10805"/>
                  <a:pt x="10056" y="10802"/>
                  <a:pt x="10056" y="10800"/>
                </a:cubicBezTo>
                <a:cubicBezTo>
                  <a:pt x="10056" y="10389"/>
                  <a:pt x="10389" y="10056"/>
                  <a:pt x="10800" y="10056"/>
                </a:cubicBezTo>
                <a:cubicBezTo>
                  <a:pt x="11210" y="10056"/>
                  <a:pt x="11544" y="10389"/>
                  <a:pt x="11544" y="10800"/>
                </a:cubicBezTo>
                <a:cubicBezTo>
                  <a:pt x="11544" y="10802"/>
                  <a:pt x="11543" y="10805"/>
                  <a:pt x="11543" y="10807"/>
                </a:cubicBezTo>
                <a:lnTo>
                  <a:pt x="21599" y="10916"/>
                </a:lnTo>
                <a:cubicBezTo>
                  <a:pt x="21599" y="10877"/>
                  <a:pt x="21600" y="10838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38"/>
                  <a:pt x="0" y="10877"/>
                  <a:pt x="0" y="10916"/>
                </a:cubicBezTo>
                <a:lnTo>
                  <a:pt x="10056" y="10807"/>
                </a:lnTo>
                <a:close/>
              </a:path>
            </a:pathLst>
          </a:custGeom>
          <a:gradFill rotWithShape="0">
            <a:gsLst>
              <a:gs pos="0">
                <a:sysClr val="window" lastClr="FFFFFF"/>
              </a:gs>
              <a:gs pos="100000">
                <a:srgbClr val="0099FF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Cordia New" panose="020B0304020202020204" pitchFamily="34" charset="-34"/>
            </a:endParaRPr>
          </a:p>
        </p:txBody>
      </p:sp>
      <p:pic>
        <p:nvPicPr>
          <p:cNvPr id="19" name="Picture 4" descr="logo10forWe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54" y="2830873"/>
            <a:ext cx="1593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1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6</a:t>
            </a:fld>
            <a:endParaRPr lang="th-TH" dirty="0"/>
          </a:p>
        </p:txBody>
      </p: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เรื่องเร่งด่วนที่ต้องดำเนินการ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04029" y="1383780"/>
            <a:ext cx="8932467" cy="893092"/>
            <a:chOff x="2116911" y="5595937"/>
            <a:chExt cx="4907349" cy="1310640"/>
          </a:xfrm>
        </p:grpSpPr>
        <p:sp>
          <p:nvSpPr>
            <p:cNvPr id="6" name="Rounded Rectangle 5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720725" indent="-184150" algn="thaiDist"/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1. ทบทวนแผน </a:t>
              </a:r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PDP2015 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ทั้งด้านสัดส่วนการใช้เชื้อเพลิงและกำลังผลิต 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เพื่อให้ระบบ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ไฟฟ้าของประเทศไทยมีความมั่นคงและเชื่อถือได้</a:t>
              </a:r>
            </a:p>
          </p:txBody>
        </p:sp>
        <p:sp>
          <p:nvSpPr>
            <p:cNvPr id="7" name="Pentagon 6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FFC000"/>
            </a:solidFill>
            <a:ln>
              <a:solidFill>
                <a:srgbClr val="FFC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6000" b="1" dirty="0">
                <a:solidFill>
                  <a:prstClr val="white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1" name="Group 19"/>
          <p:cNvGrpSpPr>
            <a:grpSpLocks/>
          </p:cNvGrpSpPr>
          <p:nvPr/>
        </p:nvGrpSpPr>
        <p:grpSpPr bwMode="auto">
          <a:xfrm>
            <a:off x="99091" y="2535908"/>
            <a:ext cx="8932467" cy="893092"/>
            <a:chOff x="2116911" y="5595937"/>
            <a:chExt cx="4907349" cy="1310640"/>
          </a:xfrm>
        </p:grpSpPr>
        <p:sp>
          <p:nvSpPr>
            <p:cNvPr id="12" name="Rounded Rectangle 11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6575"/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2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. การสร้างโรงไฟฟ้ากระบี่ </a:t>
              </a:r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800 MW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 และโรงไฟฟ้าเทพา </a:t>
              </a:r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1000 </a:t>
              </a:r>
              <a:r>
                <a:rPr lang="en-US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MW</a:t>
              </a:r>
              <a:endParaRPr lang="en-US" sz="2400" dirty="0"/>
            </a:p>
          </p:txBody>
        </p:sp>
        <p:sp>
          <p:nvSpPr>
            <p:cNvPr id="13" name="Pentagon 12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6000" b="1" dirty="0">
                <a:solidFill>
                  <a:prstClr val="white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4" name="Group 19"/>
          <p:cNvGrpSpPr>
            <a:grpSpLocks/>
          </p:cNvGrpSpPr>
          <p:nvPr/>
        </p:nvGrpSpPr>
        <p:grpSpPr bwMode="auto">
          <a:xfrm>
            <a:off x="99091" y="3717032"/>
            <a:ext cx="8932467" cy="893092"/>
            <a:chOff x="2116911" y="5595937"/>
            <a:chExt cx="4907349" cy="1310640"/>
          </a:xfrm>
        </p:grpSpPr>
        <p:sp>
          <p:nvSpPr>
            <p:cNvPr id="15" name="Rounded Rectangle 14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6575" lvl="0"/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3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. เร่งรัดศึกษาโครงการ </a:t>
              </a:r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FSRU 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รองรับการนำเข้า </a:t>
              </a:r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LNG 5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 ล้านตันต่อปี</a:t>
              </a:r>
              <a:endParaRPr lang="en-US" sz="2400" dirty="0"/>
            </a:p>
          </p:txBody>
        </p:sp>
        <p:sp>
          <p:nvSpPr>
            <p:cNvPr id="16" name="Pentagon 15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6000" b="1" dirty="0">
                <a:solidFill>
                  <a:prstClr val="white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8" name="Group 19"/>
          <p:cNvGrpSpPr>
            <a:grpSpLocks/>
          </p:cNvGrpSpPr>
          <p:nvPr/>
        </p:nvGrpSpPr>
        <p:grpSpPr bwMode="auto">
          <a:xfrm>
            <a:off x="104029" y="4869160"/>
            <a:ext cx="8932467" cy="893092"/>
            <a:chOff x="2116911" y="5595937"/>
            <a:chExt cx="4907349" cy="1310640"/>
          </a:xfrm>
        </p:grpSpPr>
        <p:sp>
          <p:nvSpPr>
            <p:cNvPr id="19" name="Rounded Rectangle 18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AF232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811213" indent="-274638"/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4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. พัฒนา </a:t>
              </a:r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Model 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ใหม่ในการพัฒนาโรงไฟฟ้า เพื่อให้ส่งผลต่อความรู้สึกเชิง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บวก</a:t>
              </a:r>
              <a:b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</a:b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มากขึ้น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และประชาชนเกิดการ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ยอมรับ</a:t>
              </a:r>
              <a:endParaRPr lang="en-US" sz="2400" dirty="0"/>
            </a:p>
          </p:txBody>
        </p:sp>
        <p:sp>
          <p:nvSpPr>
            <p:cNvPr id="20" name="Pentagon 19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C00000"/>
            </a:solidFill>
            <a:ln>
              <a:solidFill>
                <a:srgbClr val="AF2323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6000" b="1" dirty="0">
                <a:solidFill>
                  <a:prstClr val="white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7" y="2585554"/>
            <a:ext cx="1395604" cy="797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" y="3717032"/>
            <a:ext cx="1447398" cy="896422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pic>
        <p:nvPicPr>
          <p:cNvPr id="2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59" t="23446" r="35717" b="8827"/>
          <a:stretch/>
        </p:blipFill>
        <p:spPr bwMode="auto">
          <a:xfrm>
            <a:off x="281737" y="4916334"/>
            <a:ext cx="1035331" cy="79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thaienergy.org/assets/img/content/Capture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0" t="14112" r="10071" b="11892"/>
          <a:stretch/>
        </p:blipFill>
        <p:spPr bwMode="auto">
          <a:xfrm>
            <a:off x="216585" y="1340768"/>
            <a:ext cx="1255549" cy="930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24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7</a:t>
            </a:fld>
            <a:endParaRPr lang="th-TH" dirty="0"/>
          </a:p>
        </p:txBody>
      </p: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เรื่องเร่งด่วนที่ต้องดำเนินการ (ต่อ)</a:t>
            </a:r>
            <a:endParaRPr lang="th-TH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04029" y="1383780"/>
            <a:ext cx="8932467" cy="893092"/>
            <a:chOff x="2116911" y="5595937"/>
            <a:chExt cx="4907349" cy="1310640"/>
          </a:xfrm>
        </p:grpSpPr>
        <p:sp>
          <p:nvSpPr>
            <p:cNvPr id="6" name="Rounded Rectangle 5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6575" lvl="0"/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5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. พัฒนาโครงการพลังงานทดแทนควบคู่ไปกับโรงไฟฟ้าถ่านหิน โดย กฟผ. จะ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เป็น</a:t>
              </a:r>
              <a:b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</a:b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   ผู้นำด้านโรงไฟฟ้า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พลังงานทดแทน</a:t>
              </a:r>
              <a:endParaRPr lang="en-US" sz="2400" dirty="0"/>
            </a:p>
          </p:txBody>
        </p:sp>
        <p:sp>
          <p:nvSpPr>
            <p:cNvPr id="7" name="Pentagon 6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FFC000"/>
            </a:solidFill>
            <a:ln>
              <a:solidFill>
                <a:srgbClr val="FFC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6000" b="1" dirty="0">
                <a:solidFill>
                  <a:prstClr val="white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1" name="Group 19"/>
          <p:cNvGrpSpPr>
            <a:grpSpLocks/>
          </p:cNvGrpSpPr>
          <p:nvPr/>
        </p:nvGrpSpPr>
        <p:grpSpPr bwMode="auto">
          <a:xfrm>
            <a:off x="99091" y="2535908"/>
            <a:ext cx="8932467" cy="893092"/>
            <a:chOff x="2116911" y="5595937"/>
            <a:chExt cx="4907349" cy="1310640"/>
          </a:xfrm>
        </p:grpSpPr>
        <p:sp>
          <p:nvSpPr>
            <p:cNvPr id="12" name="Rounded Rectangle 11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720725" indent="-274638"/>
              <a:r>
                <a:rPr lang="th-TH" sz="22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 </a:t>
              </a:r>
              <a:r>
                <a:rPr lang="en-US" sz="22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6</a:t>
              </a:r>
              <a:r>
                <a:rPr lang="en-US" sz="22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. </a:t>
              </a:r>
              <a:r>
                <a:rPr lang="th-TH" sz="22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ให้ความสำคัญกับกิจกรรมการลดภาวะโลกร้อน เพื่อให้สอดคล้องกับกระแสโลก </a:t>
              </a:r>
              <a:r>
                <a:rPr lang="th-TH" sz="22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ผู้ปฏิบัติงาน   กฟผ. </a:t>
              </a:r>
              <a:r>
                <a:rPr lang="th-TH" sz="22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ต้องเป็นบุคคลต้นแบบที่แสดงถึงการใส่ใจต่อปัญหาสิ่งแวดล้อม</a:t>
              </a:r>
              <a:r>
                <a:rPr lang="th-TH" sz="22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และภาวะโลก</a:t>
              </a:r>
              <a:r>
                <a:rPr lang="th-TH" sz="22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ร้อน</a:t>
              </a:r>
              <a:endParaRPr lang="en-US" sz="2200" b="1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13" name="Pentagon 12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6000" b="1" dirty="0">
                <a:solidFill>
                  <a:prstClr val="white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4" name="Group 19"/>
          <p:cNvGrpSpPr>
            <a:grpSpLocks/>
          </p:cNvGrpSpPr>
          <p:nvPr/>
        </p:nvGrpSpPr>
        <p:grpSpPr bwMode="auto">
          <a:xfrm>
            <a:off x="99091" y="3717032"/>
            <a:ext cx="8932467" cy="893092"/>
            <a:chOff x="2116911" y="5595937"/>
            <a:chExt cx="4907349" cy="1310640"/>
          </a:xfrm>
        </p:grpSpPr>
        <p:sp>
          <p:nvSpPr>
            <p:cNvPr id="15" name="Rounded Rectangle 14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720725" lvl="0" indent="-184150"/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7. 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สนับสนุนบริษัท </a:t>
              </a:r>
              <a:r>
                <a:rPr lang="en-US" sz="2400" b="1" dirty="0" err="1">
                  <a:latin typeface="TH Sarabun New" panose="020B0500040200020003" pitchFamily="34" charset="-34"/>
                  <a:cs typeface="TH Sarabun New" panose="020B0500040200020003" pitchFamily="34" charset="-34"/>
                </a:rPr>
                <a:t>EGATi</a:t>
              </a:r>
              <a:r>
                <a:rPr lang="en-US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 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ในเรื่องการ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แก้ไขข้อจำกัด เพื่อให้เกิดความคล่องตัวในการดำเนินธุรกิจต่างประเทศ</a:t>
              </a:r>
            </a:p>
          </p:txBody>
        </p:sp>
        <p:sp>
          <p:nvSpPr>
            <p:cNvPr id="16" name="Pentagon 15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6000" b="1" dirty="0">
                <a:solidFill>
                  <a:prstClr val="white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8" name="Group 19"/>
          <p:cNvGrpSpPr>
            <a:grpSpLocks/>
          </p:cNvGrpSpPr>
          <p:nvPr/>
        </p:nvGrpSpPr>
        <p:grpSpPr bwMode="auto">
          <a:xfrm>
            <a:off x="104029" y="4869160"/>
            <a:ext cx="8932467" cy="1152128"/>
            <a:chOff x="2116911" y="5595937"/>
            <a:chExt cx="4907349" cy="1310640"/>
          </a:xfrm>
        </p:grpSpPr>
        <p:sp>
          <p:nvSpPr>
            <p:cNvPr id="19" name="Rounded Rectangle 18"/>
            <p:cNvSpPr/>
            <p:nvPr/>
          </p:nvSpPr>
          <p:spPr>
            <a:xfrm>
              <a:off x="2701119" y="5595937"/>
              <a:ext cx="4323141" cy="1310640"/>
            </a:xfrm>
            <a:prstGeom prst="roundRect">
              <a:avLst/>
            </a:prstGeom>
            <a:ln>
              <a:solidFill>
                <a:srgbClr val="AF232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720725" lvl="0" indent="-274638" algn="thaiDist"/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8. ปรับปรุงระบบงานวิจัยและนวัตกรรม เพื่อส่งเสริมและเร่งรัดให้เกิด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งานวิจัย</a:t>
              </a:r>
              <a:b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</a:b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และ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นวัตกรรมใหม่ๆ ทั้งที่ตอบสนองงานของ กฟผ. รวมทั้งนวัตกรรมที่</a:t>
              </a: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สนับสนุน</a:t>
              </a:r>
              <a:b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</a:br>
              <a:r>
                <a:rPr lang="th-TH" sz="2400" b="1" dirty="0" smtClean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การ</a:t>
              </a:r>
              <a:r>
                <a:rPr lang="th-TH" sz="2400" b="1" dirty="0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ขับเคลื่อนเศรษฐกิจและสังคมแห่งชาติ</a:t>
              </a:r>
            </a:p>
          </p:txBody>
        </p:sp>
        <p:sp>
          <p:nvSpPr>
            <p:cNvPr id="20" name="Pentagon 19"/>
            <p:cNvSpPr/>
            <p:nvPr/>
          </p:nvSpPr>
          <p:spPr>
            <a:xfrm>
              <a:off x="2116911" y="5595937"/>
              <a:ext cx="895786" cy="1310640"/>
            </a:xfrm>
            <a:prstGeom prst="homePlate">
              <a:avLst>
                <a:gd name="adj" fmla="val 22289"/>
              </a:avLst>
            </a:prstGeom>
            <a:solidFill>
              <a:srgbClr val="C00000"/>
            </a:solidFill>
            <a:ln>
              <a:solidFill>
                <a:srgbClr val="AF2323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6000" b="1" dirty="0">
                <a:solidFill>
                  <a:prstClr val="white"/>
                </a:solidFill>
                <a:latin typeface="TH SarabunPSK" panose="020B0500040200020003" pitchFamily="34" charset="-34"/>
                <a:ea typeface="Tahoma" pitchFamily="34" charset="0"/>
                <a:cs typeface="TH SarabunPSK" panose="020B0500040200020003" pitchFamily="34" charset="-34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5" y="1351995"/>
            <a:ext cx="1303721" cy="895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media.licdn.com/mpr/mpr/shrink_200_100/AAEAAQAAAAAAAAMmAAAAJDdlN2NmY2VmLTNiNmMtNDMxMS05ZjBhLTM2NmQ1NDM0N2QxN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6" r="14451"/>
          <a:stretch/>
        </p:blipFill>
        <p:spPr bwMode="auto">
          <a:xfrm>
            <a:off x="139719" y="3695237"/>
            <a:ext cx="1368152" cy="952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935769"/>
            <a:ext cx="1368152" cy="1085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01652"/>
            <a:ext cx="1368152" cy="961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463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8</a:t>
            </a:fld>
            <a:endParaRPr lang="th-TH" dirty="0"/>
          </a:p>
        </p:txBody>
      </p: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เรื่องเร่งด่วนที่ต้องดำเนินการ (ต่อ)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190701" y="1492688"/>
            <a:ext cx="8845795" cy="2224344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/>
            <a:r>
              <a:rPr lang="en-US" sz="2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9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en-US" sz="24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Productivity 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เพิ่มผลิตภาพและผลผลิตให้สูงขึ้น </a:t>
            </a:r>
            <a:endParaRPr lang="en-US" sz="24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354013" lvl="0" indent="-354013"/>
            <a:r>
              <a:rPr lang="en-US" sz="20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2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- </a:t>
            </a:r>
            <a:r>
              <a:rPr lang="en-US" sz="2200" b="1" dirty="0" smtClean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Benchmark</a:t>
            </a:r>
            <a:r>
              <a:rPr lang="en-US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สำรวจค่าเทียบเคียงในทุกๆด้านขององค์กรที่ใกล้เคียงกับ</a:t>
            </a:r>
            <a:b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หน่วยงานใน กฟผ. เช่น ค่าเทียบเคียงด้านกำลังคน ด้านสมรรถนะ และค่าใช้จ่าย</a:t>
            </a:r>
          </a:p>
          <a:p>
            <a:pPr marL="354013" lvl="0" indent="-354013"/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- </a:t>
            </a:r>
            <a:r>
              <a:rPr lang="th-TH" sz="22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นำระบบ </a:t>
            </a:r>
            <a:r>
              <a:rPr lang="en-US" sz="22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Lean Management </a:t>
            </a:r>
            <a:r>
              <a:rPr lang="th-TH" sz="22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มาใช้ทั้ง</a:t>
            </a:r>
            <a:r>
              <a:rPr lang="th-TH" sz="22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องค์กร เพื่อ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ลดขั้นตอนการ</a:t>
            </a: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ทำงาน 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เพิ่มความคล่องตัว หรือเพิ่มทักษะความเชี่ยวชาญในขั้นตอนงานที่มีผลต่อ </a:t>
            </a:r>
            <a:r>
              <a:rPr lang="en-US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Speed</a:t>
            </a:r>
          </a:p>
          <a:p>
            <a:r>
              <a:rPr lang="en-US" sz="22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- 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นำระบบ </a:t>
            </a:r>
            <a:r>
              <a:rPr lang="en-US" sz="2200" b="1" dirty="0">
                <a:solidFill>
                  <a:srgbClr val="0070C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Multisite Management</a:t>
            </a:r>
            <a:r>
              <a:rPr lang="en-US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มาใช้ในการบริหารจัดการ</a:t>
            </a:r>
            <a:r>
              <a:rPr lang="th-TH" sz="22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โรงไฟฟ้า</a:t>
            </a:r>
            <a:endParaRPr lang="th-TH" sz="2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174747" y="4293096"/>
            <a:ext cx="8861749" cy="1584176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1349375" lvl="0" indent="-366713"/>
            <a:r>
              <a:rPr lang="en-US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10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 การสร้างคุณค่าให้กับชุมชน สังคม และประเทศชาติ มุ่งเน้นการพัฒนาอาชีพให้สร้างรายได้ที่ยั่งยืนให้กับชุมชนรอบโรงไฟฟ้า รวมทั้งสนับสนุนการแก้ไขปัญหาความยากจนตามนโยบายของรัฐบาล โดยนำหลักการดอยตุงโมเดลไปประยุกต์ใช้ในเขื่อนสิริน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ธร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เป็นโครงการต้นแบบการดำเนินงานในอนาคต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554" y="1708712"/>
            <a:ext cx="2304256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2" r="29408"/>
          <a:stretch/>
        </p:blipFill>
        <p:spPr>
          <a:xfrm>
            <a:off x="271932" y="4559975"/>
            <a:ext cx="1174968" cy="1173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946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4B84D5-0F13-4BEC-A3FF-190C73C54C43}" type="slidenum">
              <a:rPr lang="en-US" smtClean="0"/>
              <a:pPr>
                <a:defRPr/>
              </a:pPr>
              <a:t>9</a:t>
            </a:fld>
            <a:endParaRPr lang="th-TH" dirty="0"/>
          </a:p>
        </p:txBody>
      </p:sp>
      <p:sp>
        <p:nvSpPr>
          <p:cNvPr id="1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เรื่องเร่งด่วนที่ต้องดำเนินการ (ต่อ)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476036" y="4700614"/>
            <a:ext cx="8128412" cy="110464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/>
            <a:r>
              <a:rPr lang="en-US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13.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ให้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ความสำคัญในการกำกับกระบวนการที่อ่อนไหวต่อการทุจริตได้ง่าย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(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จัดซื้อจัดจ้างและการลงเวลาทำงาน)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663" y="4830005"/>
            <a:ext cx="1503761" cy="845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ounded Rectangle 17"/>
          <p:cNvSpPr/>
          <p:nvPr/>
        </p:nvSpPr>
        <p:spPr>
          <a:xfrm>
            <a:off x="1115616" y="3130575"/>
            <a:ext cx="6803632" cy="1234529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		</a:t>
            </a:r>
            <a:r>
              <a:rPr lang="en-US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 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การปรับเงินเดือนแรกเข้าของผู้ปฏิบัติงานใหม่</a:t>
            </a:r>
            <a:endParaRPr lang="th-TH" sz="24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755576" y="1639278"/>
            <a:ext cx="7344816" cy="1156902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11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ต้องกำหนดผู้สืบทอด (</a:t>
            </a:r>
            <a:r>
              <a:rPr lang="en-US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Successor)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ในอีก 10 ปี ข้างหน้าให้ได้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1777256"/>
            <a:ext cx="1368153" cy="910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://img.tnews.co.th/large/tnews_1448898027_73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72430"/>
            <a:ext cx="1267757" cy="950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4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egat_template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Tahoma"/>
      </a:majorFont>
      <a:minorFont>
        <a:latin typeface="Tahoma"/>
        <a:ea typeface=""/>
        <a:cs typeface="Taho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7058</TotalTime>
  <Words>1195</Words>
  <Application>Microsoft Office PowerPoint</Application>
  <PresentationFormat>On-screen Show (4:3)</PresentationFormat>
  <Paragraphs>137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MS PGothic</vt:lpstr>
      <vt:lpstr>Arial</vt:lpstr>
      <vt:lpstr>Calibri</vt:lpstr>
      <vt:lpstr>Cordia New</vt:lpstr>
      <vt:lpstr>Tahoma</vt:lpstr>
      <vt:lpstr>TH Sarabun New</vt:lpstr>
      <vt:lpstr>TH SarabunPSK</vt:lpstr>
      <vt:lpstr>Wingdings</vt:lpstr>
      <vt:lpstr>Wingdings 3</vt:lpstr>
      <vt:lpstr>1_egat_template2</vt:lpstr>
      <vt:lpstr>PowerPoint Presentation</vt:lpstr>
      <vt:lpstr>หัวข้อนำเสนอ</vt:lpstr>
      <vt:lpstr>หัวข้อนำเสนอ</vt:lpstr>
      <vt:lpstr>วิสัยทัศน์ และหลักแนวคิดในการบริหาร</vt:lpstr>
      <vt:lpstr>หัวข้อนำเสนอ</vt:lpstr>
      <vt:lpstr>เรื่องเร่งด่วนที่ต้องดำเนินการ</vt:lpstr>
      <vt:lpstr>เรื่องเร่งด่วนที่ต้องดำเนินการ (ต่อ)</vt:lpstr>
      <vt:lpstr>เรื่องเร่งด่วนที่ต้องดำเนินการ (ต่อ)</vt:lpstr>
      <vt:lpstr>เรื่องเร่งด่วนที่ต้องดำเนินการ (ต่อ)</vt:lpstr>
      <vt:lpstr>หัวข้อนำเสนอ</vt:lpstr>
      <vt:lpstr>1. นโยบายด้านพลังงานไฟฟ้า</vt:lpstr>
      <vt:lpstr>2. นโยบายด้านการพัฒนาธุรกิจ</vt:lpstr>
      <vt:lpstr>3. นโยบายด้านการพัฒนาองค์กร</vt:lpstr>
      <vt:lpstr>3. นโยบายด้านการพัฒนาองค์กร (ต่อ)</vt:lpstr>
      <vt:lpstr>4. นโยบายด้านการเงินและการลงทุน</vt:lpstr>
      <vt:lpstr>5. นโยบายด้านนวัตกรรม</vt:lpstr>
      <vt:lpstr>6. นโยบายด้านการทำงานร่วมกับหน่วยงานภาครัฐ ภาคสังคม สิ่งแวดล้อม </vt:lpstr>
      <vt:lpstr>7. นโยบายด้านธรรมาภิบาล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รายงานคุณภาพการบริหารจัดการ งวด 6 เดือน ประจำปี 2557</dc:title>
  <dc:creator>SAMSUNg</dc:creator>
  <cp:lastModifiedBy>EGAT</cp:lastModifiedBy>
  <cp:revision>433</cp:revision>
  <cp:lastPrinted>2016-06-23T11:17:57Z</cp:lastPrinted>
  <dcterms:created xsi:type="dcterms:W3CDTF">2014-08-29T04:06:40Z</dcterms:created>
  <dcterms:modified xsi:type="dcterms:W3CDTF">2016-06-23T14:18:06Z</dcterms:modified>
</cp:coreProperties>
</file>