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8C9C2-9497-46D9-A0E8-EAFCA2593DE6}" type="datetimeFigureOut">
              <a:rPr lang="en-US" smtClean="0"/>
              <a:t>12/05/2016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F7563-7FBD-4ECD-96D1-7213215FAB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742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8C9C2-9497-46D9-A0E8-EAFCA2593DE6}" type="datetimeFigureOut">
              <a:rPr lang="en-US" smtClean="0"/>
              <a:t>12/05/2016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F7563-7FBD-4ECD-96D1-7213215FAB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802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8C9C2-9497-46D9-A0E8-EAFCA2593DE6}" type="datetimeFigureOut">
              <a:rPr lang="en-US" smtClean="0"/>
              <a:t>12/05/2016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F7563-7FBD-4ECD-96D1-7213215FAB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646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8C9C2-9497-46D9-A0E8-EAFCA2593DE6}" type="datetimeFigureOut">
              <a:rPr lang="en-US" smtClean="0"/>
              <a:t>12/05/2016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F7563-7FBD-4ECD-96D1-7213215FAB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290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8C9C2-9497-46D9-A0E8-EAFCA2593DE6}" type="datetimeFigureOut">
              <a:rPr lang="en-US" smtClean="0"/>
              <a:t>12/05/2016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F7563-7FBD-4ECD-96D1-7213215FAB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1790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8C9C2-9497-46D9-A0E8-EAFCA2593DE6}" type="datetimeFigureOut">
              <a:rPr lang="en-US" smtClean="0"/>
              <a:t>12/05/2016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F7563-7FBD-4ECD-96D1-7213215FAB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3438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8C9C2-9497-46D9-A0E8-EAFCA2593DE6}" type="datetimeFigureOut">
              <a:rPr lang="en-US" smtClean="0"/>
              <a:t>12/05/2016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F7563-7FBD-4ECD-96D1-7213215FAB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060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8C9C2-9497-46D9-A0E8-EAFCA2593DE6}" type="datetimeFigureOut">
              <a:rPr lang="en-US" smtClean="0"/>
              <a:t>12/05/2016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F7563-7FBD-4ECD-96D1-7213215FAB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2364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8C9C2-9497-46D9-A0E8-EAFCA2593DE6}" type="datetimeFigureOut">
              <a:rPr lang="en-US" smtClean="0"/>
              <a:t>12/05/2016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F7563-7FBD-4ECD-96D1-7213215FAB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158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8C9C2-9497-46D9-A0E8-EAFCA2593DE6}" type="datetimeFigureOut">
              <a:rPr lang="en-US" smtClean="0"/>
              <a:t>12/05/2016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F7563-7FBD-4ECD-96D1-7213215FAB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9184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8C9C2-9497-46D9-A0E8-EAFCA2593DE6}" type="datetimeFigureOut">
              <a:rPr lang="en-US" smtClean="0"/>
              <a:t>12/05/2016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F7563-7FBD-4ECD-96D1-7213215FAB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354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A8C9C2-9497-46D9-A0E8-EAFCA2593DE6}" type="datetimeFigureOut">
              <a:rPr lang="en-US" smtClean="0"/>
              <a:t>12/05/2016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7F7563-7FBD-4ECD-96D1-7213215FAB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518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83305" y="0"/>
            <a:ext cx="65933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3600" b="1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ทริป เกิดอะไรขึ้นที่น่าน</a:t>
            </a:r>
            <a:endParaRPr lang="en-US" sz="3600" b="1" dirty="0">
              <a:latin typeface="BrowalliaUPC" panose="020B0604020202020204" pitchFamily="34" charset="-34"/>
              <a:cs typeface="BrowalliaUPC" panose="020B0604020202020204" pitchFamily="34" charset="-34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3799272"/>
              </p:ext>
            </p:extLst>
          </p:nvPr>
        </p:nvGraphicFramePr>
        <p:xfrm>
          <a:off x="176463" y="586809"/>
          <a:ext cx="11823032" cy="5875581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3219961"/>
                <a:gridCol w="8603071"/>
              </a:tblGrid>
              <a:tr h="698687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Day</a:t>
                      </a:r>
                      <a:endParaRPr lang="en-US" sz="2800" dirty="0">
                        <a:latin typeface="BrowalliaUPC" panose="020B0604020202020204" pitchFamily="34" charset="-34"/>
                        <a:cs typeface="BrowalliaUPC" panose="020B0604020202020204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Key Message</a:t>
                      </a:r>
                      <a:endParaRPr lang="en-US" sz="2800" dirty="0">
                        <a:latin typeface="BrowalliaUPC" panose="020B0604020202020204" pitchFamily="34" charset="-34"/>
                        <a:cs typeface="BrowalliaUPC" panose="020B0604020202020204" pitchFamily="34" charset="-34"/>
                      </a:endParaRPr>
                    </a:p>
                  </a:txBody>
                  <a:tcPr/>
                </a:tc>
              </a:tr>
              <a:tr h="698687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Day 0 </a:t>
                      </a:r>
                      <a:r>
                        <a:rPr lang="th-TH" sz="2800" dirty="0" smtClean="0"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(กรุงเทพฯ</a:t>
                      </a:r>
                      <a:r>
                        <a:rPr lang="th-TH" sz="2800" baseline="0" dirty="0" smtClean="0"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) </a:t>
                      </a:r>
                      <a:r>
                        <a:rPr lang="en-US" sz="2800" baseline="0" dirty="0" smtClean="0"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15 </a:t>
                      </a:r>
                      <a:r>
                        <a:rPr lang="th-TH" sz="2800" baseline="0" dirty="0" smtClean="0"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พฤษภา</a:t>
                      </a:r>
                      <a:endParaRPr lang="en-US" sz="2800" dirty="0">
                        <a:latin typeface="BrowalliaUPC" panose="020B0604020202020204" pitchFamily="34" charset="-34"/>
                        <a:cs typeface="BrowalliaUPC" panose="020B0604020202020204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Set expectation</a:t>
                      </a:r>
                      <a:r>
                        <a:rPr lang="en-US" sz="2800" baseline="0" dirty="0" smtClean="0"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 –</a:t>
                      </a:r>
                      <a:r>
                        <a:rPr lang="th-TH" sz="2800" baseline="0" dirty="0" smtClean="0"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 ให้ผู้เข้าร่วมเข้าใจว่าจะต้องไปเจออะไร เตรียมอะไร ทำอะไรบ้าง </a:t>
                      </a:r>
                      <a:endParaRPr lang="en-US" sz="2800" dirty="0">
                        <a:latin typeface="BrowalliaUPC" panose="020B0604020202020204" pitchFamily="34" charset="-34"/>
                        <a:cs typeface="BrowalliaUPC" panose="020B0604020202020204" pitchFamily="34" charset="-34"/>
                      </a:endParaRPr>
                    </a:p>
                  </a:txBody>
                  <a:tcPr/>
                </a:tc>
              </a:tr>
              <a:tr h="698687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Day</a:t>
                      </a:r>
                      <a:r>
                        <a:rPr lang="en-US" sz="2800" baseline="0" dirty="0" smtClean="0"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 1 (</a:t>
                      </a:r>
                      <a:r>
                        <a:rPr lang="th-TH" sz="2800" baseline="0" dirty="0" smtClean="0"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น่าน) </a:t>
                      </a:r>
                      <a:r>
                        <a:rPr lang="en-US" sz="2800" baseline="0" dirty="0" smtClean="0"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18 </a:t>
                      </a:r>
                      <a:r>
                        <a:rPr lang="th-TH" sz="2800" baseline="0" dirty="0" smtClean="0"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พฤษภา</a:t>
                      </a:r>
                      <a:endParaRPr lang="en-US" sz="2800" dirty="0">
                        <a:latin typeface="BrowalliaUPC" panose="020B0604020202020204" pitchFamily="34" charset="-34"/>
                        <a:cs typeface="BrowalliaUPC" panose="020B0604020202020204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800" dirty="0" smtClean="0"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เห็นภาพรวมปัญหาป่าและน้ำ</a:t>
                      </a:r>
                      <a:r>
                        <a:rPr lang="th-TH" sz="2800" baseline="0" dirty="0" smtClean="0"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 เข้าใจถึงความเชื่อมโยงของ </a:t>
                      </a:r>
                      <a:endParaRPr lang="en-US" sz="2800" baseline="0" dirty="0" smtClean="0">
                        <a:latin typeface="BrowalliaUPC" panose="020B0604020202020204" pitchFamily="34" charset="-34"/>
                        <a:cs typeface="BrowalliaUPC" panose="020B0604020202020204" pitchFamily="34" charset="-34"/>
                      </a:endParaRPr>
                    </a:p>
                    <a:p>
                      <a:r>
                        <a:rPr lang="th-TH" sz="2800" baseline="0" dirty="0" smtClean="0"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“</a:t>
                      </a:r>
                      <a:r>
                        <a:rPr lang="th-TH" sz="2800" baseline="0" dirty="0" smtClean="0"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น่าน” ป่าต้นน้ำถึงปลายน้ำ “กรุงเทพฯ” </a:t>
                      </a:r>
                      <a:endParaRPr lang="en-US" sz="2800" dirty="0">
                        <a:latin typeface="BrowalliaUPC" panose="020B0604020202020204" pitchFamily="34" charset="-34"/>
                        <a:cs typeface="BrowalliaUPC" panose="020B0604020202020204" pitchFamily="34" charset="-34"/>
                      </a:endParaRPr>
                    </a:p>
                  </a:txBody>
                  <a:tcPr/>
                </a:tc>
              </a:tr>
              <a:tr h="698687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Day 2 </a:t>
                      </a:r>
                      <a:r>
                        <a:rPr lang="th-TH" sz="2800" dirty="0" smtClean="0"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(น่าน)</a:t>
                      </a:r>
                      <a:r>
                        <a:rPr lang="th-TH" sz="2800" baseline="0" dirty="0" smtClean="0"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 </a:t>
                      </a:r>
                      <a:r>
                        <a:rPr lang="en-US" sz="2800" baseline="0" dirty="0" smtClean="0"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19 </a:t>
                      </a:r>
                      <a:r>
                        <a:rPr lang="th-TH" sz="2800" baseline="0" dirty="0" smtClean="0"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พฤษภา</a:t>
                      </a:r>
                      <a:endParaRPr lang="en-US" sz="2800" dirty="0">
                        <a:latin typeface="BrowalliaUPC" panose="020B0604020202020204" pitchFamily="34" charset="-34"/>
                        <a:cs typeface="BrowalliaUPC" panose="020B0604020202020204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800" dirty="0" smtClean="0"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เจาะลึกถึงปัญหา</a:t>
                      </a:r>
                      <a:r>
                        <a:rPr lang="th-TH" sz="2800" baseline="0" dirty="0" smtClean="0"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 พูดคุยกับชุมชน สัมผัสลำน้ำน่าน แหล่งที่มาของน้ำให้เราได้ดื่มใช้ – เดินป่าเศรษฐกิจ เห็นทางออกที่ปลายอุโมงค์</a:t>
                      </a:r>
                      <a:endParaRPr lang="en-US" sz="2800" dirty="0">
                        <a:latin typeface="BrowalliaUPC" panose="020B0604020202020204" pitchFamily="34" charset="-34"/>
                        <a:cs typeface="BrowalliaUPC" panose="020B0604020202020204" pitchFamily="34" charset="-34"/>
                      </a:endParaRPr>
                    </a:p>
                  </a:txBody>
                  <a:tcPr/>
                </a:tc>
              </a:tr>
              <a:tr h="698687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Day</a:t>
                      </a:r>
                      <a:r>
                        <a:rPr lang="en-US" sz="2800" baseline="0" dirty="0" smtClean="0"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 3 </a:t>
                      </a:r>
                      <a:r>
                        <a:rPr lang="th-TH" sz="2800" baseline="0" dirty="0" smtClean="0"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(น่าน) </a:t>
                      </a:r>
                      <a:r>
                        <a:rPr lang="en-US" sz="2800" baseline="0" dirty="0" smtClean="0"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20 </a:t>
                      </a:r>
                      <a:r>
                        <a:rPr lang="th-TH" sz="2800" baseline="0" dirty="0" smtClean="0"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พฤษภา</a:t>
                      </a:r>
                      <a:endParaRPr lang="en-US" sz="2800" dirty="0">
                        <a:latin typeface="BrowalliaUPC" panose="020B0604020202020204" pitchFamily="34" charset="-34"/>
                        <a:cs typeface="BrowalliaUPC" panose="020B0604020202020204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800" dirty="0" smtClean="0"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ดูแนวทางการแก้ปัญหาอย่างยั่งยืนที่</a:t>
                      </a:r>
                      <a:r>
                        <a:rPr lang="th-TH" sz="2800" baseline="0" dirty="0" smtClean="0"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 ต.ตาลชุม อ.ท่าวังผา – จากหนี้สู่การจัดการน้ำและเกษตรผสมผสาน - นำแนวคิดที่ได้มาปรับใช้กับตนเอง</a:t>
                      </a:r>
                      <a:endParaRPr lang="en-US" sz="2800" dirty="0">
                        <a:latin typeface="BrowalliaUPC" panose="020B0604020202020204" pitchFamily="34" charset="-34"/>
                        <a:cs typeface="BrowalliaUPC" panose="020B0604020202020204" pitchFamily="34" charset="-34"/>
                      </a:endParaRPr>
                    </a:p>
                  </a:txBody>
                  <a:tcPr/>
                </a:tc>
              </a:tr>
              <a:tr h="698687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Day</a:t>
                      </a:r>
                      <a:r>
                        <a:rPr lang="en-US" sz="2800" baseline="0" dirty="0" smtClean="0"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 4 </a:t>
                      </a:r>
                      <a:r>
                        <a:rPr lang="th-TH" sz="2800" baseline="0" dirty="0" smtClean="0"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(ดอยตุง) </a:t>
                      </a:r>
                      <a:r>
                        <a:rPr lang="en-US" sz="2800" baseline="0" dirty="0" smtClean="0"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21 </a:t>
                      </a:r>
                      <a:r>
                        <a:rPr lang="th-TH" sz="2800" baseline="0" dirty="0" smtClean="0"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พฤษภา</a:t>
                      </a:r>
                      <a:endParaRPr lang="en-US" sz="2800" dirty="0">
                        <a:latin typeface="BrowalliaUPC" panose="020B0604020202020204" pitchFamily="34" charset="-34"/>
                        <a:cs typeface="BrowalliaUPC" panose="020B0604020202020204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800" dirty="0" smtClean="0"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เข้าใจแนวคิดแม่ฟ้าหลวง</a:t>
                      </a:r>
                      <a:r>
                        <a:rPr lang="th-TH" sz="2800" baseline="0" dirty="0" smtClean="0"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 – ปลูกป่า ปลูกคน สัมผัสการฟื้นคืนสภาพป่า สายน้ำและวิถีชีวิตการอยู่ร่วมกันด้วยจิตสำนึกว่า “เราดูแลป่า...ป่าดูแลเรา”</a:t>
                      </a:r>
                      <a:endParaRPr lang="en-US" sz="2800" dirty="0">
                        <a:latin typeface="BrowalliaUPC" panose="020B0604020202020204" pitchFamily="34" charset="-34"/>
                        <a:cs typeface="BrowalliaUPC" panose="020B0604020202020204" pitchFamily="34" charset="-34"/>
                      </a:endParaRPr>
                    </a:p>
                  </a:txBody>
                  <a:tcPr/>
                </a:tc>
              </a:tr>
              <a:tr h="698687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Day 5 </a:t>
                      </a:r>
                      <a:r>
                        <a:rPr lang="th-TH" sz="2800" dirty="0" smtClean="0"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(ดอยตุง)</a:t>
                      </a:r>
                      <a:r>
                        <a:rPr lang="th-TH" sz="2800" baseline="0" dirty="0" smtClean="0"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 </a:t>
                      </a:r>
                      <a:r>
                        <a:rPr lang="en-US" sz="2800" baseline="0" dirty="0" smtClean="0"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22 </a:t>
                      </a:r>
                      <a:r>
                        <a:rPr lang="th-TH" sz="2800" baseline="0" dirty="0" smtClean="0"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พฤษภา</a:t>
                      </a:r>
                      <a:endParaRPr lang="en-US" sz="2800" dirty="0">
                        <a:latin typeface="BrowalliaUPC" panose="020B0604020202020204" pitchFamily="34" charset="-34"/>
                        <a:cs typeface="BrowalliaUPC" panose="020B0604020202020204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800" dirty="0" smtClean="0"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ตกผลึกความคิด “เราจะดูแลป่าร่วมกันได้อย่างไร” เพื่อบอกต่อให้คนรอบตัวได้รับรู้</a:t>
                      </a:r>
                      <a:endParaRPr lang="en-US" sz="2800" dirty="0">
                        <a:latin typeface="BrowalliaUPC" panose="020B0604020202020204" pitchFamily="34" charset="-34"/>
                        <a:cs typeface="BrowalliaUPC" panose="020B0604020202020204" pitchFamily="34" charset="-34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256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5582811"/>
              </p:ext>
            </p:extLst>
          </p:nvPr>
        </p:nvGraphicFramePr>
        <p:xfrm>
          <a:off x="132347" y="173288"/>
          <a:ext cx="11823032" cy="944880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3219961"/>
                <a:gridCol w="8603071"/>
              </a:tblGrid>
              <a:tr h="698687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Day 5 </a:t>
                      </a:r>
                      <a:r>
                        <a:rPr lang="th-TH" sz="2800" dirty="0" smtClean="0"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(ดอยตุง)</a:t>
                      </a:r>
                      <a:r>
                        <a:rPr lang="th-TH" sz="2800" baseline="0" dirty="0" smtClean="0"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 </a:t>
                      </a:r>
                      <a:r>
                        <a:rPr lang="en-US" sz="2800" baseline="0" dirty="0" smtClean="0"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22 </a:t>
                      </a:r>
                      <a:r>
                        <a:rPr lang="th-TH" sz="2800" baseline="0" dirty="0" smtClean="0"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พฤษภา</a:t>
                      </a:r>
                      <a:endParaRPr lang="en-US" sz="2800" dirty="0">
                        <a:latin typeface="BrowalliaUPC" panose="020B0604020202020204" pitchFamily="34" charset="-34"/>
                        <a:cs typeface="BrowalliaUPC" panose="020B0604020202020204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800" dirty="0" smtClean="0"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ตกผลึกความคิด “เราจะดูแลป่าร่วมกันได้อย่างไร” เพื่อบอกต่อให้คนรอบตัวได้รับรู้</a:t>
                      </a:r>
                      <a:endParaRPr lang="en-US" sz="2800" dirty="0">
                        <a:latin typeface="BrowalliaUPC" panose="020B0604020202020204" pitchFamily="34" charset="-34"/>
                        <a:cs typeface="BrowalliaUPC" panose="020B0604020202020204" pitchFamily="34" charset="-34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2957990"/>
              </p:ext>
            </p:extLst>
          </p:nvPr>
        </p:nvGraphicFramePr>
        <p:xfrm>
          <a:off x="256675" y="1333499"/>
          <a:ext cx="11698704" cy="40726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698704"/>
              </a:tblGrid>
              <a:tr h="1666101"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Key : </a:t>
                      </a:r>
                      <a:r>
                        <a:rPr lang="th-TH" sz="2400" b="1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เรื่องราวทั้งหมดเกิดขึ้นจากผู้หญิงธรรมดาคนหนึ่ง คือ สมเด็จย่า</a:t>
                      </a: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/>
                      </a:r>
                      <a:b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</a:br>
                      <a:r>
                        <a:rPr lang="th-TH" sz="2400" u="none" strike="noStrike" dirty="0" smtClean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พระ</a:t>
                      </a: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ตำหนัก - ให้เห็นถึงวิถีชีวิตที่เรียบง่าย สมถะ แนวคิดในการใช้ชีวิตและทำงานของสมเด็จย่า</a:t>
                      </a:r>
                      <a:b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</a:br>
                      <a:r>
                        <a:rPr lang="th-TH" sz="2400" u="none" strike="noStrike" dirty="0" smtClean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หอ</a:t>
                      </a: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แห่งแรงบันดาลใจ - เห็นถึงพระราชกรณียกิจ และทำให้เข้าใจว่า ทุกคนล้วนสร้างการเปลี่ยนแปลงได้</a:t>
                      </a:r>
                      <a:endParaRPr lang="th-TH" sz="2400" b="0" i="0" u="none" strike="noStrike" dirty="0">
                        <a:solidFill>
                          <a:srgbClr val="000000"/>
                        </a:solidFill>
                        <a:effectLst/>
                        <a:latin typeface="BrowalliaUPC" panose="020B0604020202020204" pitchFamily="34" charset="-34"/>
                        <a:cs typeface="BrowalliaUPC" panose="020B0604020202020204" pitchFamily="34" charset="-34"/>
                      </a:endParaRPr>
                    </a:p>
                  </a:txBody>
                  <a:tcPr marL="9525" marR="9525" marT="9525" marB="0"/>
                </a:tc>
              </a:tr>
              <a:tr h="2406589">
                <a:tc>
                  <a:txBody>
                    <a:bodyPr/>
                    <a:lstStyle/>
                    <a:p>
                      <a:pPr algn="l" fontAlgn="t"/>
                      <a:r>
                        <a:rPr lang="th-TH" sz="2400" b="1" u="none" strike="noStrike" dirty="0" smtClean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โจทย์ส่งท้าย</a:t>
                      </a:r>
                      <a:r>
                        <a:rPr lang="en-US" sz="2400" b="1" u="none" strike="noStrike" dirty="0" smtClean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 </a:t>
                      </a:r>
                      <a:r>
                        <a:rPr lang="en-US" sz="2400" b="1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: </a:t>
                      </a:r>
                      <a:r>
                        <a:rPr lang="th-TH" sz="2400" b="1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ตกผลึกสิ่งที่เรียนรู้ และ สิ่งที่จะกลับไปลงมือทำ</a:t>
                      </a: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/>
                      </a:r>
                      <a:b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</a:b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โจทย์(1) เกิดอะไรขึ้นกับป่า</a:t>
                      </a:r>
                      <a:b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</a:b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โจทย์(2) หลังกลับจากการเดินทางครั้งนี้ คุณจะสร้างความเปลี่ยนแปลงอย่างไร</a:t>
                      </a:r>
                      <a:b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</a:br>
                      <a:r>
                        <a:rPr lang="th-TH" sz="2400" u="none" strike="noStrike" dirty="0" smtClean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กิจกรรมส่งท้าย</a:t>
                      </a:r>
                      <a:r>
                        <a:rPr lang="en-US" sz="2400" u="none" strike="noStrike" dirty="0" smtClean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: </a:t>
                      </a:r>
                      <a:r>
                        <a:rPr lang="th-TH" sz="2400" u="none" strike="noStrike" dirty="0" smtClean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นั่ง</a:t>
                      </a: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ล้อมวงสบายๆ แจกคืนและให้อ่านจดหมายถึง</a:t>
                      </a:r>
                      <a:r>
                        <a:rPr lang="th-TH" sz="2400" u="none" strike="noStrike" dirty="0" smtClean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ตัวเอง</a:t>
                      </a:r>
                      <a:endParaRPr lang="th-TH" sz="2400" b="0" i="0" u="none" strike="noStrike" dirty="0">
                        <a:solidFill>
                          <a:srgbClr val="000000"/>
                        </a:solidFill>
                        <a:effectLst/>
                        <a:latin typeface="BrowalliaUPC" panose="020B0604020202020204" pitchFamily="34" charset="-34"/>
                        <a:cs typeface="BrowalliaUPC" panose="020B0604020202020204" pitchFamily="34" charset="-34"/>
                      </a:endParaRPr>
                    </a:p>
                  </a:txBody>
                  <a:tcPr marL="9525" marR="9525" marT="9525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54547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5388256"/>
              </p:ext>
            </p:extLst>
          </p:nvPr>
        </p:nvGraphicFramePr>
        <p:xfrm>
          <a:off x="529389" y="224589"/>
          <a:ext cx="10860505" cy="994611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3572220"/>
                <a:gridCol w="7288285"/>
              </a:tblGrid>
              <a:tr h="994611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Day 0 </a:t>
                      </a:r>
                      <a:r>
                        <a:rPr lang="th-TH" sz="28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(กรุงเทพฯ</a:t>
                      </a:r>
                      <a:r>
                        <a:rPr lang="th-TH" sz="2800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) </a:t>
                      </a:r>
                      <a:r>
                        <a:rPr lang="en-US" sz="2800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15 </a:t>
                      </a:r>
                      <a:r>
                        <a:rPr lang="th-TH" sz="2800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พฤษภา</a:t>
                      </a:r>
                      <a:endParaRPr lang="en-US" sz="2800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Set expectation</a:t>
                      </a:r>
                      <a:r>
                        <a:rPr lang="en-US" sz="2800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 –</a:t>
                      </a:r>
                      <a:r>
                        <a:rPr lang="th-TH" sz="2800" baseline="0" dirty="0" smtClean="0">
                          <a:latin typeface="Angsana New" panose="02020603050405020304" pitchFamily="18" charset="-34"/>
                          <a:cs typeface="Angsana New" panose="02020603050405020304" pitchFamily="18" charset="-34"/>
                        </a:rPr>
                        <a:t> ให้ผู้เข้าร่วมเข้าใจว่าจะต้องไปเจออะไร เตรียมอะไร ทำอะไรบ้าง </a:t>
                      </a:r>
                      <a:endParaRPr lang="en-US" sz="2800" dirty="0">
                        <a:latin typeface="Angsana New" panose="02020603050405020304" pitchFamily="18" charset="-34"/>
                        <a:cs typeface="Angsana New" panose="02020603050405020304" pitchFamily="18" charset="-34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737934" y="1636421"/>
            <a:ext cx="550244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0" u="none" strike="noStrike" baseline="0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AGENDA</a:t>
            </a:r>
          </a:p>
          <a:p>
            <a:r>
              <a:rPr lang="th-TH" sz="2400" b="1" i="0" u="none" strike="noStrike" baseline="0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13.30 : </a:t>
            </a:r>
            <a:r>
              <a:rPr lang="th-TH" sz="2400" b="0" i="0" u="none" strike="noStrike" baseline="0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ลงทะเบียน</a:t>
            </a:r>
          </a:p>
          <a:p>
            <a:r>
              <a:rPr lang="th-TH" sz="2400" b="1" i="0" u="none" strike="noStrike" baseline="0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14.</a:t>
            </a:r>
            <a:r>
              <a:rPr lang="en-US" sz="2400" b="1" i="0" u="none" strike="noStrike" baseline="0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00</a:t>
            </a:r>
            <a:r>
              <a:rPr lang="th-TH" sz="2400" b="1" i="0" u="none" strike="noStrike" baseline="0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 : </a:t>
            </a:r>
            <a:r>
              <a:rPr lang="th-TH" sz="2400" b="0" i="0" u="none" strike="noStrike" baseline="0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คุณพิมพรรณ เล่าถึงที่มาและจุดประสงค์โครงการ</a:t>
            </a:r>
          </a:p>
          <a:p>
            <a:r>
              <a:rPr lang="th-TH" sz="2400" b="1" i="0" u="none" strike="noStrike" baseline="0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14.35 : </a:t>
            </a:r>
            <a:r>
              <a:rPr lang="th-TH" sz="2400" b="0" i="0" u="none" strike="noStrike" baseline="0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ผู้ร่วมเดินทางแนะนำตัว ทำความรู้จักกัน</a:t>
            </a:r>
          </a:p>
          <a:p>
            <a:r>
              <a:rPr lang="th-TH" sz="2400" b="1" i="0" u="none" strike="noStrike" baseline="0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15.00 : </a:t>
            </a:r>
            <a:r>
              <a:rPr lang="th-TH" sz="2400" b="0" i="0" u="none" strike="noStrike" baseline="0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ล้อมวงแบ่งปันมุมมองเกี่ยวกับสาเหตุของปัญหา</a:t>
            </a:r>
          </a:p>
          <a:p>
            <a:r>
              <a:rPr lang="th-TH" sz="2400" b="1" i="0" u="none" strike="noStrike" baseline="0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15.30 : </a:t>
            </a:r>
            <a:r>
              <a:rPr lang="th-TH" sz="2400" b="0" i="0" u="none" strike="noStrike" baseline="0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อธิบายรายละเอียด การเตรียมตัวและนัดหมาย</a:t>
            </a:r>
          </a:p>
          <a:p>
            <a:r>
              <a:rPr lang="th-TH" sz="2400" b="1" i="0" u="none" strike="noStrike" baseline="0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15.40 : </a:t>
            </a:r>
            <a:r>
              <a:rPr lang="th-TH" sz="2400" b="0" i="0" u="none" strike="noStrike" baseline="0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กิจกรรม </a:t>
            </a:r>
            <a:r>
              <a:rPr lang="th-TH" sz="2400" b="1" i="0" u="none" strike="noStrike" baseline="0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“</a:t>
            </a:r>
            <a:r>
              <a:rPr lang="th-TH" sz="2400" b="0" i="0" u="none" strike="noStrike" baseline="0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ขวดนํ้าจากคนปลายนํ้า</a:t>
            </a:r>
            <a:r>
              <a:rPr lang="th-TH" sz="2400" b="1" i="0" u="none" strike="noStrike" baseline="0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”</a:t>
            </a:r>
          </a:p>
          <a:p>
            <a:r>
              <a:rPr lang="th-TH" sz="2400" b="1" i="0" u="none" strike="noStrike" baseline="0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15.50 : </a:t>
            </a:r>
            <a:r>
              <a:rPr lang="th-TH" sz="2400" b="0" i="0" u="none" strike="noStrike" baseline="0" dirty="0" smtClean="0">
                <a:latin typeface="BrowalliaUPC" panose="020B0604020202020204" pitchFamily="34" charset="-34"/>
                <a:cs typeface="BrowalliaUPC" panose="020B0604020202020204" pitchFamily="34" charset="-34"/>
              </a:rPr>
              <a:t>ถ่ายรูปรวม</a:t>
            </a:r>
            <a:endParaRPr lang="en-US" sz="2400" dirty="0">
              <a:latin typeface="BrowalliaUPC" panose="020B0604020202020204" pitchFamily="34" charset="-34"/>
              <a:cs typeface="BrowalliaUPC" panose="020B06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2419094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9046362"/>
              </p:ext>
            </p:extLst>
          </p:nvPr>
        </p:nvGraphicFramePr>
        <p:xfrm>
          <a:off x="208547" y="109120"/>
          <a:ext cx="11710737" cy="944880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3189377"/>
                <a:gridCol w="8521360"/>
              </a:tblGrid>
              <a:tr h="698687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Day</a:t>
                      </a:r>
                      <a:r>
                        <a:rPr lang="en-US" sz="2800" baseline="0" dirty="0" smtClean="0"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 1 (</a:t>
                      </a:r>
                      <a:r>
                        <a:rPr lang="th-TH" sz="2800" baseline="0" dirty="0" smtClean="0"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น่าน) </a:t>
                      </a:r>
                      <a:r>
                        <a:rPr lang="en-US" sz="2800" baseline="0" dirty="0" smtClean="0"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18 </a:t>
                      </a:r>
                      <a:r>
                        <a:rPr lang="th-TH" sz="2800" baseline="0" dirty="0" smtClean="0"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พฤษภา</a:t>
                      </a:r>
                      <a:endParaRPr lang="en-US" sz="2800" dirty="0">
                        <a:latin typeface="BrowalliaUPC" panose="020B0604020202020204" pitchFamily="34" charset="-34"/>
                        <a:cs typeface="BrowalliaUPC" panose="020B0604020202020204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800" dirty="0" smtClean="0"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เห็นภาพรวมปัญหาป่าและน้ำ</a:t>
                      </a:r>
                      <a:r>
                        <a:rPr lang="th-TH" sz="2800" baseline="0" dirty="0" smtClean="0"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 เข้าใจถึงความเชื่อมโยงของ “น่าน” ป่าต้นน้ำถึงปลายน้ำ “กรุงเทพฯ” </a:t>
                      </a:r>
                      <a:endParaRPr lang="en-US" sz="2800" dirty="0">
                        <a:latin typeface="BrowalliaUPC" panose="020B0604020202020204" pitchFamily="34" charset="-34"/>
                        <a:cs typeface="BrowalliaUPC" panose="020B0604020202020204" pitchFamily="34" charset="-34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8074218"/>
              </p:ext>
            </p:extLst>
          </p:nvPr>
        </p:nvGraphicFramePr>
        <p:xfrm>
          <a:off x="208547" y="1205998"/>
          <a:ext cx="11710737" cy="5235766"/>
        </p:xfrm>
        <a:graphic>
          <a:graphicData uri="http://schemas.openxmlformats.org/drawingml/2006/table">
            <a:tbl>
              <a:tblPr>
                <a:tableStyleId>{93296810-A885-4BE3-A3E7-6D5BEEA58F35}</a:tableStyleId>
              </a:tblPr>
              <a:tblGrid>
                <a:gridCol w="11710737"/>
              </a:tblGrid>
              <a:tr h="846093"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key : </a:t>
                      </a:r>
                      <a:r>
                        <a:rPr lang="th-TH" sz="2400" b="1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เห็นภาพรวมปัญหาป่าและนํ้า</a:t>
                      </a: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/>
                      </a:r>
                      <a:b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</a:b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เข้าใจถึงความเชื่อมโยงของ “น่าน</a:t>
                      </a:r>
                      <a:r>
                        <a:rPr lang="th-TH" sz="2400" u="none" strike="noStrike" dirty="0" smtClean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”</a:t>
                      </a:r>
                      <a:r>
                        <a:rPr lang="en-US" sz="2400" u="none" strike="noStrike" dirty="0" smtClean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 </a:t>
                      </a:r>
                      <a:r>
                        <a:rPr lang="th-TH" sz="2400" u="none" strike="noStrike" dirty="0" smtClean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ป่า</a:t>
                      </a: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ต้นนํ้าถึงปลายนํ้า “กรุงเทพฯ” คนต้นน้ำ กลางน้ำ ปลายน้ำ</a:t>
                      </a:r>
                      <a:b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</a:b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เห็นพื้นที่</a:t>
                      </a:r>
                      <a:r>
                        <a:rPr lang="th-TH" sz="2400" u="none" strike="noStrike" dirty="0" smtClean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จริงคุณ</a:t>
                      </a: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รู้มั้ยว่า น้ำที่คุณ</a:t>
                      </a:r>
                      <a:r>
                        <a:rPr lang="th-TH" sz="2400" u="none" strike="noStrike" dirty="0" smtClean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ใช้ใน</a:t>
                      </a: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เมืองมาจากไหน </a:t>
                      </a:r>
                      <a:r>
                        <a:rPr lang="th-TH" sz="2400" u="none" strike="noStrike" dirty="0" smtClean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แม่น้ำน่าน เป็น 45% ของแม่น้ำ</a:t>
                      </a:r>
                      <a:r>
                        <a:rPr lang="th-TH" sz="2400" u="none" strike="noStrike" dirty="0" smtClean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เจ้าพระยา, </a:t>
                      </a: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คนต้นน้ำไม่มีน้ำใช้นะ </a:t>
                      </a:r>
                      <a:endParaRPr lang="th-TH" sz="2400" b="0" i="0" u="none" strike="noStrike" dirty="0">
                        <a:solidFill>
                          <a:srgbClr val="000000"/>
                        </a:solidFill>
                        <a:effectLst/>
                        <a:latin typeface="BrowalliaUPC" panose="020B0604020202020204" pitchFamily="34" charset="-34"/>
                        <a:cs typeface="BrowalliaUPC" panose="020B0604020202020204" pitchFamily="34" charset="-34"/>
                      </a:endParaRPr>
                    </a:p>
                  </a:txBody>
                  <a:tcPr marL="6044" marR="6044" marT="6044" marB="0"/>
                </a:tc>
              </a:tr>
              <a:tr h="1925794"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key : </a:t>
                      </a:r>
                      <a:r>
                        <a:rPr lang="th-TH" sz="2400" b="1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ทำไมต้องปลูกข้าวโพด?</a:t>
                      </a: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/>
                      </a:r>
                      <a:b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</a:b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เห็นพื้นที่จริง ความเสียหายของพื้นที่ป่า น้ำน่านมาจากไหน และไหลไปไหน </a:t>
                      </a:r>
                      <a:r>
                        <a:rPr lang="th-TH" sz="2400" u="none" strike="noStrike" dirty="0" smtClean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ปลูก</a:t>
                      </a: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ข้าวโพดอย่างไร ได้อะไร</a:t>
                      </a:r>
                      <a:b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</a:br>
                      <a:r>
                        <a:rPr lang="th-TH" sz="2400" u="none" strike="noStrike" dirty="0" smtClean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ชาวบ้าน</a:t>
                      </a: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ไม่มีทางเลือก คนในเมืองแต่ก่อนที่ให้เขา คือให้ ต้นข้าวโพด ทุนนิยมเอาข้าวโพดมาให้ พร้อมหนี้ เป็นวงจรหนี้ และการเผาป่า</a:t>
                      </a:r>
                      <a:b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</a:br>
                      <a:r>
                        <a:rPr lang="th-TH" sz="2400" u="none" strike="noStrike" dirty="0" smtClean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เล่า</a:t>
                      </a: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ถึงการเข้ามา</a:t>
                      </a:r>
                      <a:r>
                        <a:rPr lang="th-TH" sz="2400" u="none" strike="noStrike" dirty="0" smtClean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ของมูลนิธิแม่</a:t>
                      </a: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ฟ้า</a:t>
                      </a:r>
                      <a:r>
                        <a:rPr lang="th-TH" sz="2400" u="none" strike="noStrike" dirty="0" smtClean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หลวงฯ ช่วง</a:t>
                      </a:r>
                      <a:r>
                        <a:rPr lang="th-TH" sz="2400" u="none" strike="noStrike" dirty="0" smtClean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ต้น เล่า</a:t>
                      </a: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ถึงพืชเศรษฐกิจที่สามารถเป็นทางออกได้ </a:t>
                      </a:r>
                      <a:r>
                        <a:rPr lang="th-TH" sz="2400" u="none" strike="noStrike" dirty="0" smtClean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แต่</a:t>
                      </a: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ต้องเน้นว่า เราหาข้อมูลมาก็จริง แต่การทำให้เกิดการปฏิบัติก็ไม่ง่าย มีปัญหา</a:t>
                      </a:r>
                      <a:r>
                        <a:rPr lang="th-TH" sz="2400" u="none" strike="noStrike" dirty="0" smtClean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มากมาย</a:t>
                      </a:r>
                      <a:endParaRPr lang="th-TH" sz="2000" b="0" i="0" u="none" strike="noStrike" dirty="0">
                        <a:solidFill>
                          <a:srgbClr val="000000"/>
                        </a:solidFill>
                        <a:effectLst/>
                        <a:latin typeface="BrowalliaUPC" panose="020B0604020202020204" pitchFamily="34" charset="-34"/>
                        <a:cs typeface="BrowalliaUPC" panose="020B0604020202020204" pitchFamily="34" charset="-34"/>
                      </a:endParaRPr>
                    </a:p>
                  </a:txBody>
                  <a:tcPr marL="6044" marR="6044" marT="6044" marB="0"/>
                </a:tc>
              </a:tr>
              <a:tr h="725223">
                <a:tc>
                  <a:txBody>
                    <a:bodyPr/>
                    <a:lstStyle/>
                    <a:p>
                      <a:pPr algn="l" fontAlgn="t"/>
                      <a:r>
                        <a:rPr lang="th-TH" sz="2400" b="1" u="none" strike="noStrike" dirty="0" smtClean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โจทย์ประจำวัน</a:t>
                      </a:r>
                      <a:r>
                        <a:rPr lang="en-US" sz="2400" b="1" u="none" strike="noStrike" dirty="0" smtClean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: </a:t>
                      </a:r>
                      <a:r>
                        <a:rPr lang="th-TH" sz="2400" b="1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เรามีส่วนในการสร้างปัญหา</a:t>
                      </a:r>
                      <a:r>
                        <a:rPr lang="th-TH" sz="2400" b="1" u="none" strike="noStrike" dirty="0" smtClean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อย่างไร</a:t>
                      </a:r>
                      <a:r>
                        <a:rPr lang="en-US" sz="2400" b="1" u="none" strike="noStrike" dirty="0" smtClean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?</a:t>
                      </a:r>
                      <a:endParaRPr lang="th-TH" sz="2400" b="1" u="none" strike="noStrike" dirty="0" smtClean="0">
                        <a:effectLst/>
                        <a:latin typeface="BrowalliaUPC" panose="020B0604020202020204" pitchFamily="34" charset="-34"/>
                        <a:cs typeface="BrowalliaUPC" panose="020B0604020202020204" pitchFamily="34" charset="-34"/>
                      </a:endParaRPr>
                    </a:p>
                    <a:p>
                      <a:pPr algn="l" fontAlgn="t"/>
                      <a:r>
                        <a:rPr lang="th-TH" sz="2400" u="none" strike="noStrike" dirty="0" smtClean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กิจกรรมก่อนนอน เขียนจดหมายถึงตัวเอง </a:t>
                      </a: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: </a:t>
                      </a:r>
                      <a:b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</a:b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1.ตอนนี้รู้สึกอย่างไรกับสิ่งที่เห็น </a:t>
                      </a:r>
                      <a:b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</a:b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2.คาดหวังว่าจะได้อะไรจากการเดินทางครั้งนี้ </a:t>
                      </a:r>
                      <a:b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</a:b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3.อื่นๆ(แล้วแต่)</a:t>
                      </a:r>
                      <a:endParaRPr lang="th-TH" sz="2400" b="0" i="0" u="none" strike="noStrike" dirty="0">
                        <a:solidFill>
                          <a:srgbClr val="000000"/>
                        </a:solidFill>
                        <a:effectLst/>
                        <a:latin typeface="BrowalliaUPC" panose="020B0604020202020204" pitchFamily="34" charset="-34"/>
                        <a:cs typeface="BrowalliaUPC" panose="020B0604020202020204" pitchFamily="34" charset="-34"/>
                      </a:endParaRPr>
                    </a:p>
                  </a:txBody>
                  <a:tcPr marL="6044" marR="6044" marT="6044" marB="0"/>
                </a:tc>
              </a:tr>
              <a:tr h="241741">
                <a:tc>
                  <a:txBody>
                    <a:bodyPr/>
                    <a:lstStyle/>
                    <a:p>
                      <a:pPr algn="l" fontAlgn="t"/>
                      <a:r>
                        <a:rPr lang="th-TH" sz="2400" b="1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ขมวดประเด็น </a:t>
                      </a:r>
                      <a:r>
                        <a:rPr lang="th-TH" sz="2400" u="none" strike="noStrike" dirty="0" smtClean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ปัญหาในมิติต่างๆ และความ</a:t>
                      </a: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เชื่อมโยงของ</a:t>
                      </a:r>
                      <a:r>
                        <a:rPr lang="th-TH" sz="2400" u="none" strike="noStrike" dirty="0" smtClean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ปัญหา โดยพี่ณรงค์</a:t>
                      </a:r>
                      <a:r>
                        <a:rPr lang="th-TH" sz="2400" u="none" strike="noStrike" baseline="0" dirty="0" smtClean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 / พี่หวาน</a:t>
                      </a:r>
                      <a:endParaRPr lang="th-TH" sz="2400" b="0" i="0" u="none" strike="noStrike" dirty="0">
                        <a:solidFill>
                          <a:srgbClr val="FF0000"/>
                        </a:solidFill>
                        <a:effectLst/>
                        <a:latin typeface="BrowalliaUPC" panose="020B0604020202020204" pitchFamily="34" charset="-34"/>
                        <a:cs typeface="BrowalliaUPC" panose="020B0604020202020204" pitchFamily="34" charset="-34"/>
                      </a:endParaRPr>
                    </a:p>
                  </a:txBody>
                  <a:tcPr marL="6044" marR="6044" marT="6044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73708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1965474"/>
              </p:ext>
            </p:extLst>
          </p:nvPr>
        </p:nvGraphicFramePr>
        <p:xfrm>
          <a:off x="180474" y="32084"/>
          <a:ext cx="11823032" cy="944880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3219961"/>
                <a:gridCol w="8603071"/>
              </a:tblGrid>
              <a:tr h="930442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Day 2 </a:t>
                      </a:r>
                      <a:r>
                        <a:rPr lang="th-TH" sz="2800" dirty="0" smtClean="0"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(น่าน)</a:t>
                      </a:r>
                      <a:r>
                        <a:rPr lang="th-TH" sz="2800" baseline="0" dirty="0" smtClean="0"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 </a:t>
                      </a:r>
                      <a:r>
                        <a:rPr lang="en-US" sz="2800" baseline="0" dirty="0" smtClean="0"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19 </a:t>
                      </a:r>
                      <a:r>
                        <a:rPr lang="th-TH" sz="2800" baseline="0" dirty="0" smtClean="0"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พฤษภา</a:t>
                      </a:r>
                      <a:endParaRPr lang="en-US" sz="2800" dirty="0">
                        <a:latin typeface="BrowalliaUPC" panose="020B0604020202020204" pitchFamily="34" charset="-34"/>
                        <a:cs typeface="BrowalliaUPC" panose="020B0604020202020204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800" dirty="0" smtClean="0"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เจาะลึกถึงปัญหา</a:t>
                      </a:r>
                      <a:r>
                        <a:rPr lang="th-TH" sz="2800" baseline="0" dirty="0" smtClean="0"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 พูดคุยกับชุมชน สัมผัสลำน้ำน่าน แหล่งที่มาของน้ำให้เราได้ดื่มใช้ – เดินป่าเศรษฐกิจ เห็นทางออกที่ปลายอุโมงค์</a:t>
                      </a:r>
                      <a:endParaRPr lang="en-US" sz="2800" dirty="0">
                        <a:latin typeface="BrowalliaUPC" panose="020B0604020202020204" pitchFamily="34" charset="-34"/>
                        <a:cs typeface="BrowalliaUPC" panose="020B0604020202020204" pitchFamily="34" charset="-34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5940662"/>
              </p:ext>
            </p:extLst>
          </p:nvPr>
        </p:nvGraphicFramePr>
        <p:xfrm>
          <a:off x="180474" y="1089259"/>
          <a:ext cx="11823032" cy="549156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823032"/>
              </a:tblGrid>
              <a:tr h="1305918"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key : </a:t>
                      </a:r>
                      <a:r>
                        <a:rPr lang="th-TH" sz="2400" b="1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ป่ากับคนอยู่ร่วมกันได้อย่างไร</a:t>
                      </a: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/>
                      </a:r>
                      <a:b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</a:b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เจาะลึกถึงปัญหา ป่าแต่ละประเภท การจัดการพื้นที่ </a:t>
                      </a:r>
                      <a:r>
                        <a:rPr lang="th-TH" sz="2400" u="none" strike="noStrike" dirty="0" smtClean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เห็น</a:t>
                      </a: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ภาพป่า วิถีชีวิตในมุมใกล้ </a:t>
                      </a:r>
                      <a:r>
                        <a:rPr lang="th-TH" sz="2400" u="none" strike="noStrike" dirty="0" smtClean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เข้าใจ</a:t>
                      </a: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เหตุผลของการเผาป่า ใช้ยาฆ่าหญ้าจากการลงพื้นที่</a:t>
                      </a:r>
                      <a:r>
                        <a:rPr lang="th-TH" sz="2400" u="none" strike="noStrike" dirty="0" smtClean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จริง เห็น</a:t>
                      </a: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ทางออกของน่าน </a:t>
                      </a:r>
                      <a:b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</a:br>
                      <a:r>
                        <a:rPr lang="th-TH" sz="2400" u="none" strike="noStrike" dirty="0" smtClean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เล่า </a:t>
                      </a:r>
                      <a:r>
                        <a:rPr lang="en-US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Solution </a:t>
                      </a: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การพัฒนาคน</a:t>
                      </a:r>
                      <a:b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</a:b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- ป่าเศรษฐกิจ ประดู่ ปลูกกาแฟใต้ต้น</a:t>
                      </a:r>
                      <a:r>
                        <a:rPr lang="th-TH" sz="2400" u="none" strike="noStrike" dirty="0" smtClean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กล้วย- </a:t>
                      </a: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แบ่งสัดส่วน ป่าอนุรักษ์ ป่าใช้สอย และพื้นที่ทำกิน</a:t>
                      </a:r>
                      <a:b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</a:br>
                      <a:r>
                        <a:rPr lang="en-US" sz="2400" b="1" u="none" strike="noStrike" dirty="0" smtClean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Gimmick</a:t>
                      </a:r>
                      <a:r>
                        <a:rPr lang="en-US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/>
                      </a:r>
                      <a:br>
                        <a:rPr lang="en-US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</a:br>
                      <a:r>
                        <a:rPr lang="en-US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- </a:t>
                      </a: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ให้ลองดู ชิมสมุนไพรต่างๆในโซนป่า</a:t>
                      </a:r>
                      <a:b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</a:b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- ชี้ให้ดูตาน้ำ</a:t>
                      </a:r>
                      <a:b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</a:b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- สังเกตถังยาฆ่าหญ้าจำนวนมากใต้ถุนบ้าน </a:t>
                      </a:r>
                      <a:endParaRPr lang="th-TH" sz="2400" b="0" i="0" u="none" strike="noStrike" dirty="0">
                        <a:solidFill>
                          <a:srgbClr val="000000"/>
                        </a:solidFill>
                        <a:effectLst/>
                        <a:latin typeface="BrowalliaUPC" panose="020B0604020202020204" pitchFamily="34" charset="-34"/>
                        <a:cs typeface="BrowalliaUPC" panose="020B0604020202020204" pitchFamily="34" charset="-34"/>
                      </a:endParaRPr>
                    </a:p>
                  </a:txBody>
                  <a:tcPr marL="2581" marR="2581" marT="2581" marB="0"/>
                </a:tc>
              </a:tr>
              <a:tr h="825877"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Key : </a:t>
                      </a:r>
                      <a:r>
                        <a:rPr lang="th-TH" sz="2400" b="1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การเตรียมคนรุ่นใหม่ในพื้นที่</a:t>
                      </a: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/>
                      </a:r>
                      <a:b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</a:br>
                      <a:r>
                        <a:rPr lang="th-TH" sz="2400" u="none" strike="noStrike" dirty="0" smtClean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(</a:t>
                      </a: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ลุงยงค์) โครงการเด็กรักป่า จิตสำนึกเรื่องการอนุรักษ์ที่ต้องถ่ายทอดและปลูกฝังให้กับเยาวชนคนรุ่นใหม่และทำไมต้องต้นประดู่</a:t>
                      </a:r>
                      <a:b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</a:br>
                      <a:r>
                        <a:rPr lang="th-TH" sz="2400" u="none" strike="noStrike" dirty="0" smtClean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(</a:t>
                      </a: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น้องๆ) เล่าถึงตอนเข้าร่วมโครงการ</a:t>
                      </a:r>
                      <a:b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</a:b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- รู้สึกยังไงกับบ้านเกิด</a:t>
                      </a:r>
                      <a:b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</a:b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- ตอนเข้าร่วมโครงการ ความคิดเปลี่ยนไปยังไง? (อยากปลูกป่า เห็นทางออก รักบ้านเกิดมากขึ้น)</a:t>
                      </a:r>
                      <a:b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</a:b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- น้ำ สำคัญกับพวกเรา</a:t>
                      </a:r>
                      <a:r>
                        <a:rPr lang="th-TH" sz="2400" u="none" strike="noStrike" dirty="0" smtClean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ยังไง</a:t>
                      </a:r>
                      <a:endParaRPr lang="th-TH" sz="2400" b="0" i="0" u="none" strike="noStrike" dirty="0">
                        <a:solidFill>
                          <a:srgbClr val="000000"/>
                        </a:solidFill>
                        <a:effectLst/>
                        <a:latin typeface="BrowalliaUPC" panose="020B0604020202020204" pitchFamily="34" charset="-34"/>
                        <a:cs typeface="BrowalliaUPC" panose="020B0604020202020204" pitchFamily="34" charset="-34"/>
                      </a:endParaRPr>
                    </a:p>
                  </a:txBody>
                  <a:tcPr marL="2581" marR="2581" marT="2581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26866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2826883"/>
              </p:ext>
            </p:extLst>
          </p:nvPr>
        </p:nvGraphicFramePr>
        <p:xfrm>
          <a:off x="180474" y="96254"/>
          <a:ext cx="11823032" cy="944880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3219961"/>
                <a:gridCol w="8603071"/>
              </a:tblGrid>
              <a:tr h="930442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Day 2 </a:t>
                      </a:r>
                      <a:r>
                        <a:rPr lang="th-TH" sz="2800" dirty="0" smtClean="0"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(น่าน)</a:t>
                      </a:r>
                      <a:r>
                        <a:rPr lang="th-TH" sz="2800" baseline="0" dirty="0" smtClean="0"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 </a:t>
                      </a:r>
                      <a:r>
                        <a:rPr lang="en-US" sz="2800" baseline="0" dirty="0" smtClean="0"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19 </a:t>
                      </a:r>
                      <a:r>
                        <a:rPr lang="th-TH" sz="2800" baseline="0" dirty="0" smtClean="0"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พฤษภา (ต่อ)</a:t>
                      </a:r>
                      <a:endParaRPr lang="en-US" sz="2800" dirty="0">
                        <a:latin typeface="BrowalliaUPC" panose="020B0604020202020204" pitchFamily="34" charset="-34"/>
                        <a:cs typeface="BrowalliaUPC" panose="020B0604020202020204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800" dirty="0" smtClean="0"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เจาะลึกถึงปัญหา</a:t>
                      </a:r>
                      <a:r>
                        <a:rPr lang="th-TH" sz="2800" baseline="0" dirty="0" smtClean="0"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 พูดคุยกับชุมชน สัมผัสลำน้ำน่าน แหล่งที่มาของน้ำให้เราได้ดื่มใช้ – เดินป่าเศรษฐกิจ เห็นทางออกที่ปลายอุโมงค์</a:t>
                      </a:r>
                      <a:endParaRPr lang="en-US" sz="2800" dirty="0">
                        <a:latin typeface="BrowalliaUPC" panose="020B0604020202020204" pitchFamily="34" charset="-34"/>
                        <a:cs typeface="BrowalliaUPC" panose="020B0604020202020204" pitchFamily="34" charset="-34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3078731"/>
              </p:ext>
            </p:extLst>
          </p:nvPr>
        </p:nvGraphicFramePr>
        <p:xfrm>
          <a:off x="180474" y="1157872"/>
          <a:ext cx="11823032" cy="559810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823032"/>
              </a:tblGrid>
              <a:tr h="671025"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Key : </a:t>
                      </a:r>
                      <a:r>
                        <a:rPr lang="th-TH" sz="2400" b="1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เข้าใจไฟป่าและทางแก้โดยชุมชน</a:t>
                      </a: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/>
                      </a:r>
                      <a:b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</a:b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คนอยู่กับป่า มาตรการของชุมชนในการรักษาป่า พูดคุยกับ</a:t>
                      </a:r>
                      <a:r>
                        <a:rPr lang="th-TH" sz="2400" u="none" strike="noStrike" dirty="0" smtClean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ชุมชน สัมผัส</a:t>
                      </a: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ลำนํ้าน่านแหล่งที่มาของนํ้าที่เราใช้อุปโภคบริโภค</a:t>
                      </a:r>
                      <a:b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</a:br>
                      <a:r>
                        <a:rPr lang="th-TH" sz="2400" u="none" strike="noStrike" dirty="0" smtClean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- </a:t>
                      </a: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ชี้ให้เห็นภาพว่าทำไมต้องเผา เผายังไงให้ปลอดภัย(ทำแนวกันไฟ)</a:t>
                      </a:r>
                      <a:b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</a:b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- วิธีการดับไฟป่า </a:t>
                      </a:r>
                      <a:b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</a:b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- เล่าระบบกองทุนในลุ่มน้ำ ที่สร้างให้ทุกหมู่บ้านช่วยกันดูแลไฟป่าด้วย</a:t>
                      </a:r>
                      <a:r>
                        <a:rPr lang="th-TH" sz="2400" u="none" strike="noStrike" dirty="0" smtClean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ตัวเอง</a:t>
                      </a:r>
                      <a:endParaRPr lang="th-TH" sz="2400" b="0" i="0" u="none" strike="noStrike" dirty="0">
                        <a:solidFill>
                          <a:srgbClr val="000000"/>
                        </a:solidFill>
                        <a:effectLst/>
                        <a:latin typeface="BrowalliaUPC" panose="020B0604020202020204" pitchFamily="34" charset="-34"/>
                        <a:cs typeface="BrowalliaUPC" panose="020B0604020202020204" pitchFamily="34" charset="-34"/>
                      </a:endParaRPr>
                    </a:p>
                  </a:txBody>
                  <a:tcPr marL="2581" marR="2581" marT="2581" marB="0"/>
                </a:tc>
              </a:tr>
              <a:tr h="258086"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Gimmick</a:t>
                      </a:r>
                      <a:r>
                        <a:rPr lang="en-US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 : </a:t>
                      </a: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เข้าใจประวัติศาสตร์พื้นที่</a:t>
                      </a:r>
                      <a:b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</a:b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- ในอดีตน่านเคยเป็นพื้นที่ฐานปฏิบัติการคอมมิวนิสต์ในไทย</a:t>
                      </a:r>
                      <a:b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</a:b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- เรื่องราวการต่อสู้</a:t>
                      </a:r>
                      <a:b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</a:b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- คุณภาพชีวิตคนน่านในอดีต &gt; ปัจจุบัน</a:t>
                      </a:r>
                      <a:endParaRPr lang="th-TH" sz="2400" b="0" i="0" u="none" strike="noStrike" dirty="0">
                        <a:solidFill>
                          <a:srgbClr val="000000"/>
                        </a:solidFill>
                        <a:effectLst/>
                        <a:latin typeface="BrowalliaUPC" panose="020B0604020202020204" pitchFamily="34" charset="-34"/>
                        <a:cs typeface="BrowalliaUPC" panose="020B0604020202020204" pitchFamily="34" charset="-34"/>
                      </a:endParaRPr>
                    </a:p>
                  </a:txBody>
                  <a:tcPr marL="2581" marR="2581" marT="2581" marB="0"/>
                </a:tc>
              </a:tr>
              <a:tr h="464556"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Gimmick : </a:t>
                      </a: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ได้สัมผัสอาหารจาก</a:t>
                      </a:r>
                      <a:r>
                        <a:rPr lang="th-TH" sz="2400" u="none" strike="noStrike" dirty="0" smtClean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ธรรมชาติ</a:t>
                      </a:r>
                      <a:r>
                        <a:rPr lang="th-TH" sz="2400" u="none" strike="noStrike" baseline="0" dirty="0" smtClean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 </a:t>
                      </a:r>
                      <a:r>
                        <a:rPr lang="th-TH" sz="2400" u="none" strike="noStrike" dirty="0" smtClean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ปลูก</a:t>
                      </a: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ทุกอย่างที่กิน กินทุกอย่างที่</a:t>
                      </a:r>
                      <a:r>
                        <a:rPr lang="th-TH" sz="2400" u="none" strike="noStrike" dirty="0" smtClean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ปลูก </a:t>
                      </a: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เกษตรพื้นฐาน อาหาร</a:t>
                      </a:r>
                      <a:r>
                        <a:rPr lang="th-TH" sz="2400" u="none" strike="noStrike" dirty="0" smtClean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ปลอดภัย</a:t>
                      </a:r>
                      <a:endParaRPr lang="th-TH" sz="2400" b="0" i="0" u="none" strike="noStrike" dirty="0">
                        <a:solidFill>
                          <a:srgbClr val="000000"/>
                        </a:solidFill>
                        <a:effectLst/>
                        <a:latin typeface="BrowalliaUPC" panose="020B0604020202020204" pitchFamily="34" charset="-34"/>
                        <a:cs typeface="BrowalliaUPC" panose="020B0604020202020204" pitchFamily="34" charset="-34"/>
                      </a:endParaRPr>
                    </a:p>
                  </a:txBody>
                  <a:tcPr marL="2581" marR="2581" marT="2581" marB="0"/>
                </a:tc>
              </a:tr>
              <a:tr h="309704">
                <a:tc>
                  <a:txBody>
                    <a:bodyPr/>
                    <a:lstStyle/>
                    <a:p>
                      <a:pPr algn="l" fontAlgn="t"/>
                      <a:r>
                        <a:rPr lang="th-TH" sz="2400" b="1" u="none" strike="noStrike" dirty="0" smtClean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โจทย์ประจำวัน</a:t>
                      </a:r>
                      <a:r>
                        <a:rPr lang="en-US" sz="2400" b="1" u="none" strike="noStrike" dirty="0" smtClean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 </a:t>
                      </a:r>
                      <a:r>
                        <a:rPr lang="en-US" sz="2400" b="1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:</a:t>
                      </a:r>
                      <a:r>
                        <a:rPr lang="th-TH" sz="2400" b="1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ไม่เคยรู้มาก่อนเลยว่า...</a:t>
                      </a: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/>
                      </a:r>
                      <a:b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</a:b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- กินกะเพรา = เผา</a:t>
                      </a:r>
                      <a:r>
                        <a:rPr lang="th-TH" sz="2400" u="none" strike="noStrike" dirty="0" smtClean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ป่า </a:t>
                      </a: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(การบริโภคโดยไม่ตระหนักถึงที่มาของอาหาร)</a:t>
                      </a:r>
                      <a:b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</a:b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- การใช้น้ำ ใช้ไฟใน</a:t>
                      </a:r>
                      <a:r>
                        <a:rPr lang="th-TH" sz="2400" u="none" strike="noStrike" dirty="0" smtClean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เมือง</a:t>
                      </a:r>
                      <a:endParaRPr lang="th-TH" sz="2400" b="0" i="0" u="none" strike="noStrike" dirty="0">
                        <a:solidFill>
                          <a:srgbClr val="000000"/>
                        </a:solidFill>
                        <a:effectLst/>
                        <a:latin typeface="BrowalliaUPC" panose="020B0604020202020204" pitchFamily="34" charset="-34"/>
                        <a:cs typeface="BrowalliaUPC" panose="020B0604020202020204" pitchFamily="34" charset="-34"/>
                      </a:endParaRPr>
                    </a:p>
                  </a:txBody>
                  <a:tcPr marL="2581" marR="2581" marT="2581" marB="0"/>
                </a:tc>
              </a:tr>
              <a:tr h="103235">
                <a:tc>
                  <a:txBody>
                    <a:bodyPr/>
                    <a:lstStyle/>
                    <a:p>
                      <a:pPr algn="l" fontAlgn="t"/>
                      <a:r>
                        <a:rPr lang="th-TH" sz="2400" b="1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ขมวดประเด็น</a:t>
                      </a: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ว่า การแก้ปัญหาอย่าง</a:t>
                      </a:r>
                      <a:r>
                        <a:rPr lang="th-TH" sz="2400" u="none" strike="noStrike" dirty="0" smtClean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เข้าใจ</a:t>
                      </a:r>
                      <a:r>
                        <a:rPr lang="en-US" sz="2400" u="none" strike="noStrike" dirty="0" smtClean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 </a:t>
                      </a:r>
                      <a:r>
                        <a:rPr lang="th-TH" sz="2400" u="none" strike="noStrike" dirty="0" smtClean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โดยพี่ณรงค์</a:t>
                      </a:r>
                      <a:r>
                        <a:rPr lang="th-TH" sz="2400" u="none" strike="noStrike" baseline="0" dirty="0" smtClean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 / พี่หวาน</a:t>
                      </a:r>
                      <a:endParaRPr lang="th-TH" sz="2400" b="0" i="0" u="none" strike="noStrike" dirty="0">
                        <a:solidFill>
                          <a:srgbClr val="FF0000"/>
                        </a:solidFill>
                        <a:effectLst/>
                        <a:latin typeface="BrowalliaUPC" panose="020B0604020202020204" pitchFamily="34" charset="-34"/>
                        <a:cs typeface="BrowalliaUPC" panose="020B0604020202020204" pitchFamily="34" charset="-34"/>
                      </a:endParaRPr>
                    </a:p>
                  </a:txBody>
                  <a:tcPr marL="2581" marR="2581" marT="2581" marB="0"/>
                </a:tc>
              </a:tr>
              <a:tr h="206469">
                <a:tc>
                  <a:txBody>
                    <a:bodyPr/>
                    <a:lstStyle/>
                    <a:p>
                      <a:pPr algn="l" fontAlgn="t"/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** ทิ้งท้ายก่อนนอน - อยากให้คิดทุกๆ วัน เราเกี่ยวอะไรกับปัญหาที่เรา</a:t>
                      </a:r>
                      <a:r>
                        <a:rPr lang="th-TH" sz="2400" u="none" strike="noStrike" dirty="0" smtClean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เจอ</a:t>
                      </a:r>
                      <a:endParaRPr lang="th-TH" sz="2400" b="0" i="0" u="none" strike="noStrike" dirty="0">
                        <a:solidFill>
                          <a:srgbClr val="FF0000"/>
                        </a:solidFill>
                        <a:effectLst/>
                        <a:latin typeface="BrowalliaUPC" panose="020B0604020202020204" pitchFamily="34" charset="-34"/>
                        <a:cs typeface="BrowalliaUPC" panose="020B0604020202020204" pitchFamily="34" charset="-34"/>
                      </a:endParaRPr>
                    </a:p>
                  </a:txBody>
                  <a:tcPr marL="2581" marR="2581" marT="2581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88660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8974598"/>
              </p:ext>
            </p:extLst>
          </p:nvPr>
        </p:nvGraphicFramePr>
        <p:xfrm>
          <a:off x="180474" y="44953"/>
          <a:ext cx="11823032" cy="944880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3219961"/>
                <a:gridCol w="8603071"/>
              </a:tblGrid>
              <a:tr h="698687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Day</a:t>
                      </a:r>
                      <a:r>
                        <a:rPr lang="en-US" sz="2800" baseline="0" dirty="0" smtClean="0"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 3 </a:t>
                      </a:r>
                      <a:r>
                        <a:rPr lang="th-TH" sz="2800" baseline="0" dirty="0" smtClean="0"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(น่าน) </a:t>
                      </a:r>
                      <a:r>
                        <a:rPr lang="en-US" sz="2800" baseline="0" dirty="0" smtClean="0"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20 </a:t>
                      </a:r>
                      <a:r>
                        <a:rPr lang="th-TH" sz="2800" baseline="0" dirty="0" smtClean="0"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พฤษภา</a:t>
                      </a:r>
                      <a:endParaRPr lang="en-US" sz="2800" dirty="0">
                        <a:latin typeface="BrowalliaUPC" panose="020B0604020202020204" pitchFamily="34" charset="-34"/>
                        <a:cs typeface="BrowalliaUPC" panose="020B0604020202020204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800" dirty="0" smtClean="0"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ดูแนวทางการแก้ปัญหาอย่างยั่งยืนที่</a:t>
                      </a:r>
                      <a:r>
                        <a:rPr lang="th-TH" sz="2800" baseline="0" dirty="0" smtClean="0"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 ต.ตาลชุม อ.ท่าวังผา – จากหนี้สู่การจัดการน้ำและเกษตรผสมผสาน - นำแนวคิดที่ได้มาปรับใช้กับตนเอง</a:t>
                      </a:r>
                      <a:endParaRPr lang="en-US" sz="2800" dirty="0">
                        <a:latin typeface="BrowalliaUPC" panose="020B0604020202020204" pitchFamily="34" charset="-34"/>
                        <a:cs typeface="BrowalliaUPC" panose="020B0604020202020204" pitchFamily="34" charset="-34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4353812"/>
              </p:ext>
            </p:extLst>
          </p:nvPr>
        </p:nvGraphicFramePr>
        <p:xfrm>
          <a:off x="180475" y="1155031"/>
          <a:ext cx="11823031" cy="366439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823031"/>
              </a:tblGrid>
              <a:tr h="776261"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key : </a:t>
                      </a:r>
                      <a:r>
                        <a:rPr lang="th-TH" sz="2400" b="1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น้ำ = พื้นฐานของการแก้ปัญหา</a:t>
                      </a: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/>
                      </a:r>
                      <a:b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</a:br>
                      <a:r>
                        <a:rPr lang="th-TH" sz="2400" u="none" strike="noStrike" dirty="0" smtClean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-</a:t>
                      </a:r>
                      <a:r>
                        <a:rPr lang="th-TH" sz="2400" u="none" strike="noStrike" baseline="0" dirty="0" smtClean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 </a:t>
                      </a:r>
                      <a:r>
                        <a:rPr lang="th-TH" sz="2400" u="none" strike="noStrike" dirty="0" smtClean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ความสัมพันธ์</a:t>
                      </a: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ระหว่างป่าและน้ำ ต้นทุนทางทรัพยากรต่างๆ </a:t>
                      </a:r>
                      <a:b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</a:br>
                      <a:r>
                        <a:rPr lang="en-US" sz="2400" u="none" strike="noStrike" dirty="0" smtClean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solution </a:t>
                      </a:r>
                      <a:r>
                        <a:rPr lang="th-TH" sz="2400" u="none" strike="noStrike" dirty="0" smtClean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คือ</a:t>
                      </a:r>
                      <a:r>
                        <a:rPr lang="th-TH" sz="2400" u="none" strike="noStrike" baseline="0" dirty="0" smtClean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 </a:t>
                      </a:r>
                      <a:r>
                        <a:rPr lang="th-TH" sz="2400" u="none" strike="noStrike" dirty="0" smtClean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ถ้า</a:t>
                      </a: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แก้ปัญหาเรื่องน้ำได้ ก็สามารถแก้ไขความยากจน น้ำสร้างอาชีพ สร้าง</a:t>
                      </a:r>
                      <a:r>
                        <a:rPr lang="th-TH" sz="2400" u="none" strike="noStrike" dirty="0" smtClean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ชีวิต</a:t>
                      </a:r>
                      <a:endParaRPr lang="th-TH" sz="2400" b="0" i="0" u="none" strike="noStrike" dirty="0">
                        <a:solidFill>
                          <a:srgbClr val="000000"/>
                        </a:solidFill>
                        <a:effectLst/>
                        <a:latin typeface="BrowalliaUPC" panose="020B0604020202020204" pitchFamily="34" charset="-34"/>
                        <a:cs typeface="BrowalliaUPC" panose="020B0604020202020204" pitchFamily="34" charset="-34"/>
                      </a:endParaRPr>
                    </a:p>
                  </a:txBody>
                  <a:tcPr marL="3399" marR="3399" marT="3399" marB="0"/>
                </a:tc>
              </a:tr>
              <a:tr h="1019845"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key : </a:t>
                      </a:r>
                      <a:br>
                        <a:rPr lang="en-US" sz="2400" b="1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</a:br>
                      <a:r>
                        <a:rPr lang="en-US" sz="2400" b="1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- </a:t>
                      </a:r>
                      <a:r>
                        <a:rPr lang="th-TH" sz="2400" b="1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ระบบการจัดการน้ำ</a:t>
                      </a:r>
                      <a:br>
                        <a:rPr lang="th-TH" sz="2400" b="1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</a:br>
                      <a:r>
                        <a:rPr lang="th-TH" sz="2400" b="1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- ชีวิตของชาวบ้านหลังจากมีระบบน้ำ</a:t>
                      </a:r>
                      <a:br>
                        <a:rPr lang="th-TH" sz="2400" b="1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</a:br>
                      <a:r>
                        <a:rPr lang="th-TH" sz="2400" b="1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- ชาวบ้านได้อะไร</a:t>
                      </a: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/>
                      </a:r>
                      <a:b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</a:br>
                      <a:r>
                        <a:rPr lang="th-TH" sz="2400" u="sng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เมื่อก่อน</a:t>
                      </a: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 </a:t>
                      </a:r>
                      <a:r>
                        <a:rPr lang="th-TH" sz="2400" u="none" strike="noStrike" dirty="0" smtClean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– </a:t>
                      </a: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ความยากลำบากในการขาดน้ำแต่</a:t>
                      </a:r>
                      <a:r>
                        <a:rPr lang="th-TH" sz="2400" u="none" strike="noStrike" dirty="0" smtClean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ก่อน แล้ง</a:t>
                      </a: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แค่ไหน แล้งจนต้องจากบ้าน</a:t>
                      </a:r>
                      <a:r>
                        <a:rPr lang="th-TH" sz="2400" u="none" strike="noStrike" dirty="0" smtClean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ไปขาย</a:t>
                      </a: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แรงงานในเมือง </a:t>
                      </a:r>
                      <a:b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</a:b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อยู่อย่างลำบากในเมือง มีปัญหาครอบครัว อยู่ไกล</a:t>
                      </a:r>
                      <a:r>
                        <a:rPr lang="th-TH" sz="2400" u="none" strike="noStrike" dirty="0" smtClean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กัน</a:t>
                      </a:r>
                      <a:r>
                        <a:rPr lang="th-TH" sz="2400" u="none" strike="noStrike" baseline="0" dirty="0" smtClean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 </a:t>
                      </a:r>
                      <a:r>
                        <a:rPr lang="th-TH" sz="2400" u="none" strike="noStrike" dirty="0" smtClean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ต้อง</a:t>
                      </a: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ตัดไม้ในป่ามาทำฝาย พอโดนซัดฝายพัง ก็ต้องตัดใหม่ จนมีปัญหา</a:t>
                      </a:r>
                      <a:r>
                        <a:rPr lang="th-TH" sz="2400" u="none" strike="noStrike" dirty="0" smtClean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กับเจ้าหน้าที่</a:t>
                      </a: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/>
                      </a:r>
                      <a:b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</a:br>
                      <a:r>
                        <a:rPr lang="th-TH" sz="2400" u="sng" strike="noStrike" dirty="0" smtClean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ปัจจุบัน</a:t>
                      </a:r>
                      <a:r>
                        <a:rPr lang="th-TH" sz="2400" u="none" strike="noStrike" dirty="0" smtClean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 </a:t>
                      </a: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- ตอนนี้ชีวิตคุณภาพดีขึ้น กลับมาทำการเกษตรได้ตลอดปี ชีวิตครอบครัวดีขึ้น สมาชิกพร้อมหน้าพร้อมตา</a:t>
                      </a:r>
                      <a:endParaRPr lang="th-TH" sz="2400" b="0" i="0" u="none" strike="noStrike" dirty="0">
                        <a:solidFill>
                          <a:srgbClr val="000000"/>
                        </a:solidFill>
                        <a:effectLst/>
                        <a:latin typeface="BrowalliaUPC" panose="020B0604020202020204" pitchFamily="34" charset="-34"/>
                        <a:cs typeface="BrowalliaUPC" panose="020B0604020202020204" pitchFamily="34" charset="-34"/>
                      </a:endParaRPr>
                    </a:p>
                  </a:txBody>
                  <a:tcPr marL="3399" marR="3399" marT="3399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02770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748123"/>
              </p:ext>
            </p:extLst>
          </p:nvPr>
        </p:nvGraphicFramePr>
        <p:xfrm>
          <a:off x="180474" y="44953"/>
          <a:ext cx="11823032" cy="944880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3219961"/>
                <a:gridCol w="8603071"/>
              </a:tblGrid>
              <a:tr h="698687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Day</a:t>
                      </a:r>
                      <a:r>
                        <a:rPr lang="en-US" sz="2800" baseline="0" dirty="0" smtClean="0"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 3 </a:t>
                      </a:r>
                      <a:r>
                        <a:rPr lang="th-TH" sz="2800" baseline="0" dirty="0" smtClean="0"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(น่าน) </a:t>
                      </a:r>
                      <a:r>
                        <a:rPr lang="en-US" sz="2800" baseline="0" dirty="0" smtClean="0"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20 </a:t>
                      </a:r>
                      <a:r>
                        <a:rPr lang="th-TH" sz="2800" baseline="0" dirty="0" smtClean="0"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พฤษภา (ต่อ)</a:t>
                      </a:r>
                      <a:endParaRPr lang="en-US" sz="2800" dirty="0">
                        <a:latin typeface="BrowalliaUPC" panose="020B0604020202020204" pitchFamily="34" charset="-34"/>
                        <a:cs typeface="BrowalliaUPC" panose="020B0604020202020204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800" dirty="0" smtClean="0"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ดูแนวทางการแก้ปัญหาอย่างยั่งยืนที่</a:t>
                      </a:r>
                      <a:r>
                        <a:rPr lang="th-TH" sz="2800" baseline="0" dirty="0" smtClean="0"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 ต.ตาลชุม อ.ท่าวังผา – จากหนี้สู่การจัดการน้ำและเกษตรผสมผสาน - นำแนวคิดที่ได้มาปรับใช้กับตนเอง</a:t>
                      </a:r>
                      <a:endParaRPr lang="en-US" sz="2800" dirty="0">
                        <a:latin typeface="BrowalliaUPC" panose="020B0604020202020204" pitchFamily="34" charset="-34"/>
                        <a:cs typeface="BrowalliaUPC" panose="020B0604020202020204" pitchFamily="34" charset="-34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3758896"/>
              </p:ext>
            </p:extLst>
          </p:nvPr>
        </p:nvGraphicFramePr>
        <p:xfrm>
          <a:off x="180475" y="1155031"/>
          <a:ext cx="11823031" cy="439591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823031"/>
              </a:tblGrid>
              <a:tr h="1495772"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Key : </a:t>
                      </a:r>
                      <a:r>
                        <a:rPr lang="th-TH" sz="2400" b="1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ชีวิตที่ดีขึ้นหลังจากใช้เกษตรผสมผสาน</a:t>
                      </a: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/>
                      </a:r>
                      <a:b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</a:br>
                      <a:r>
                        <a:rPr lang="th-TH" sz="2400" u="none" strike="noStrike" dirty="0" smtClean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การ</a:t>
                      </a: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แก้ปัญหาอย่างยั่งยืน กิจกรรมการพัฒนาด้านระบบน้ำ การเกษตร การส่งเสริมอาชีพ </a:t>
                      </a:r>
                      <a:r>
                        <a:rPr lang="th-TH" sz="2400" u="none" strike="noStrike" dirty="0" smtClean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(</a:t>
                      </a: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เล่าความสำเร็จในปัจจุบันก่อน ค่อยเล่าตอนฝ่าฟันอุปสรรคทีหลัง)</a:t>
                      </a:r>
                      <a:b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</a:br>
                      <a:r>
                        <a:rPr lang="en-US" sz="2400" b="1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Gimmick: </a:t>
                      </a: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ก่อนนั่งคุย : อุ้มลูกหมู ชิมหม่อน ชมสวน อย่าง</a:t>
                      </a:r>
                      <a:r>
                        <a:rPr lang="th-TH" sz="2400" u="none" strike="noStrike" dirty="0" smtClean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สนุกสนาน ระหว่าง</a:t>
                      </a: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นั้นเล่าถึงรายได้ที่มีจากทาง</a:t>
                      </a:r>
                      <a:r>
                        <a:rPr lang="th-TH" sz="2400" u="none" strike="noStrike" dirty="0" smtClean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ต่างๆ</a:t>
                      </a:r>
                      <a:r>
                        <a:rPr lang="en-US" sz="2400" u="none" strike="noStrike" dirty="0" smtClean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 </a:t>
                      </a:r>
                      <a:r>
                        <a:rPr lang="th-TH" sz="2400" u="none" strike="noStrike" dirty="0" smtClean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ทั้ง</a:t>
                      </a: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ปลูกข้าว ขายหมู ปลา หม่อน คุณภาพชีวิตที่ดีขึ้น</a:t>
                      </a:r>
                      <a:b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</a:b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- การทำด้วยความรัก ความตั้งใจ การพัฒนาผลิตภัณฑ์ </a:t>
                      </a:r>
                      <a:r>
                        <a:rPr lang="th-TH" sz="2400" u="none" strike="noStrike" dirty="0" smtClean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ลูกๆ ช่วย</a:t>
                      </a:r>
                      <a:r>
                        <a:rPr lang="th-TH" sz="2400" u="none" strike="noStrike" dirty="0" smtClean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ขายข้าวออนไลน์ </a:t>
                      </a: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(ป้าศรีคำ)</a:t>
                      </a:r>
                      <a:b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</a:b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- คนรุ่นใหม่</a:t>
                      </a:r>
                      <a:r>
                        <a:rPr lang="th-TH" sz="2400" u="none" strike="noStrike" dirty="0" smtClean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ที่เรียนจบระดับปริญญาตรี และตั้งใจ</a:t>
                      </a: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กลับมาบ้าน มา</a:t>
                      </a:r>
                      <a:r>
                        <a:rPr lang="th-TH" sz="2400" u="none" strike="noStrike" dirty="0" smtClean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ทำประโยชน์ให้</a:t>
                      </a: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ที่บ้าน (แอมป์)</a:t>
                      </a:r>
                      <a:b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</a:br>
                      <a:r>
                        <a:rPr lang="th-TH" sz="2400" u="none" strike="noStrike" dirty="0" smtClean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หลัง</a:t>
                      </a: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ชมสวน : พูดให้เห็นว่าที่มีรายได้ดี ยั่งยืนอย่างในปัจจุบัน มันไม่ง่ายนะ ก่อนหน้านี้มันเป็นยังไง </a:t>
                      </a:r>
                      <a:r>
                        <a:rPr lang="th-TH" sz="2400" u="none" strike="noStrike" dirty="0" smtClean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ปัญหา </a:t>
                      </a: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: อดีต ต้องเข้าเมืองขายแรงงาน เป็นหนี้นายทุนจากการปลูกข้าวโพด - (เล่าเรื่องในมุมเศร้า) ตอนเริ่มยากลำบาก</a:t>
                      </a:r>
                      <a:r>
                        <a:rPr lang="th-TH" sz="2400" u="none" strike="noStrike" dirty="0" smtClean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ยังไง</a:t>
                      </a:r>
                      <a:endParaRPr lang="th-TH" sz="2400" b="0" i="0" u="none" strike="noStrike" dirty="0">
                        <a:solidFill>
                          <a:srgbClr val="000000"/>
                        </a:solidFill>
                        <a:effectLst/>
                        <a:latin typeface="BrowalliaUPC" panose="020B0604020202020204" pitchFamily="34" charset="-34"/>
                        <a:cs typeface="BrowalliaUPC" panose="020B0604020202020204" pitchFamily="34" charset="-34"/>
                      </a:endParaRPr>
                    </a:p>
                  </a:txBody>
                  <a:tcPr marL="3399" marR="3399" marT="3399" marB="0"/>
                </a:tc>
              </a:tr>
              <a:tr h="203969">
                <a:tc>
                  <a:txBody>
                    <a:bodyPr/>
                    <a:lstStyle/>
                    <a:p>
                      <a:pPr algn="l" fontAlgn="t"/>
                      <a:endParaRPr lang="th-TH" sz="2400" b="1" u="none" strike="noStrike" dirty="0" smtClean="0">
                        <a:effectLst/>
                        <a:latin typeface="BrowalliaUPC" panose="020B0604020202020204" pitchFamily="34" charset="-34"/>
                        <a:cs typeface="BrowalliaUPC" panose="020B0604020202020204" pitchFamily="34" charset="-34"/>
                      </a:endParaRPr>
                    </a:p>
                    <a:p>
                      <a:pPr algn="l" fontAlgn="t"/>
                      <a:r>
                        <a:rPr lang="th-TH" sz="2400" b="1" u="none" strike="noStrike" dirty="0" smtClean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โจทย์ประจำวัน</a:t>
                      </a:r>
                      <a:r>
                        <a:rPr lang="en-US" sz="2400" b="1" u="none" strike="noStrike" dirty="0" smtClean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 </a:t>
                      </a:r>
                      <a:r>
                        <a:rPr lang="en-US" sz="2400" b="1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:</a:t>
                      </a:r>
                      <a:r>
                        <a:rPr lang="th-TH" sz="2400" b="1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เรามีส่วนในการแก้ปัญหา</a:t>
                      </a:r>
                      <a:r>
                        <a:rPr lang="th-TH" sz="2400" b="1" u="none" strike="noStrike" dirty="0" smtClean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อย่างไร</a:t>
                      </a:r>
                      <a:endParaRPr lang="th-TH" sz="2400" b="1" i="0" u="none" strike="noStrike" dirty="0">
                        <a:solidFill>
                          <a:srgbClr val="FF0000"/>
                        </a:solidFill>
                        <a:effectLst/>
                        <a:latin typeface="BrowalliaUPC" panose="020B0604020202020204" pitchFamily="34" charset="-34"/>
                        <a:cs typeface="BrowalliaUPC" panose="020B0604020202020204" pitchFamily="34" charset="-34"/>
                      </a:endParaRPr>
                    </a:p>
                    <a:p>
                      <a:pPr algn="l" fontAlgn="t"/>
                      <a:r>
                        <a:rPr lang="en-US" sz="2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Q&amp;A</a:t>
                      </a:r>
                      <a:r>
                        <a:rPr lang="en-US" sz="24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 </a:t>
                      </a:r>
                      <a:r>
                        <a:rPr lang="th-TH" sz="24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กับพี่ณรงค์และพี่หวาน</a:t>
                      </a:r>
                      <a:endParaRPr lang="th-TH" sz="2400" b="1" u="none" strike="noStrike" dirty="0" smtClean="0">
                        <a:solidFill>
                          <a:schemeClr val="tx1"/>
                        </a:solidFill>
                        <a:effectLst/>
                        <a:latin typeface="BrowalliaUPC" panose="020B0604020202020204" pitchFamily="34" charset="-34"/>
                        <a:cs typeface="BrowalliaUPC" panose="020B0604020202020204" pitchFamily="34" charset="-34"/>
                      </a:endParaRPr>
                    </a:p>
                  </a:txBody>
                  <a:tcPr marL="3399" marR="3399" marT="3399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49293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0656023"/>
              </p:ext>
            </p:extLst>
          </p:nvPr>
        </p:nvGraphicFramePr>
        <p:xfrm>
          <a:off x="116305" y="125162"/>
          <a:ext cx="11823032" cy="944880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3219961"/>
                <a:gridCol w="8603071"/>
              </a:tblGrid>
              <a:tr h="698687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Day</a:t>
                      </a:r>
                      <a:r>
                        <a:rPr lang="en-US" sz="2800" baseline="0" dirty="0" smtClean="0"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 4 </a:t>
                      </a:r>
                      <a:r>
                        <a:rPr lang="th-TH" sz="2800" baseline="0" dirty="0" smtClean="0"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(ดอยตุง) </a:t>
                      </a:r>
                      <a:r>
                        <a:rPr lang="en-US" sz="2800" baseline="0" dirty="0" smtClean="0"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21 </a:t>
                      </a:r>
                      <a:r>
                        <a:rPr lang="th-TH" sz="2800" baseline="0" dirty="0" smtClean="0"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พฤษภา</a:t>
                      </a:r>
                      <a:endParaRPr lang="en-US" sz="2800" dirty="0">
                        <a:latin typeface="BrowalliaUPC" panose="020B0604020202020204" pitchFamily="34" charset="-34"/>
                        <a:cs typeface="BrowalliaUPC" panose="020B0604020202020204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800" dirty="0" smtClean="0"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เข้าใจแนวคิดแม่ฟ้าหลวง</a:t>
                      </a:r>
                      <a:r>
                        <a:rPr lang="th-TH" sz="2800" baseline="0" dirty="0" smtClean="0"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 – ปลูกป่า ปลูกคน สัมผัสการฟื้นคืนสภาพป่า สายน้ำและวิถีชีวิตการอยู่ร่วมกันด้วยจิตสำนึกว่า “เราดูแลป่า...ป่าดูแลเรา”</a:t>
                      </a:r>
                      <a:endParaRPr lang="en-US" sz="2800" dirty="0">
                        <a:latin typeface="BrowalliaUPC" panose="020B0604020202020204" pitchFamily="34" charset="-34"/>
                        <a:cs typeface="BrowalliaUPC" panose="020B0604020202020204" pitchFamily="34" charset="-34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9837110"/>
              </p:ext>
            </p:extLst>
          </p:nvPr>
        </p:nvGraphicFramePr>
        <p:xfrm>
          <a:off x="116305" y="1286211"/>
          <a:ext cx="11823032" cy="36488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823032"/>
              </a:tblGrid>
              <a:tr h="1335965"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Key : </a:t>
                      </a:r>
                      <a:r>
                        <a:rPr lang="th-TH" sz="2400" b="1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เล่าถึงจุดเริ่มต้นของมูลนิธิแม่ฟ้าหลวงฯ</a:t>
                      </a: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/>
                      </a:r>
                      <a:b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</a:b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- จาก มูลนิธิส่งเสริมผลผลิตชาวเขาไทย โดยสมเด็จย่าที่ตั้งขึ้นมาเพื่อช่วยพัฒนาคุณภาพชีวิตชาวเขา จนมาเป็นมูลนิธิแม่ฟ้าหลวงฯ ในปัจจุบัน</a:t>
                      </a:r>
                      <a:b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</a:b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- ขยายขอบเขตงานในดอยตุงส่วนต่างๆ ทั้ง ผลิตภัณฑ์การท่องเที่ยว การศึกษา</a:t>
                      </a:r>
                      <a:endParaRPr lang="th-TH" sz="2400" b="0" i="0" u="none" strike="noStrike" dirty="0">
                        <a:solidFill>
                          <a:srgbClr val="000000"/>
                        </a:solidFill>
                        <a:effectLst/>
                        <a:latin typeface="BrowalliaUPC" panose="020B0604020202020204" pitchFamily="34" charset="-34"/>
                        <a:cs typeface="BrowalliaUPC" panose="020B0604020202020204" pitchFamily="34" charset="-34"/>
                      </a:endParaRPr>
                    </a:p>
                  </a:txBody>
                  <a:tcPr marL="4184" marR="4184" marT="4184" marB="0"/>
                </a:tc>
              </a:tr>
              <a:tr h="995083"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Key : </a:t>
                      </a:r>
                      <a:r>
                        <a:rPr lang="th-TH" sz="2400" b="1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ดอยตุงในอดีตก็มีปัญหาหนักไม่น้อยไปกว่าน่าน</a:t>
                      </a: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/>
                      </a:r>
                      <a:b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</a:br>
                      <a:r>
                        <a:rPr lang="th-TH" sz="2400" u="none" strike="noStrike" dirty="0" smtClean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พี่</a:t>
                      </a: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หวาน : ในอดีตดอยตุงเคยเป็นแหล่งปลูกฝิ่น เพราะชาวบ้านไม่มีทางเลือก และมูลนิธิเข้ามาเริ่มพัฒนาอย่างไร</a:t>
                      </a:r>
                      <a:endParaRPr lang="th-TH" sz="2400" b="0" i="0" u="none" strike="noStrike" dirty="0">
                        <a:solidFill>
                          <a:srgbClr val="000000"/>
                        </a:solidFill>
                        <a:effectLst/>
                        <a:latin typeface="BrowalliaUPC" panose="020B0604020202020204" pitchFamily="34" charset="-34"/>
                        <a:cs typeface="BrowalliaUPC" panose="020B0604020202020204" pitchFamily="34" charset="-34"/>
                      </a:endParaRPr>
                    </a:p>
                  </a:txBody>
                  <a:tcPr marL="4184" marR="4184" marT="4184" marB="0"/>
                </a:tc>
              </a:tr>
              <a:tr h="1317812"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Key : </a:t>
                      </a:r>
                      <a:r>
                        <a:rPr lang="th-TH" sz="2400" b="1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ชีวิตคนดอยตุงที่เปลี่ยนไปด้วยการสร้างงานสร้างอาชีพ</a:t>
                      </a: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/>
                      </a:r>
                      <a:b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</a:br>
                      <a:r>
                        <a:rPr lang="th-TH" sz="2400" u="none" strike="noStrike" dirty="0" smtClean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ป้า</a:t>
                      </a: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คำ : เล่าสภาพครอบครัว ชีวิต ความเป็นอยู่ในอดีต</a:t>
                      </a:r>
                      <a:b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</a:br>
                      <a:r>
                        <a:rPr lang="th-TH" sz="2400" u="none" strike="noStrike" dirty="0" smtClean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ปัจจุบัน </a:t>
                      </a: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- ได้พัฒนางานฝีมือ มีอาชีพ รายได้ คุณภาพชีวิตที่ดีขึ้น</a:t>
                      </a:r>
                      <a:endParaRPr lang="th-TH" sz="2400" b="0" i="0" u="none" strike="noStrike" dirty="0">
                        <a:solidFill>
                          <a:srgbClr val="000000"/>
                        </a:solidFill>
                        <a:effectLst/>
                        <a:latin typeface="BrowalliaUPC" panose="020B0604020202020204" pitchFamily="34" charset="-34"/>
                        <a:cs typeface="BrowalliaUPC" panose="020B0604020202020204" pitchFamily="34" charset="-34"/>
                      </a:endParaRPr>
                    </a:p>
                  </a:txBody>
                  <a:tcPr marL="4184" marR="4184" marT="4184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356234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2196405"/>
              </p:ext>
            </p:extLst>
          </p:nvPr>
        </p:nvGraphicFramePr>
        <p:xfrm>
          <a:off x="116305" y="125162"/>
          <a:ext cx="11823032" cy="944880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3219961"/>
                <a:gridCol w="8603071"/>
              </a:tblGrid>
              <a:tr h="698687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Day</a:t>
                      </a:r>
                      <a:r>
                        <a:rPr lang="en-US" sz="2800" baseline="0" dirty="0" smtClean="0"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 4 </a:t>
                      </a:r>
                      <a:r>
                        <a:rPr lang="th-TH" sz="2800" baseline="0" dirty="0" smtClean="0"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(ดอยตุง) </a:t>
                      </a:r>
                      <a:r>
                        <a:rPr lang="en-US" sz="2800" baseline="0" dirty="0" smtClean="0"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21 </a:t>
                      </a:r>
                      <a:r>
                        <a:rPr lang="th-TH" sz="2800" baseline="0" dirty="0" smtClean="0"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พฤษภา (ต่อ)</a:t>
                      </a:r>
                      <a:endParaRPr lang="en-US" sz="2800" dirty="0">
                        <a:latin typeface="BrowalliaUPC" panose="020B0604020202020204" pitchFamily="34" charset="-34"/>
                        <a:cs typeface="BrowalliaUPC" panose="020B0604020202020204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800" dirty="0" smtClean="0"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เข้าใจแนวคิดแม่ฟ้าหลวง</a:t>
                      </a:r>
                      <a:r>
                        <a:rPr lang="th-TH" sz="2800" baseline="0" dirty="0" smtClean="0"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 – ปลูกป่า ปลูกคน สัมผัสการฟื้นคืนสภาพป่า สายน้ำและวิถีชีวิตการอยู่ร่วมกันด้วยจิตสำนึกว่า “เราดูแลป่า...ป่าดูแลเรา”</a:t>
                      </a:r>
                      <a:endParaRPr lang="en-US" sz="2800" dirty="0">
                        <a:latin typeface="BrowalliaUPC" panose="020B0604020202020204" pitchFamily="34" charset="-34"/>
                        <a:cs typeface="BrowalliaUPC" panose="020B0604020202020204" pitchFamily="34" charset="-34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2533481"/>
              </p:ext>
            </p:extLst>
          </p:nvPr>
        </p:nvGraphicFramePr>
        <p:xfrm>
          <a:off x="116305" y="1189958"/>
          <a:ext cx="11823032" cy="460572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823032"/>
              </a:tblGrid>
              <a:tr h="2652338"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Key : </a:t>
                      </a:r>
                      <a:r>
                        <a:rPr lang="th-TH" sz="2400" b="1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เห็นโมเดลคนอยู่กับป่าที่ยั่งยืน</a:t>
                      </a: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/>
                      </a:r>
                      <a:b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</a:br>
                      <a:r>
                        <a:rPr lang="th-TH" sz="2400" u="none" strike="noStrike" dirty="0" smtClean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สัมผัส</a:t>
                      </a: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พื้นที่จริง ปลูกป่า ปลูกคน คนกับป่าอยู่</a:t>
                      </a:r>
                      <a:r>
                        <a:rPr lang="th-TH" sz="2400" u="none" strike="noStrike" dirty="0" smtClean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ร่วมกัน เห็น</a:t>
                      </a: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นาขั้นบันได ป่าที่สมบูรณ์และอยู่ร่วมกับคนได้</a:t>
                      </a:r>
                      <a:b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</a:br>
                      <a:r>
                        <a:rPr lang="th-TH" sz="2400" u="none" strike="noStrike" dirty="0" smtClean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คุณ</a:t>
                      </a: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มาร์ติน :  พาเดินดูต้นไม้ต่างๆ เล่าถึงสภาพป่าดอยตุง วิธีการดูแลป่า ต้นไม้</a:t>
                      </a:r>
                      <a:b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</a:br>
                      <a:r>
                        <a:rPr lang="th-TH" sz="2400" u="none" strike="noStrike" dirty="0" smtClean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เบิร์ด </a:t>
                      </a: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:ผลผลิตที่ได้จากป่าเศรษฐกิจ</a:t>
                      </a:r>
                      <a:b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</a:br>
                      <a:r>
                        <a:rPr lang="th-TH" sz="2400" u="none" strike="noStrike" dirty="0" smtClean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จนท.</a:t>
                      </a: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ดูแลไฟป่า : เล่าระบบการจัดการ</a:t>
                      </a:r>
                      <a:r>
                        <a:rPr lang="th-TH" sz="2400" u="sng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ไฟป่า</a:t>
                      </a: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 และความสำเร็จในการลดการเผาป่าของดอยตุง</a:t>
                      </a:r>
                      <a:b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</a:br>
                      <a:r>
                        <a:rPr lang="th-TH" sz="2400" u="none" strike="noStrike" dirty="0" smtClean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คุณ</a:t>
                      </a: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ป้าชาวบ้าน : เล่าการใช้</a:t>
                      </a:r>
                      <a:r>
                        <a:rPr lang="th-TH" sz="2400" u="sng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เกษตรผสมผสาน</a:t>
                      </a: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 ว่าปลูกอะไรบ้าง มีรายได้อย่างไร คุณภาพชีวิตเป็นอย่างไรบ้าง</a:t>
                      </a:r>
                      <a:endParaRPr lang="th-TH" sz="2400" b="0" i="0" u="none" strike="noStrike" dirty="0">
                        <a:solidFill>
                          <a:srgbClr val="000000"/>
                        </a:solidFill>
                        <a:effectLst/>
                        <a:latin typeface="BrowalliaUPC" panose="020B0604020202020204" pitchFamily="34" charset="-34"/>
                        <a:cs typeface="BrowalliaUPC" panose="020B0604020202020204" pitchFamily="34" charset="-34"/>
                      </a:endParaRPr>
                    </a:p>
                  </a:txBody>
                  <a:tcPr marL="4184" marR="4184" marT="4184" marB="0"/>
                </a:tc>
              </a:tr>
              <a:tr h="1560039"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Gimmick : </a:t>
                      </a:r>
                      <a:r>
                        <a:rPr lang="th-TH" sz="2400" b="1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ได้สัมผัสกับชาวบ้านชนเผ่า</a:t>
                      </a: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/>
                      </a:r>
                      <a:b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</a:br>
                      <a:r>
                        <a:rPr lang="th-TH" sz="2400" u="none" strike="noStrike" dirty="0" smtClean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ความ</a:t>
                      </a: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ร่วมมือกับทุกภาคส่วนในการร่วมดูแลป่า ป้องกันไฟป่า</a:t>
                      </a:r>
                      <a:b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</a:br>
                      <a:r>
                        <a:rPr lang="th-TH" sz="2400" u="none" strike="noStrike" dirty="0" smtClean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ชาวบ้าน</a:t>
                      </a:r>
                      <a:r>
                        <a:rPr lang="th-TH" sz="2400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ชนเผ่าต่างๆ : นั่งคุยกับผู้เดินทาง เล่าให้ฟังถึงความเป็นอยู่วิถีชีวิต เอกลักษณ์ของชนเผ่า เช่น ภาษา เครื่องกายแต่ง รวมถึงแนะนำ</a:t>
                      </a:r>
                      <a:r>
                        <a:rPr lang="th-TH" sz="2400" u="none" strike="noStrike" dirty="0" smtClean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อาหาร</a:t>
                      </a:r>
                      <a:endParaRPr lang="th-TH" sz="2400" b="0" i="0" u="none" strike="noStrike" dirty="0">
                        <a:solidFill>
                          <a:srgbClr val="000000"/>
                        </a:solidFill>
                        <a:effectLst/>
                        <a:latin typeface="BrowalliaUPC" panose="020B0604020202020204" pitchFamily="34" charset="-34"/>
                        <a:cs typeface="BrowalliaUPC" panose="020B0604020202020204" pitchFamily="34" charset="-34"/>
                      </a:endParaRPr>
                    </a:p>
                  </a:txBody>
                  <a:tcPr marL="4184" marR="4184" marT="4184" marB="0"/>
                </a:tc>
              </a:tr>
              <a:tr h="393346"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Share : Happy moment </a:t>
                      </a:r>
                      <a:r>
                        <a:rPr lang="th-TH" sz="2400" b="1" u="none" strike="noStrike" dirty="0">
                          <a:effectLst/>
                          <a:latin typeface="BrowalliaUPC" panose="020B0604020202020204" pitchFamily="34" charset="-34"/>
                          <a:cs typeface="BrowalliaUPC" panose="020B0604020202020204" pitchFamily="34" charset="-34"/>
                        </a:rPr>
                        <a:t>ภาพประทับใจของแต่ละคน</a:t>
                      </a:r>
                      <a:endParaRPr lang="th-TH" sz="2400" b="1" i="0" u="none" strike="noStrike" dirty="0">
                        <a:solidFill>
                          <a:srgbClr val="000000"/>
                        </a:solidFill>
                        <a:effectLst/>
                        <a:latin typeface="BrowalliaUPC" panose="020B0604020202020204" pitchFamily="34" charset="-34"/>
                        <a:cs typeface="BrowalliaUPC" panose="020B0604020202020204" pitchFamily="34" charset="-34"/>
                      </a:endParaRPr>
                    </a:p>
                  </a:txBody>
                  <a:tcPr marL="4184" marR="4184" marT="4184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64060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873</Words>
  <Application>Microsoft Office PowerPoint</Application>
  <PresentationFormat>Widescreen</PresentationFormat>
  <Paragraphs>69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Angsana New</vt:lpstr>
      <vt:lpstr>Arial</vt:lpstr>
      <vt:lpstr>BrowalliaUPC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Varaporn Thanasuriyakiat</dc:creator>
  <cp:lastModifiedBy>Varaporn Thanasuriyakiat</cp:lastModifiedBy>
  <cp:revision>12</cp:revision>
  <dcterms:created xsi:type="dcterms:W3CDTF">2016-05-11T13:41:41Z</dcterms:created>
  <dcterms:modified xsi:type="dcterms:W3CDTF">2016-05-12T01:54:50Z</dcterms:modified>
</cp:coreProperties>
</file>