
<file path=[Content_Types].xml><?xml version="1.0" encoding="utf-8"?>
<Types xmlns="http://schemas.openxmlformats.org/package/2006/content-types">
  <Default Extension="png" ContentType="image/png"/>
  <Default Extension="tmp" ContentType="image/j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</p:sldMasterIdLst>
  <p:notesMasterIdLst>
    <p:notesMasterId r:id="rId46"/>
  </p:notesMasterIdLst>
  <p:sldIdLst>
    <p:sldId id="314" r:id="rId3"/>
    <p:sldId id="468" r:id="rId4"/>
    <p:sldId id="476" r:id="rId5"/>
    <p:sldId id="407" r:id="rId6"/>
    <p:sldId id="316" r:id="rId7"/>
    <p:sldId id="463" r:id="rId8"/>
    <p:sldId id="464" r:id="rId9"/>
    <p:sldId id="466" r:id="rId10"/>
    <p:sldId id="409" r:id="rId11"/>
    <p:sldId id="469" r:id="rId12"/>
    <p:sldId id="470" r:id="rId13"/>
    <p:sldId id="467" r:id="rId14"/>
    <p:sldId id="460" r:id="rId15"/>
    <p:sldId id="474" r:id="rId16"/>
    <p:sldId id="411" r:id="rId17"/>
    <p:sldId id="472" r:id="rId18"/>
    <p:sldId id="412" r:id="rId19"/>
    <p:sldId id="471" r:id="rId20"/>
    <p:sldId id="473" r:id="rId21"/>
    <p:sldId id="477" r:id="rId22"/>
    <p:sldId id="480" r:id="rId23"/>
    <p:sldId id="478" r:id="rId24"/>
    <p:sldId id="479" r:id="rId25"/>
    <p:sldId id="461" r:id="rId26"/>
    <p:sldId id="465" r:id="rId27"/>
    <p:sldId id="481" r:id="rId28"/>
    <p:sldId id="482" r:id="rId29"/>
    <p:sldId id="484" r:id="rId30"/>
    <p:sldId id="485" r:id="rId31"/>
    <p:sldId id="483" r:id="rId32"/>
    <p:sldId id="488" r:id="rId33"/>
    <p:sldId id="489" r:id="rId34"/>
    <p:sldId id="491" r:id="rId35"/>
    <p:sldId id="492" r:id="rId36"/>
    <p:sldId id="462" r:id="rId37"/>
    <p:sldId id="402" r:id="rId38"/>
    <p:sldId id="397" r:id="rId39"/>
    <p:sldId id="493" r:id="rId40"/>
    <p:sldId id="313" r:id="rId41"/>
    <p:sldId id="454" r:id="rId42"/>
    <p:sldId id="486" r:id="rId43"/>
    <p:sldId id="487" r:id="rId44"/>
    <p:sldId id="490" r:id="rId45"/>
  </p:sldIdLst>
  <p:sldSz cx="9144000" cy="6858000" type="screen4x3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2929"/>
    <a:srgbClr val="FF2525"/>
    <a:srgbClr val="F23122"/>
    <a:srgbClr val="F200F2"/>
    <a:srgbClr val="FF66FF"/>
    <a:srgbClr val="FA4B2E"/>
    <a:srgbClr val="485CC0"/>
    <a:srgbClr val="009644"/>
    <a:srgbClr val="FF00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7292A2E-F333-43FB-9621-5CBBE7FDCDCB}" styleName="淡色スタイル 2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01" autoAdjust="0"/>
    <p:restoredTop sz="95772" autoAdjust="0"/>
  </p:normalViewPr>
  <p:slideViewPr>
    <p:cSldViewPr snapToGrid="0">
      <p:cViewPr varScale="1">
        <p:scale>
          <a:sx n="50" d="100"/>
          <a:sy n="50" d="100"/>
        </p:scale>
        <p:origin x="-931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6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uusuke_takahashi\Desktop\0%20iCS\7%20Doi%20Tung%20project\compost\Fertilizer%20design%20(NYLA%20compost)%2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346605004853844"/>
          <c:y val="6.8519710276600032E-2"/>
          <c:w val="0.75928657462337745"/>
          <c:h val="0.70403882207203938"/>
        </c:manualLayout>
      </c:layout>
      <c:scatterChart>
        <c:scatterStyle val="smoothMarker"/>
        <c:varyColors val="0"/>
        <c:ser>
          <c:idx val="0"/>
          <c:order val="0"/>
          <c:tx>
            <c:strRef>
              <c:f>temp!$C$3</c:f>
              <c:strCache>
                <c:ptCount val="1"/>
                <c:pt idx="0">
                  <c:v>NYLA+</c:v>
                </c:pt>
              </c:strCache>
            </c:strRef>
          </c:tx>
          <c:errBars>
            <c:errDir val="y"/>
            <c:errBarType val="both"/>
            <c:errValType val="cust"/>
            <c:noEndCap val="0"/>
            <c:plus>
              <c:numRef>
                <c:f>temp!$E$4:$E$7</c:f>
                <c:numCache>
                  <c:formatCode>General</c:formatCode>
                  <c:ptCount val="4"/>
                  <c:pt idx="0">
                    <c:v>0</c:v>
                  </c:pt>
                  <c:pt idx="1">
                    <c:v>1.1547005383792517</c:v>
                  </c:pt>
                  <c:pt idx="2">
                    <c:v>6.0277137733417083</c:v>
                  </c:pt>
                  <c:pt idx="3">
                    <c:v>0</c:v>
                  </c:pt>
                </c:numCache>
              </c:numRef>
            </c:plus>
            <c:minus>
              <c:numRef>
                <c:f>temp!$E$4:$E$7</c:f>
                <c:numCache>
                  <c:formatCode>General</c:formatCode>
                  <c:ptCount val="4"/>
                  <c:pt idx="0">
                    <c:v>0</c:v>
                  </c:pt>
                  <c:pt idx="1">
                    <c:v>1.1547005383792517</c:v>
                  </c:pt>
                  <c:pt idx="2">
                    <c:v>6.0277137733417083</c:v>
                  </c:pt>
                  <c:pt idx="3">
                    <c:v>0</c:v>
                  </c:pt>
                </c:numCache>
              </c:numRef>
            </c:minus>
          </c:errBars>
          <c:xVal>
            <c:numRef>
              <c:f>temp!$B$4:$B$7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xVal>
          <c:yVal>
            <c:numRef>
              <c:f>temp!$C$4:$C$7</c:f>
              <c:numCache>
                <c:formatCode>0.0</c:formatCode>
                <c:ptCount val="4"/>
                <c:pt idx="0">
                  <c:v>30</c:v>
                </c:pt>
                <c:pt idx="1">
                  <c:v>51.333333333333336</c:v>
                </c:pt>
                <c:pt idx="2">
                  <c:v>49.333333333333336</c:v>
                </c:pt>
                <c:pt idx="3">
                  <c:v>50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temp!$D$3</c:f>
              <c:strCache>
                <c:ptCount val="1"/>
                <c:pt idx="0">
                  <c:v>NYLA-</c:v>
                </c:pt>
              </c:strCache>
            </c:strRef>
          </c:tx>
          <c:errBars>
            <c:errDir val="y"/>
            <c:errBarType val="both"/>
            <c:errValType val="cust"/>
            <c:noEndCap val="0"/>
            <c:plus>
              <c:numRef>
                <c:f>temp!$F$4:$F$7</c:f>
                <c:numCache>
                  <c:formatCode>General</c:formatCode>
                  <c:ptCount val="4"/>
                  <c:pt idx="0">
                    <c:v>0</c:v>
                  </c:pt>
                  <c:pt idx="1">
                    <c:v>0</c:v>
                  </c:pt>
                  <c:pt idx="2">
                    <c:v>6.8068592855540571</c:v>
                  </c:pt>
                  <c:pt idx="3">
                    <c:v>2.8867513459481287</c:v>
                  </c:pt>
                </c:numCache>
              </c:numRef>
            </c:plus>
            <c:minus>
              <c:numRef>
                <c:f>temp!$F$4:$F$7</c:f>
                <c:numCache>
                  <c:formatCode>General</c:formatCode>
                  <c:ptCount val="4"/>
                  <c:pt idx="0">
                    <c:v>0</c:v>
                  </c:pt>
                  <c:pt idx="1">
                    <c:v>0</c:v>
                  </c:pt>
                  <c:pt idx="2">
                    <c:v>6.8068592855540571</c:v>
                  </c:pt>
                  <c:pt idx="3">
                    <c:v>2.8867513459481287</c:v>
                  </c:pt>
                </c:numCache>
              </c:numRef>
            </c:minus>
          </c:errBars>
          <c:xVal>
            <c:numRef>
              <c:f>temp!$B$4:$B$7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xVal>
          <c:yVal>
            <c:numRef>
              <c:f>temp!$D$4:$D$7</c:f>
              <c:numCache>
                <c:formatCode>0.0</c:formatCode>
                <c:ptCount val="4"/>
                <c:pt idx="0">
                  <c:v>30</c:v>
                </c:pt>
                <c:pt idx="1">
                  <c:v>48</c:v>
                </c:pt>
                <c:pt idx="2">
                  <c:v>47.333333333333336</c:v>
                </c:pt>
                <c:pt idx="3">
                  <c:v>44.333333333333336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0107008"/>
        <c:axId val="120108928"/>
      </c:scatterChart>
      <c:valAx>
        <c:axId val="1201070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days</a:t>
                </a:r>
                <a:endParaRPr lang="ja-JP" dirty="0"/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120108928"/>
        <c:crosses val="autoZero"/>
        <c:crossBetween val="midCat"/>
        <c:majorUnit val="1"/>
      </c:valAx>
      <c:valAx>
        <c:axId val="12010892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Temperature (</a:t>
                </a:r>
                <a:r>
                  <a:rPr lang="ja-JP" dirty="0"/>
                  <a:t>℃</a:t>
                </a:r>
                <a:r>
                  <a:rPr lang="en-US" dirty="0"/>
                  <a:t>)</a:t>
                </a:r>
                <a:endParaRPr lang="ja-JP" dirty="0"/>
              </a:p>
            </c:rich>
          </c:tx>
          <c:overlay val="0"/>
        </c:title>
        <c:numFmt formatCode="0.0" sourceLinked="1"/>
        <c:majorTickMark val="none"/>
        <c:minorTickMark val="none"/>
        <c:tickLblPos val="nextTo"/>
        <c:crossAx val="12010700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58818448207672658"/>
          <c:y val="0.42755243034524532"/>
          <c:w val="0.19068241469816274"/>
          <c:h val="0.1836456440541086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 b="1"/>
      </a:pPr>
      <a:endParaRPr lang="ja-JP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4F42D9-09AE-4D22-AE37-F5D0D8B43147}" type="doc">
      <dgm:prSet loTypeId="urn:microsoft.com/office/officeart/2005/8/layout/hProcess7#5" loCatId="list" qsTypeId="urn:microsoft.com/office/officeart/2005/8/quickstyle/3d3" qsCatId="3D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BDFA241E-8017-4174-B767-4D5729B64BDA}">
      <dgm:prSet phldrT="[Text]" custT="1"/>
      <dgm:spPr>
        <a:xfrm>
          <a:off x="4108033" y="0"/>
          <a:ext cx="3967608" cy="4673600"/>
        </a:xfrm>
      </dgm:spPr>
      <dgm:t>
        <a:bodyPr/>
        <a:lstStyle/>
        <a:p>
          <a:pPr algn="r"/>
          <a:r>
            <a:rPr lang="en-US" sz="1800" b="1" dirty="0" smtClean="0">
              <a:latin typeface="Century Gothic" pitchFamily="34" charset="0"/>
              <a:ea typeface="+mn-ea"/>
              <a:cs typeface="+mn-cs"/>
            </a:rPr>
            <a:t>Module 3:Contribution</a:t>
          </a:r>
          <a:endParaRPr lang="en-US" sz="1800" b="1" dirty="0">
            <a:latin typeface="Century Gothic" pitchFamily="34" charset="0"/>
            <a:ea typeface="+mn-ea"/>
            <a:cs typeface="+mn-cs"/>
          </a:endParaRPr>
        </a:p>
      </dgm:t>
    </dgm:pt>
    <dgm:pt modelId="{74F8C51B-52B1-4F34-97EA-AEA8E210E7BB}" type="sibTrans" cxnId="{AFC637D4-4D54-4A0E-B153-6F4646F08EE4}">
      <dgm:prSet/>
      <dgm:spPr/>
      <dgm:t>
        <a:bodyPr/>
        <a:lstStyle/>
        <a:p>
          <a:endParaRPr lang="en-US"/>
        </a:p>
      </dgm:t>
    </dgm:pt>
    <dgm:pt modelId="{E8EB8681-390A-4BE4-9844-13752BA086FD}" type="parTrans" cxnId="{AFC637D4-4D54-4A0E-B153-6F4646F08EE4}">
      <dgm:prSet/>
      <dgm:spPr/>
      <dgm:t>
        <a:bodyPr/>
        <a:lstStyle/>
        <a:p>
          <a:endParaRPr lang="en-US"/>
        </a:p>
      </dgm:t>
    </dgm:pt>
    <dgm:pt modelId="{617619EA-4403-438C-9413-DAA0B9555657}">
      <dgm:prSet phldrT="[Text]" custT="1"/>
      <dgm:spPr>
        <a:xfrm>
          <a:off x="4108033" y="0"/>
          <a:ext cx="3967608" cy="4673600"/>
        </a:xfrm>
      </dgm:spPr>
      <dgm:t>
        <a:bodyPr/>
        <a:lstStyle/>
        <a:p>
          <a:r>
            <a:rPr lang="en-US" sz="2000" b="1" dirty="0" smtClean="0">
              <a:latin typeface="Century Gothic" pitchFamily="34" charset="0"/>
              <a:ea typeface="+mn-ea"/>
              <a:cs typeface="+mn-cs"/>
            </a:rPr>
            <a:t>Module 2:Suggestion</a:t>
          </a:r>
          <a:endParaRPr lang="en-US" sz="2000" b="1" dirty="0">
            <a:latin typeface="Century Gothic" pitchFamily="34" charset="0"/>
            <a:ea typeface="+mn-ea"/>
            <a:cs typeface="+mn-cs"/>
          </a:endParaRPr>
        </a:p>
      </dgm:t>
    </dgm:pt>
    <dgm:pt modelId="{0F74FF1F-6079-4958-BDEB-2F4861FA34A2}" type="sibTrans" cxnId="{C97665BC-5A62-42CA-9ED2-37A2B501E129}">
      <dgm:prSet/>
      <dgm:spPr/>
      <dgm:t>
        <a:bodyPr/>
        <a:lstStyle/>
        <a:p>
          <a:endParaRPr lang="en-US" sz="1100">
            <a:solidFill>
              <a:schemeClr val="accent6">
                <a:lumMod val="50000"/>
              </a:schemeClr>
            </a:solidFill>
            <a:latin typeface="Century Gothic" pitchFamily="34" charset="0"/>
          </a:endParaRPr>
        </a:p>
      </dgm:t>
    </dgm:pt>
    <dgm:pt modelId="{72F10663-3959-44CA-B207-7870D46DFD92}" type="parTrans" cxnId="{C97665BC-5A62-42CA-9ED2-37A2B501E129}">
      <dgm:prSet/>
      <dgm:spPr/>
      <dgm:t>
        <a:bodyPr/>
        <a:lstStyle/>
        <a:p>
          <a:endParaRPr lang="en-US" sz="1100">
            <a:solidFill>
              <a:schemeClr val="accent6">
                <a:lumMod val="50000"/>
              </a:schemeClr>
            </a:solidFill>
            <a:latin typeface="Century Gothic" pitchFamily="34" charset="0"/>
          </a:endParaRPr>
        </a:p>
      </dgm:t>
    </dgm:pt>
    <dgm:pt modelId="{99B36985-852F-41DB-B1DB-3B438418BFC1}">
      <dgm:prSet phldrT="[Text]" custT="1"/>
      <dgm:spPr>
        <a:xfrm>
          <a:off x="0" y="0"/>
          <a:ext cx="3967608" cy="4673600"/>
        </a:xfrm>
      </dgm:spPr>
      <dgm:t>
        <a:bodyPr/>
        <a:lstStyle/>
        <a:p>
          <a:r>
            <a:rPr lang="en-US" sz="2000" b="1" dirty="0" smtClean="0">
              <a:latin typeface="Century Gothic" pitchFamily="34" charset="0"/>
              <a:ea typeface="+mn-ea"/>
              <a:cs typeface="+mn-cs"/>
            </a:rPr>
            <a:t>Module 1:Undestanding</a:t>
          </a:r>
          <a:endParaRPr lang="en-US" sz="2000" b="1" dirty="0">
            <a:latin typeface="Century Gothic" pitchFamily="34" charset="0"/>
            <a:ea typeface="+mn-ea"/>
            <a:cs typeface="+mn-cs"/>
          </a:endParaRPr>
        </a:p>
      </dgm:t>
    </dgm:pt>
    <dgm:pt modelId="{4564DCDC-E267-4034-82C1-ABC13590CC67}" type="sibTrans" cxnId="{C06D3E17-47B3-4D2B-812D-5911832655F4}">
      <dgm:prSet/>
      <dgm:spPr/>
      <dgm:t>
        <a:bodyPr/>
        <a:lstStyle/>
        <a:p>
          <a:endParaRPr lang="en-US" sz="1100">
            <a:solidFill>
              <a:schemeClr val="accent6">
                <a:lumMod val="50000"/>
              </a:schemeClr>
            </a:solidFill>
            <a:latin typeface="Century Gothic" pitchFamily="34" charset="0"/>
          </a:endParaRPr>
        </a:p>
      </dgm:t>
    </dgm:pt>
    <dgm:pt modelId="{1BB647F0-E732-4F6F-B802-F9D71FD6D93A}" type="parTrans" cxnId="{C06D3E17-47B3-4D2B-812D-5911832655F4}">
      <dgm:prSet/>
      <dgm:spPr/>
      <dgm:t>
        <a:bodyPr/>
        <a:lstStyle/>
        <a:p>
          <a:endParaRPr lang="en-US" sz="1100">
            <a:solidFill>
              <a:schemeClr val="accent6">
                <a:lumMod val="50000"/>
              </a:schemeClr>
            </a:solidFill>
            <a:latin typeface="Century Gothic" pitchFamily="34" charset="0"/>
          </a:endParaRPr>
        </a:p>
      </dgm:t>
    </dgm:pt>
    <dgm:pt modelId="{8AAF49E5-2CA0-473F-92E2-549447B93B31}" type="pres">
      <dgm:prSet presAssocID="{554F42D9-09AE-4D22-AE37-F5D0D8B4314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AD634D1-BF31-4A29-B17A-2C7971FF8756}" type="pres">
      <dgm:prSet presAssocID="{99B36985-852F-41DB-B1DB-3B438418BFC1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47E698-9FD0-4E0C-9C5D-71EC873E0BF5}" type="pres">
      <dgm:prSet presAssocID="{99B36985-852F-41DB-B1DB-3B438418BFC1}" presName="bgRect" presStyleLbl="node1" presStyleIdx="0" presStyleCnt="3" custScaleY="116958" custLinFactNeighborX="-23" custLinFactNeighborY="4990"/>
      <dgm:spPr>
        <a:prstGeom prst="roundRect">
          <a:avLst>
            <a:gd name="adj" fmla="val 5000"/>
          </a:avLst>
        </a:prstGeom>
      </dgm:spPr>
      <dgm:t>
        <a:bodyPr/>
        <a:lstStyle/>
        <a:p>
          <a:endParaRPr lang="en-US"/>
        </a:p>
      </dgm:t>
    </dgm:pt>
    <dgm:pt modelId="{B3423F5E-584B-45F6-A010-2436FB68CA10}" type="pres">
      <dgm:prSet presAssocID="{99B36985-852F-41DB-B1DB-3B438418BFC1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720CB3-411D-4C93-BDF0-C999F454C08F}" type="pres">
      <dgm:prSet presAssocID="{4564DCDC-E267-4034-82C1-ABC13590CC67}" presName="hSp" presStyleCnt="0"/>
      <dgm:spPr/>
      <dgm:t>
        <a:bodyPr/>
        <a:lstStyle/>
        <a:p>
          <a:endParaRPr lang="en-US"/>
        </a:p>
      </dgm:t>
    </dgm:pt>
    <dgm:pt modelId="{E81D4752-9B4B-4C78-AA8C-BB5A44359029}" type="pres">
      <dgm:prSet presAssocID="{4564DCDC-E267-4034-82C1-ABC13590CC67}" presName="vProcSp" presStyleCnt="0"/>
      <dgm:spPr/>
      <dgm:t>
        <a:bodyPr/>
        <a:lstStyle/>
        <a:p>
          <a:endParaRPr lang="en-US"/>
        </a:p>
      </dgm:t>
    </dgm:pt>
    <dgm:pt modelId="{CC5FCB95-E5B6-40A5-ABB6-7E8350863047}" type="pres">
      <dgm:prSet presAssocID="{4564DCDC-E267-4034-82C1-ABC13590CC67}" presName="vSp1" presStyleCnt="0"/>
      <dgm:spPr/>
      <dgm:t>
        <a:bodyPr/>
        <a:lstStyle/>
        <a:p>
          <a:endParaRPr lang="en-US"/>
        </a:p>
      </dgm:t>
    </dgm:pt>
    <dgm:pt modelId="{C98E4399-6C81-444E-A585-5E7736AF895C}" type="pres">
      <dgm:prSet presAssocID="{4564DCDC-E267-4034-82C1-ABC13590CC67}" presName="simulatedConn" presStyleLbl="solidFgAcc1" presStyleIdx="0" presStyleCnt="2"/>
      <dgm:spPr>
        <a:xfrm rot="5400000">
          <a:off x="3784747" y="3705533"/>
          <a:ext cx="686246" cy="595141"/>
        </a:xfrm>
        <a:prstGeom prst="flowChartExtract">
          <a:avLst/>
        </a:prstGeom>
      </dgm:spPr>
      <dgm:t>
        <a:bodyPr/>
        <a:lstStyle/>
        <a:p>
          <a:endParaRPr lang="en-US"/>
        </a:p>
      </dgm:t>
    </dgm:pt>
    <dgm:pt modelId="{CCE1EDBD-FFFF-4569-B91B-CAC5D0539D77}" type="pres">
      <dgm:prSet presAssocID="{4564DCDC-E267-4034-82C1-ABC13590CC67}" presName="vSp2" presStyleCnt="0"/>
      <dgm:spPr/>
      <dgm:t>
        <a:bodyPr/>
        <a:lstStyle/>
        <a:p>
          <a:endParaRPr lang="en-US"/>
        </a:p>
      </dgm:t>
    </dgm:pt>
    <dgm:pt modelId="{D7900A45-435D-4EA3-8E57-B40BC80EE9B2}" type="pres">
      <dgm:prSet presAssocID="{4564DCDC-E267-4034-82C1-ABC13590CC67}" presName="sibTrans" presStyleCnt="0"/>
      <dgm:spPr/>
      <dgm:t>
        <a:bodyPr/>
        <a:lstStyle/>
        <a:p>
          <a:endParaRPr lang="en-US"/>
        </a:p>
      </dgm:t>
    </dgm:pt>
    <dgm:pt modelId="{9941E498-20B4-46F0-BD12-73235DB0E56B}" type="pres">
      <dgm:prSet presAssocID="{617619EA-4403-438C-9413-DAA0B9555657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926181-68BB-434D-B7B1-9B9CF468C00D}" type="pres">
      <dgm:prSet presAssocID="{617619EA-4403-438C-9413-DAA0B9555657}" presName="bgRect" presStyleLbl="node1" presStyleIdx="1" presStyleCnt="3" custScaleY="116958" custLinFactNeighborY="4990"/>
      <dgm:spPr>
        <a:prstGeom prst="roundRect">
          <a:avLst>
            <a:gd name="adj" fmla="val 5000"/>
          </a:avLst>
        </a:prstGeom>
      </dgm:spPr>
      <dgm:t>
        <a:bodyPr/>
        <a:lstStyle/>
        <a:p>
          <a:endParaRPr lang="en-US"/>
        </a:p>
      </dgm:t>
    </dgm:pt>
    <dgm:pt modelId="{273BD81A-F4B3-4D5A-ADEC-B48F6304AF1C}" type="pres">
      <dgm:prSet presAssocID="{617619EA-4403-438C-9413-DAA0B9555657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ACBAB2-965C-4A86-BFDE-7D69768181CA}" type="pres">
      <dgm:prSet presAssocID="{0F74FF1F-6079-4958-BDEB-2F4861FA34A2}" presName="hSp" presStyleCnt="0"/>
      <dgm:spPr/>
      <dgm:t>
        <a:bodyPr/>
        <a:lstStyle/>
        <a:p>
          <a:endParaRPr lang="en-US"/>
        </a:p>
      </dgm:t>
    </dgm:pt>
    <dgm:pt modelId="{B4A0A12C-9E11-4A1F-8F37-98F5CC6BC8A3}" type="pres">
      <dgm:prSet presAssocID="{0F74FF1F-6079-4958-BDEB-2F4861FA34A2}" presName="vProcSp" presStyleCnt="0"/>
      <dgm:spPr/>
      <dgm:t>
        <a:bodyPr/>
        <a:lstStyle/>
        <a:p>
          <a:endParaRPr lang="en-US"/>
        </a:p>
      </dgm:t>
    </dgm:pt>
    <dgm:pt modelId="{37B55DB9-E6E6-4509-BDD6-727C9CCCB484}" type="pres">
      <dgm:prSet presAssocID="{0F74FF1F-6079-4958-BDEB-2F4861FA34A2}" presName="vSp1" presStyleCnt="0"/>
      <dgm:spPr/>
      <dgm:t>
        <a:bodyPr/>
        <a:lstStyle/>
        <a:p>
          <a:endParaRPr lang="en-US"/>
        </a:p>
      </dgm:t>
    </dgm:pt>
    <dgm:pt modelId="{C2F7CC17-2834-4CF4-8FC0-902A9720EBEB}" type="pres">
      <dgm:prSet presAssocID="{0F74FF1F-6079-4958-BDEB-2F4861FA34A2}" presName="simulatedConn" presStyleLbl="solidFgAcc1" presStyleIdx="1" presStyleCnt="2"/>
      <dgm:spPr/>
      <dgm:t>
        <a:bodyPr/>
        <a:lstStyle/>
        <a:p>
          <a:endParaRPr lang="en-US"/>
        </a:p>
      </dgm:t>
    </dgm:pt>
    <dgm:pt modelId="{D187AEBA-D4D4-46D6-A95D-FB92DB65CA12}" type="pres">
      <dgm:prSet presAssocID="{0F74FF1F-6079-4958-BDEB-2F4861FA34A2}" presName="vSp2" presStyleCnt="0"/>
      <dgm:spPr/>
      <dgm:t>
        <a:bodyPr/>
        <a:lstStyle/>
        <a:p>
          <a:endParaRPr lang="en-US"/>
        </a:p>
      </dgm:t>
    </dgm:pt>
    <dgm:pt modelId="{CC691FE6-5234-4FE9-B29A-7B487C63F27E}" type="pres">
      <dgm:prSet presAssocID="{0F74FF1F-6079-4958-BDEB-2F4861FA34A2}" presName="sibTrans" presStyleCnt="0"/>
      <dgm:spPr/>
      <dgm:t>
        <a:bodyPr/>
        <a:lstStyle/>
        <a:p>
          <a:endParaRPr lang="en-US"/>
        </a:p>
      </dgm:t>
    </dgm:pt>
    <dgm:pt modelId="{3B4D46F1-C5E6-435E-A5ED-7548814533FD}" type="pres">
      <dgm:prSet presAssocID="{BDFA241E-8017-4174-B767-4D5729B64BDA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1C4164-5926-4599-A88B-079161C47605}" type="pres">
      <dgm:prSet presAssocID="{BDFA241E-8017-4174-B767-4D5729B64BDA}" presName="bgRect" presStyleLbl="node1" presStyleIdx="2" presStyleCnt="3" custScaleY="116958" custLinFactNeighborY="4990"/>
      <dgm:spPr>
        <a:prstGeom prst="roundRect">
          <a:avLst>
            <a:gd name="adj" fmla="val 5000"/>
          </a:avLst>
        </a:prstGeom>
      </dgm:spPr>
      <dgm:t>
        <a:bodyPr/>
        <a:lstStyle/>
        <a:p>
          <a:endParaRPr lang="en-US"/>
        </a:p>
      </dgm:t>
    </dgm:pt>
    <dgm:pt modelId="{6E46B6D7-FF81-4F5C-8C52-D027A60AB987}" type="pres">
      <dgm:prSet presAssocID="{BDFA241E-8017-4174-B767-4D5729B64BDA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BD97933-2BAA-4E42-9668-1C9C80C084C8}" type="presOf" srcId="{554F42D9-09AE-4D22-AE37-F5D0D8B43147}" destId="{8AAF49E5-2CA0-473F-92E2-549447B93B31}" srcOrd="0" destOrd="0" presId="urn:microsoft.com/office/officeart/2005/8/layout/hProcess7#5"/>
    <dgm:cxn modelId="{C06D3E17-47B3-4D2B-812D-5911832655F4}" srcId="{554F42D9-09AE-4D22-AE37-F5D0D8B43147}" destId="{99B36985-852F-41DB-B1DB-3B438418BFC1}" srcOrd="0" destOrd="0" parTransId="{1BB647F0-E732-4F6F-B802-F9D71FD6D93A}" sibTransId="{4564DCDC-E267-4034-82C1-ABC13590CC67}"/>
    <dgm:cxn modelId="{4D9791E2-4486-4BBB-A8E7-040224671B46}" type="presOf" srcId="{99B36985-852F-41DB-B1DB-3B438418BFC1}" destId="{C647E698-9FD0-4E0C-9C5D-71EC873E0BF5}" srcOrd="0" destOrd="0" presId="urn:microsoft.com/office/officeart/2005/8/layout/hProcess7#5"/>
    <dgm:cxn modelId="{AFC637D4-4D54-4A0E-B153-6F4646F08EE4}" srcId="{554F42D9-09AE-4D22-AE37-F5D0D8B43147}" destId="{BDFA241E-8017-4174-B767-4D5729B64BDA}" srcOrd="2" destOrd="0" parTransId="{E8EB8681-390A-4BE4-9844-13752BA086FD}" sibTransId="{74F8C51B-52B1-4F34-97EA-AEA8E210E7BB}"/>
    <dgm:cxn modelId="{C97665BC-5A62-42CA-9ED2-37A2B501E129}" srcId="{554F42D9-09AE-4D22-AE37-F5D0D8B43147}" destId="{617619EA-4403-438C-9413-DAA0B9555657}" srcOrd="1" destOrd="0" parTransId="{72F10663-3959-44CA-B207-7870D46DFD92}" sibTransId="{0F74FF1F-6079-4958-BDEB-2F4861FA34A2}"/>
    <dgm:cxn modelId="{ECA83A8D-3B46-413C-B9C6-1BE444D33370}" type="presOf" srcId="{617619EA-4403-438C-9413-DAA0B9555657}" destId="{7C926181-68BB-434D-B7B1-9B9CF468C00D}" srcOrd="0" destOrd="0" presId="urn:microsoft.com/office/officeart/2005/8/layout/hProcess7#5"/>
    <dgm:cxn modelId="{D7613651-5DD3-4147-8B02-1073D497C9CE}" type="presOf" srcId="{617619EA-4403-438C-9413-DAA0B9555657}" destId="{273BD81A-F4B3-4D5A-ADEC-B48F6304AF1C}" srcOrd="1" destOrd="0" presId="urn:microsoft.com/office/officeart/2005/8/layout/hProcess7#5"/>
    <dgm:cxn modelId="{9E4D5420-58C8-4AA5-B071-FF5AD6921077}" type="presOf" srcId="{BDFA241E-8017-4174-B767-4D5729B64BDA}" destId="{A61C4164-5926-4599-A88B-079161C47605}" srcOrd="0" destOrd="0" presId="urn:microsoft.com/office/officeart/2005/8/layout/hProcess7#5"/>
    <dgm:cxn modelId="{0EFD623D-1047-4825-B382-9D5386044ABC}" type="presOf" srcId="{BDFA241E-8017-4174-B767-4D5729B64BDA}" destId="{6E46B6D7-FF81-4F5C-8C52-D027A60AB987}" srcOrd="1" destOrd="0" presId="urn:microsoft.com/office/officeart/2005/8/layout/hProcess7#5"/>
    <dgm:cxn modelId="{4AE9743E-58D1-47C3-85FF-7992F1BE8770}" type="presOf" srcId="{99B36985-852F-41DB-B1DB-3B438418BFC1}" destId="{B3423F5E-584B-45F6-A010-2436FB68CA10}" srcOrd="1" destOrd="0" presId="urn:microsoft.com/office/officeart/2005/8/layout/hProcess7#5"/>
    <dgm:cxn modelId="{1603674E-027B-4B55-A36B-F9B2E80C2A3D}" type="presParOf" srcId="{8AAF49E5-2CA0-473F-92E2-549447B93B31}" destId="{2AD634D1-BF31-4A29-B17A-2C7971FF8756}" srcOrd="0" destOrd="0" presId="urn:microsoft.com/office/officeart/2005/8/layout/hProcess7#5"/>
    <dgm:cxn modelId="{56DEBF1E-A26D-425C-916E-A22189C84AC5}" type="presParOf" srcId="{2AD634D1-BF31-4A29-B17A-2C7971FF8756}" destId="{C647E698-9FD0-4E0C-9C5D-71EC873E0BF5}" srcOrd="0" destOrd="0" presId="urn:microsoft.com/office/officeart/2005/8/layout/hProcess7#5"/>
    <dgm:cxn modelId="{7E037604-C46E-4A2A-B122-FAAE601244BC}" type="presParOf" srcId="{2AD634D1-BF31-4A29-B17A-2C7971FF8756}" destId="{B3423F5E-584B-45F6-A010-2436FB68CA10}" srcOrd="1" destOrd="0" presId="urn:microsoft.com/office/officeart/2005/8/layout/hProcess7#5"/>
    <dgm:cxn modelId="{FBD3AF7C-D27F-40C7-842D-A0DEE4B53D5F}" type="presParOf" srcId="{8AAF49E5-2CA0-473F-92E2-549447B93B31}" destId="{82720CB3-411D-4C93-BDF0-C999F454C08F}" srcOrd="1" destOrd="0" presId="urn:microsoft.com/office/officeart/2005/8/layout/hProcess7#5"/>
    <dgm:cxn modelId="{3EE3F9FE-5F7C-4F35-8424-F968141620CB}" type="presParOf" srcId="{8AAF49E5-2CA0-473F-92E2-549447B93B31}" destId="{E81D4752-9B4B-4C78-AA8C-BB5A44359029}" srcOrd="2" destOrd="0" presId="urn:microsoft.com/office/officeart/2005/8/layout/hProcess7#5"/>
    <dgm:cxn modelId="{92818B1B-ECCD-45E9-B7FC-1C39691EF8E3}" type="presParOf" srcId="{E81D4752-9B4B-4C78-AA8C-BB5A44359029}" destId="{CC5FCB95-E5B6-40A5-ABB6-7E8350863047}" srcOrd="0" destOrd="0" presId="urn:microsoft.com/office/officeart/2005/8/layout/hProcess7#5"/>
    <dgm:cxn modelId="{86413474-27D7-487E-8829-B0A7F4CA013D}" type="presParOf" srcId="{E81D4752-9B4B-4C78-AA8C-BB5A44359029}" destId="{C98E4399-6C81-444E-A585-5E7736AF895C}" srcOrd="1" destOrd="0" presId="urn:microsoft.com/office/officeart/2005/8/layout/hProcess7#5"/>
    <dgm:cxn modelId="{D331683C-BEE7-4ED2-BD18-EBDD3D580763}" type="presParOf" srcId="{E81D4752-9B4B-4C78-AA8C-BB5A44359029}" destId="{CCE1EDBD-FFFF-4569-B91B-CAC5D0539D77}" srcOrd="2" destOrd="0" presId="urn:microsoft.com/office/officeart/2005/8/layout/hProcess7#5"/>
    <dgm:cxn modelId="{A01A8746-9E7D-414D-90DC-5CF636DD6AC8}" type="presParOf" srcId="{8AAF49E5-2CA0-473F-92E2-549447B93B31}" destId="{D7900A45-435D-4EA3-8E57-B40BC80EE9B2}" srcOrd="3" destOrd="0" presId="urn:microsoft.com/office/officeart/2005/8/layout/hProcess7#5"/>
    <dgm:cxn modelId="{4D39B390-B89B-4776-B204-7E231C72FA87}" type="presParOf" srcId="{8AAF49E5-2CA0-473F-92E2-549447B93B31}" destId="{9941E498-20B4-46F0-BD12-73235DB0E56B}" srcOrd="4" destOrd="0" presId="urn:microsoft.com/office/officeart/2005/8/layout/hProcess7#5"/>
    <dgm:cxn modelId="{19562E68-9135-4449-A334-21B5CDB361C4}" type="presParOf" srcId="{9941E498-20B4-46F0-BD12-73235DB0E56B}" destId="{7C926181-68BB-434D-B7B1-9B9CF468C00D}" srcOrd="0" destOrd="0" presId="urn:microsoft.com/office/officeart/2005/8/layout/hProcess7#5"/>
    <dgm:cxn modelId="{78F00795-5D19-4EB2-947F-A7F64EC6FA2C}" type="presParOf" srcId="{9941E498-20B4-46F0-BD12-73235DB0E56B}" destId="{273BD81A-F4B3-4D5A-ADEC-B48F6304AF1C}" srcOrd="1" destOrd="0" presId="urn:microsoft.com/office/officeart/2005/8/layout/hProcess7#5"/>
    <dgm:cxn modelId="{313A9DF4-72DB-4E6F-91C4-600A3D7AAE10}" type="presParOf" srcId="{8AAF49E5-2CA0-473F-92E2-549447B93B31}" destId="{AEACBAB2-965C-4A86-BFDE-7D69768181CA}" srcOrd="5" destOrd="0" presId="urn:microsoft.com/office/officeart/2005/8/layout/hProcess7#5"/>
    <dgm:cxn modelId="{B1F5BEA9-EA46-4AC0-B9C0-BEDC04054C48}" type="presParOf" srcId="{8AAF49E5-2CA0-473F-92E2-549447B93B31}" destId="{B4A0A12C-9E11-4A1F-8F37-98F5CC6BC8A3}" srcOrd="6" destOrd="0" presId="urn:microsoft.com/office/officeart/2005/8/layout/hProcess7#5"/>
    <dgm:cxn modelId="{5D3C5EE8-9B76-4A4F-A2C2-BF371C3DB0CA}" type="presParOf" srcId="{B4A0A12C-9E11-4A1F-8F37-98F5CC6BC8A3}" destId="{37B55DB9-E6E6-4509-BDD6-727C9CCCB484}" srcOrd="0" destOrd="0" presId="urn:microsoft.com/office/officeart/2005/8/layout/hProcess7#5"/>
    <dgm:cxn modelId="{B978A568-4B0F-4915-9AE0-75FC081C5D8A}" type="presParOf" srcId="{B4A0A12C-9E11-4A1F-8F37-98F5CC6BC8A3}" destId="{C2F7CC17-2834-4CF4-8FC0-902A9720EBEB}" srcOrd="1" destOrd="0" presId="urn:microsoft.com/office/officeart/2005/8/layout/hProcess7#5"/>
    <dgm:cxn modelId="{3D55335F-34DB-47A8-BD02-4C1E309E313F}" type="presParOf" srcId="{B4A0A12C-9E11-4A1F-8F37-98F5CC6BC8A3}" destId="{D187AEBA-D4D4-46D6-A95D-FB92DB65CA12}" srcOrd="2" destOrd="0" presId="urn:microsoft.com/office/officeart/2005/8/layout/hProcess7#5"/>
    <dgm:cxn modelId="{0D78C480-74AE-4406-A078-2AEB125E2AC2}" type="presParOf" srcId="{8AAF49E5-2CA0-473F-92E2-549447B93B31}" destId="{CC691FE6-5234-4FE9-B29A-7B487C63F27E}" srcOrd="7" destOrd="0" presId="urn:microsoft.com/office/officeart/2005/8/layout/hProcess7#5"/>
    <dgm:cxn modelId="{9A1D2748-0D00-4445-9B78-0FB503A92595}" type="presParOf" srcId="{8AAF49E5-2CA0-473F-92E2-549447B93B31}" destId="{3B4D46F1-C5E6-435E-A5ED-7548814533FD}" srcOrd="8" destOrd="0" presId="urn:microsoft.com/office/officeart/2005/8/layout/hProcess7#5"/>
    <dgm:cxn modelId="{6A51872A-A822-4975-B7E8-263C2317688C}" type="presParOf" srcId="{3B4D46F1-C5E6-435E-A5ED-7548814533FD}" destId="{A61C4164-5926-4599-A88B-079161C47605}" srcOrd="0" destOrd="0" presId="urn:microsoft.com/office/officeart/2005/8/layout/hProcess7#5"/>
    <dgm:cxn modelId="{41FE86DD-B832-439E-BBD5-A8CFE7C9D47F}" type="presParOf" srcId="{3B4D46F1-C5E6-435E-A5ED-7548814533FD}" destId="{6E46B6D7-FF81-4F5C-8C52-D027A60AB987}" srcOrd="1" destOrd="0" presId="urn:microsoft.com/office/officeart/2005/8/layout/hProcess7#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47E698-9FD0-4E0C-9C5D-71EC873E0BF5}">
      <dsp:nvSpPr>
        <dsp:cNvPr id="0" name=""/>
        <dsp:cNvSpPr/>
      </dsp:nvSpPr>
      <dsp:spPr>
        <a:xfrm>
          <a:off x="6" y="1740494"/>
          <a:ext cx="2630611" cy="3692052"/>
        </a:xfrm>
        <a:prstGeom prst="roundRect">
          <a:avLst>
            <a:gd name="adj" fmla="val 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88900" bIns="0" numCol="1" spcCol="1270" anchor="t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Century Gothic" pitchFamily="34" charset="0"/>
              <a:ea typeface="+mn-ea"/>
              <a:cs typeface="+mn-cs"/>
            </a:rPr>
            <a:t>Module 1:Undestanding</a:t>
          </a:r>
          <a:endParaRPr lang="en-US" sz="2000" b="1" kern="1200" dirty="0">
            <a:latin typeface="Century Gothic" pitchFamily="34" charset="0"/>
            <a:ea typeface="+mn-ea"/>
            <a:cs typeface="+mn-cs"/>
          </a:endParaRPr>
        </a:p>
      </dsp:txBody>
      <dsp:txXfrm rot="16200000">
        <a:off x="-1250674" y="2991175"/>
        <a:ext cx="3027483" cy="526122"/>
      </dsp:txXfrm>
    </dsp:sp>
    <dsp:sp modelId="{7C926181-68BB-434D-B7B1-9B9CF468C00D}">
      <dsp:nvSpPr>
        <dsp:cNvPr id="0" name=""/>
        <dsp:cNvSpPr/>
      </dsp:nvSpPr>
      <dsp:spPr>
        <a:xfrm>
          <a:off x="2723294" y="1740494"/>
          <a:ext cx="2630611" cy="3692052"/>
        </a:xfrm>
        <a:prstGeom prst="roundRect">
          <a:avLst>
            <a:gd name="adj" fmla="val 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88900" bIns="0" numCol="1" spcCol="1270" anchor="t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Century Gothic" pitchFamily="34" charset="0"/>
              <a:ea typeface="+mn-ea"/>
              <a:cs typeface="+mn-cs"/>
            </a:rPr>
            <a:t>Module 2:Suggestion</a:t>
          </a:r>
          <a:endParaRPr lang="en-US" sz="2000" b="1" kern="1200" dirty="0">
            <a:latin typeface="Century Gothic" pitchFamily="34" charset="0"/>
            <a:ea typeface="+mn-ea"/>
            <a:cs typeface="+mn-cs"/>
          </a:endParaRPr>
        </a:p>
      </dsp:txBody>
      <dsp:txXfrm rot="16200000">
        <a:off x="1472613" y="2991175"/>
        <a:ext cx="3027483" cy="526122"/>
      </dsp:txXfrm>
    </dsp:sp>
    <dsp:sp modelId="{C98E4399-6C81-444E-A585-5E7736AF895C}">
      <dsp:nvSpPr>
        <dsp:cNvPr id="0" name=""/>
        <dsp:cNvSpPr/>
      </dsp:nvSpPr>
      <dsp:spPr>
        <a:xfrm rot="5400000">
          <a:off x="2504364" y="4093313"/>
          <a:ext cx="464166" cy="394591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1C4164-5926-4599-A88B-079161C47605}">
      <dsp:nvSpPr>
        <dsp:cNvPr id="0" name=""/>
        <dsp:cNvSpPr/>
      </dsp:nvSpPr>
      <dsp:spPr>
        <a:xfrm>
          <a:off x="5445977" y="1740494"/>
          <a:ext cx="2630611" cy="3692052"/>
        </a:xfrm>
        <a:prstGeom prst="roundRect">
          <a:avLst>
            <a:gd name="adj" fmla="val 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Century Gothic" pitchFamily="34" charset="0"/>
              <a:ea typeface="+mn-ea"/>
              <a:cs typeface="+mn-cs"/>
            </a:rPr>
            <a:t>Module 3:Contribution</a:t>
          </a:r>
          <a:endParaRPr lang="en-US" sz="1800" b="1" kern="1200" dirty="0">
            <a:latin typeface="Century Gothic" pitchFamily="34" charset="0"/>
            <a:ea typeface="+mn-ea"/>
            <a:cs typeface="+mn-cs"/>
          </a:endParaRPr>
        </a:p>
      </dsp:txBody>
      <dsp:txXfrm rot="16200000">
        <a:off x="4195296" y="2991175"/>
        <a:ext cx="3027483" cy="526122"/>
      </dsp:txXfrm>
    </dsp:sp>
    <dsp:sp modelId="{C2F7CC17-2834-4CF4-8FC0-902A9720EBEB}">
      <dsp:nvSpPr>
        <dsp:cNvPr id="0" name=""/>
        <dsp:cNvSpPr/>
      </dsp:nvSpPr>
      <dsp:spPr>
        <a:xfrm rot="5400000">
          <a:off x="5227047" y="4093313"/>
          <a:ext cx="464166" cy="394591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#5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BD354D-8064-4FA3-A4A9-79DB9756A760}" type="datetimeFigureOut">
              <a:rPr lang="en-US" smtClean="0"/>
              <a:t>8/20/2015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E11669-D9C0-4749-A20C-6090AA737C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160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685801" y="4724202"/>
            <a:ext cx="5486399" cy="447556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 dirty="0" smtClean="0"/>
              <a:t>Ghana Project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To develop and distribute nutritional supplements to improve nourishment of infants during weaning (6-24 months after birth), the period when malnutrition is a particular concern. </a:t>
            </a:r>
          </a:p>
          <a:p>
            <a:pPr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24343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6131" name="ノート プレースホルダー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 dirty="0" smtClean="0"/>
          </a:p>
        </p:txBody>
      </p:sp>
      <p:sp>
        <p:nvSpPr>
          <p:cNvPr id="176132" name="ヘッダー プレースホルダー 3"/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1pPr>
            <a:lvl2pPr marL="751962" indent="-289216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2pPr>
            <a:lvl3pPr marL="1156864" indent="-23137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3pPr>
            <a:lvl4pPr marL="1619610" indent="-23137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4pPr>
            <a:lvl5pPr marL="2082355" indent="-23137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5pPr>
            <a:lvl6pPr marL="2545101" indent="-23137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6pPr>
            <a:lvl7pPr marL="3007847" indent="-23137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7pPr>
            <a:lvl8pPr marL="3470592" indent="-23137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8pPr>
            <a:lvl9pPr marL="3933338" indent="-23137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9pPr>
          </a:lstStyle>
          <a:p>
            <a:r>
              <a:rPr lang="ja-JP" altLang="en-US" dirty="0">
                <a:ea typeface="ＭＳ Ｐゴシック" panose="020B0600070205080204" pitchFamily="34" charset="-128"/>
              </a:rPr>
              <a:t>アイク・アイゼンハワー</a:t>
            </a:r>
            <a:endParaRPr lang="en-US" altLang="ja-JP" dirty="0">
              <a:ea typeface="ＭＳ Ｐゴシック" panose="020B0600070205080204" pitchFamily="34" charset="-128"/>
            </a:endParaRPr>
          </a:p>
        </p:txBody>
      </p:sp>
      <p:sp>
        <p:nvSpPr>
          <p:cNvPr id="176133" name="スライド番号プレースホルダー 4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1pPr>
            <a:lvl2pPr marL="743929" indent="-286002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2pPr>
            <a:lvl3pPr marL="1145617" indent="-228159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3pPr>
            <a:lvl4pPr marL="1605149" indent="-228159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4pPr>
            <a:lvl5pPr marL="2063075" indent="-228159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5pPr>
            <a:lvl6pPr marL="2525820" indent="-228159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6pPr>
            <a:lvl7pPr marL="2988566" indent="-228159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7pPr>
            <a:lvl8pPr marL="3451312" indent="-228159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8pPr>
            <a:lvl9pPr marL="3914057" indent="-228159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9pPr>
          </a:lstStyle>
          <a:p>
            <a:fld id="{81EF4D90-A9B3-4BC8-8C7F-04B60F731DAF}" type="slidenum">
              <a:rPr lang="en-US" altLang="ja-JP">
                <a:ea typeface="ＭＳ Ｐゴシック" panose="020B0600070205080204" pitchFamily="34" charset="-128"/>
              </a:rPr>
              <a:pPr/>
              <a:t>8</a:t>
            </a:fld>
            <a:endParaRPr lang="en-US" altLang="ja-JP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23881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11669-D9C0-4749-A20C-6090AA737CE1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653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11669-D9C0-4749-A20C-6090AA737CE1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653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ノート プレースホル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 smtClean="0"/>
              <a:t>According to Euromonitor: grocery</a:t>
            </a:r>
            <a:r>
              <a:rPr lang="en-US" baseline="0" dirty="0" smtClean="0"/>
              <a:t> retailers are categorized into…</a:t>
            </a: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Grocery Retailers</a:t>
            </a:r>
          </a:p>
          <a:p>
            <a:pPr lvl="1"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Modern Grocery Retailers</a:t>
            </a:r>
          </a:p>
          <a:p>
            <a:pPr lvl="2"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Convenience Stores</a:t>
            </a:r>
          </a:p>
          <a:p>
            <a:pPr lvl="2"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Discounters</a:t>
            </a:r>
          </a:p>
          <a:p>
            <a:pPr lvl="2"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Forecourt Retailers</a:t>
            </a:r>
          </a:p>
          <a:p>
            <a:pPr lvl="3"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Chained Forecourts</a:t>
            </a:r>
          </a:p>
          <a:p>
            <a:pPr lvl="3"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Independent Forecourts</a:t>
            </a:r>
          </a:p>
          <a:p>
            <a:pPr lvl="2"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Hypermarkets</a:t>
            </a:r>
          </a:p>
          <a:p>
            <a:pPr lvl="2"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Supermarkets</a:t>
            </a:r>
          </a:p>
          <a:p>
            <a:pPr lvl="1"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Traditional Grocery Retailers</a:t>
            </a:r>
          </a:p>
          <a:p>
            <a:pPr lvl="2"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Food/Drink/Tobacco Specialists</a:t>
            </a:r>
          </a:p>
          <a:p>
            <a:pPr lvl="2"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Independent Small Grocers</a:t>
            </a:r>
          </a:p>
          <a:p>
            <a:pPr lvl="2"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 Grocery Retailers</a:t>
            </a:r>
          </a:p>
          <a:p>
            <a:pPr lvl="2" fontAlgn="base"/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http://www.nielsen.com/us/en/insights/news/2011/the-future-of-shopping-in-india.html</a:t>
            </a:r>
          </a:p>
          <a:p>
            <a:endParaRPr lang="en-US" dirty="0" smtClean="0"/>
          </a:p>
          <a:p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4820" name="スライド番号プレースホル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7572A5BB-8E88-424E-A727-7338B18EC2AD}" type="slidenum">
              <a:rPr lang="ja-JP" altLang="en-US"/>
              <a:pPr/>
              <a:t>36</a:t>
            </a:fld>
            <a:endParaRPr lang="ja-JP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ノート プレースホル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 smtClean="0"/>
              <a:t>According to Euromonitor: grocery</a:t>
            </a:r>
            <a:r>
              <a:rPr lang="en-US" baseline="0" dirty="0" smtClean="0"/>
              <a:t> retailers are categorized into…</a:t>
            </a: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Grocery Retailers</a:t>
            </a:r>
          </a:p>
          <a:p>
            <a:pPr lvl="1"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Modern Grocery Retailers</a:t>
            </a:r>
          </a:p>
          <a:p>
            <a:pPr lvl="2"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Convenience Stores</a:t>
            </a:r>
          </a:p>
          <a:p>
            <a:pPr lvl="2"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Discounters</a:t>
            </a:r>
          </a:p>
          <a:p>
            <a:pPr lvl="2"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Forecourt Retailers</a:t>
            </a:r>
          </a:p>
          <a:p>
            <a:pPr lvl="3"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Chained Forecourts</a:t>
            </a:r>
          </a:p>
          <a:p>
            <a:pPr lvl="3"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Independent Forecourts</a:t>
            </a:r>
          </a:p>
          <a:p>
            <a:pPr lvl="2"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Hypermarkets</a:t>
            </a:r>
          </a:p>
          <a:p>
            <a:pPr lvl="2"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Supermarkets</a:t>
            </a:r>
          </a:p>
          <a:p>
            <a:pPr lvl="1"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Traditional Grocery Retailers</a:t>
            </a:r>
          </a:p>
          <a:p>
            <a:pPr lvl="2"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Food/Drink/Tobacco Specialists</a:t>
            </a:r>
          </a:p>
          <a:p>
            <a:pPr lvl="2"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Independent Small Grocers</a:t>
            </a:r>
          </a:p>
          <a:p>
            <a:pPr lvl="2"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 Grocery Retailers</a:t>
            </a:r>
          </a:p>
          <a:p>
            <a:pPr lvl="2" fontAlgn="base"/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http://www.nielsen.com/us/en/insights/news/2011/the-future-of-shopping-in-india.html</a:t>
            </a:r>
          </a:p>
          <a:p>
            <a:endParaRPr lang="en-US" dirty="0" smtClean="0"/>
          </a:p>
          <a:p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4820" name="スライド番号プレースホル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7572A5BB-8E88-424E-A727-7338B18EC2AD}" type="slidenum">
              <a:rPr lang="ja-JP" altLang="en-US"/>
              <a:pPr/>
              <a:t>37</a:t>
            </a:fld>
            <a:endParaRPr lang="ja-JP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69EE5-072D-4C1F-8F3F-B4AF342D4A61}" type="datetime1">
              <a:rPr lang="en-US" altLang="ja-JP" smtClean="0"/>
              <a:t>8/20/2015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21982" y="6588367"/>
            <a:ext cx="2057400" cy="365125"/>
          </a:xfrm>
        </p:spPr>
        <p:txBody>
          <a:bodyPr/>
          <a:lstStyle/>
          <a:p>
            <a:fld id="{87B0AB3D-2589-4EC6-9AB2-7C8B0AFC1E5E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7279090" y="6155780"/>
            <a:ext cx="1770377" cy="552092"/>
            <a:chOff x="7183554" y="6305908"/>
            <a:chExt cx="1770377" cy="552092"/>
          </a:xfrm>
        </p:grpSpPr>
        <p:pic>
          <p:nvPicPr>
            <p:cNvPr id="8" name="Picture 6" descr="http://www.robinbooth.com/images/olysetmeandmynetemail1header1.gif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666" b="59426"/>
            <a:stretch/>
          </p:blipFill>
          <p:spPr bwMode="auto">
            <a:xfrm>
              <a:off x="7183554" y="6305909"/>
              <a:ext cx="1278057" cy="5520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http://meandmy.net/wp-content/uploads/2011/06/Olyset-Main-Logo-300x114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6318" b="79139"/>
            <a:stretch/>
          </p:blipFill>
          <p:spPr bwMode="auto">
            <a:xfrm>
              <a:off x="7235197" y="6378792"/>
              <a:ext cx="799592" cy="995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6" descr="http://www.robinbooth.com/images/olysetmeandmynetemail1header1.gif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003" r="57871" b="59426"/>
            <a:stretch/>
          </p:blipFill>
          <p:spPr bwMode="auto">
            <a:xfrm>
              <a:off x="8361859" y="6305908"/>
              <a:ext cx="592072" cy="5520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30386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7CDF-8D7B-489D-91DE-21EA3C5A5C14}" type="datetime1">
              <a:rPr lang="en-US" altLang="ja-JP" smtClean="0"/>
              <a:t>8/20/2015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0AB3D-2589-4EC6-9AB2-7C8B0AFC1E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59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ACFA8-89B6-4A86-812B-FC0BC31C7787}" type="datetime1">
              <a:rPr lang="en-US" altLang="ja-JP" smtClean="0"/>
              <a:t>8/20/2015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0AB3D-2589-4EC6-9AB2-7C8B0AFC1E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73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/>
          <p:cNvSpPr>
            <a:spLocks noChangeArrowheads="1"/>
          </p:cNvSpPr>
          <p:nvPr userDrawn="1"/>
        </p:nvSpPr>
        <p:spPr bwMode="auto">
          <a:xfrm>
            <a:off x="0" y="0"/>
            <a:ext cx="9144000" cy="1052513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100000">
                <a:srgbClr val="00003B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9pPr>
          </a:lstStyle>
          <a:p>
            <a:pPr algn="ctr" eaLnBrk="1" hangingPunct="1">
              <a:defRPr/>
            </a:pPr>
            <a:endParaRPr lang="ja-JP" altLang="en-US" sz="2800" dirty="0" smtClean="0">
              <a:solidFill>
                <a:schemeClr val="bg1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4" name="タイトル 1"/>
          <p:cNvSpPr txBox="1">
            <a:spLocks/>
          </p:cNvSpPr>
          <p:nvPr userDrawn="1"/>
        </p:nvSpPr>
        <p:spPr>
          <a:xfrm>
            <a:off x="0" y="242888"/>
            <a:ext cx="9144000" cy="566737"/>
          </a:xfrm>
          <a:prstGeom prst="rect">
            <a:avLst/>
          </a:prstGeom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9pPr>
          </a:lstStyle>
          <a:p>
            <a:pPr algn="ctr">
              <a:defRPr/>
            </a:pPr>
            <a:endParaRPr lang="ja-JP" altLang="en-US" sz="2800" b="1" dirty="0" smtClean="0">
              <a:solidFill>
                <a:schemeClr val="bg1"/>
              </a:solidFill>
              <a:latin typeface="メイリオ" panose="020B0604030504040204" pitchFamily="34" charset="-128"/>
            </a:endParaRPr>
          </a:p>
        </p:txBody>
      </p:sp>
      <p:sp>
        <p:nvSpPr>
          <p:cNvPr id="5" name="Text Box 34" descr="横線 (反転)"/>
          <p:cNvSpPr txBox="1">
            <a:spLocks noChangeArrowheads="1"/>
          </p:cNvSpPr>
          <p:nvPr userDrawn="1"/>
        </p:nvSpPr>
        <p:spPr bwMode="auto">
          <a:xfrm>
            <a:off x="85725" y="6626225"/>
            <a:ext cx="1862138" cy="2159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ja-JP" sz="800" dirty="0" smtClean="0">
                <a:ea typeface="ＭＳ Ｐゴシック" panose="020B0600070205080204" pitchFamily="34" charset="-128"/>
              </a:rPr>
              <a:t>© 2014 Nonaka</a:t>
            </a:r>
            <a:r>
              <a:rPr lang="ja-JP" altLang="en-US" sz="800" dirty="0" smtClean="0">
                <a:ea typeface="ＭＳ Ｐゴシック" panose="020B0600070205080204" pitchFamily="34" charset="-128"/>
              </a:rPr>
              <a:t> </a:t>
            </a:r>
            <a:r>
              <a:rPr lang="en-US" altLang="ja-JP" sz="800" dirty="0" smtClean="0">
                <a:ea typeface="ＭＳ Ｐゴシック" panose="020B0600070205080204" pitchFamily="34" charset="-128"/>
              </a:rPr>
              <a:t>I. all rights reserved.</a:t>
            </a:r>
            <a:endParaRPr lang="en-US" altLang="ja-JP" sz="800" dirty="0" smtClean="0">
              <a:latin typeface="メイリオ" panose="020B0604030504040204" pitchFamily="34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89582"/>
            <a:ext cx="9144000" cy="719138"/>
          </a:xfrm>
          <a:prstGeom prst="rect">
            <a:avLst/>
          </a:prstGeom>
        </p:spPr>
        <p:txBody>
          <a:bodyPr anchor="ctr"/>
          <a:lstStyle>
            <a:lvl1pPr algn="ctr">
              <a:defRPr sz="3200"/>
            </a:lvl1pPr>
          </a:lstStyle>
          <a:p>
            <a:r>
              <a:rPr lang="ja-JP" altLang="en-US" dirty="0" smtClean="0"/>
              <a:t>マスター タイトルの書式設定</a:t>
            </a:r>
            <a:endParaRPr lang="ja-JP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7CD7839-1659-48C4-BA7A-FD61F1EE6838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502202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 sz="24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73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5596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Century Gothic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498A-2F68-4AB1-AA85-3073D9B524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817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latin typeface="Century Gothi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Century Gothic" pitchFamily="34" charset="0"/>
              </a:defRPr>
            </a:lvl1pPr>
            <a:lvl2pPr>
              <a:defRPr sz="1600">
                <a:latin typeface="Century Gothic" pitchFamily="34" charset="0"/>
              </a:defRPr>
            </a:lvl2pPr>
            <a:lvl3pPr>
              <a:defRPr sz="1400">
                <a:latin typeface="Century Gothic" pitchFamily="34" charset="0"/>
              </a:defRPr>
            </a:lvl3pPr>
            <a:lvl4pPr>
              <a:defRPr sz="1200">
                <a:latin typeface="Century Gothic" pitchFamily="34" charset="0"/>
              </a:defRPr>
            </a:lvl4pPr>
            <a:lvl5pPr>
              <a:defRPr sz="1200">
                <a:latin typeface="Century Gothic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498A-2F68-4AB1-AA85-3073D9B524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155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Century Gothic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498A-2F68-4AB1-AA85-3073D9B524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615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Century Gothic" pitchFamily="34" charset="0"/>
              </a:defRPr>
            </a:lvl1pPr>
            <a:lvl2pPr>
              <a:defRPr sz="2400">
                <a:latin typeface="Century Gothic" pitchFamily="34" charset="0"/>
              </a:defRPr>
            </a:lvl2pPr>
            <a:lvl3pPr>
              <a:defRPr sz="2000">
                <a:latin typeface="Century Gothic" pitchFamily="34" charset="0"/>
              </a:defRPr>
            </a:lvl3pPr>
            <a:lvl4pPr>
              <a:defRPr sz="1800">
                <a:latin typeface="Century Gothic" pitchFamily="34" charset="0"/>
              </a:defRPr>
            </a:lvl4pPr>
            <a:lvl5pPr>
              <a:defRPr sz="1800">
                <a:latin typeface="Century Gothic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Century Gothic" pitchFamily="34" charset="0"/>
              </a:defRPr>
            </a:lvl1pPr>
            <a:lvl2pPr>
              <a:defRPr sz="2400">
                <a:latin typeface="Century Gothic" pitchFamily="34" charset="0"/>
              </a:defRPr>
            </a:lvl2pPr>
            <a:lvl3pPr>
              <a:defRPr sz="2000">
                <a:latin typeface="Century Gothic" pitchFamily="34" charset="0"/>
              </a:defRPr>
            </a:lvl3pPr>
            <a:lvl4pPr>
              <a:defRPr sz="1800">
                <a:latin typeface="Century Gothic" pitchFamily="34" charset="0"/>
              </a:defRPr>
            </a:lvl4pPr>
            <a:lvl5pPr>
              <a:defRPr sz="1800">
                <a:latin typeface="Century Gothic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498A-2F68-4AB1-AA85-3073D9B524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322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Century Gothic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Century Gothic" pitchFamily="34" charset="0"/>
              </a:defRPr>
            </a:lvl1pPr>
            <a:lvl2pPr>
              <a:defRPr sz="2000">
                <a:latin typeface="Century Gothic" pitchFamily="34" charset="0"/>
              </a:defRPr>
            </a:lvl2pPr>
            <a:lvl3pPr>
              <a:defRPr sz="1800">
                <a:latin typeface="Century Gothic" pitchFamily="34" charset="0"/>
              </a:defRPr>
            </a:lvl3pPr>
            <a:lvl4pPr>
              <a:defRPr sz="1600">
                <a:latin typeface="Century Gothic" pitchFamily="34" charset="0"/>
              </a:defRPr>
            </a:lvl4pPr>
            <a:lvl5pPr>
              <a:defRPr sz="1600">
                <a:latin typeface="Century Gothic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Century Gothic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Century Gothic" pitchFamily="34" charset="0"/>
              </a:defRPr>
            </a:lvl1pPr>
            <a:lvl2pPr>
              <a:defRPr sz="2000">
                <a:latin typeface="Century Gothic" pitchFamily="34" charset="0"/>
              </a:defRPr>
            </a:lvl2pPr>
            <a:lvl3pPr>
              <a:defRPr sz="1800">
                <a:latin typeface="Century Gothic" pitchFamily="34" charset="0"/>
              </a:defRPr>
            </a:lvl3pPr>
            <a:lvl4pPr>
              <a:defRPr sz="1600">
                <a:latin typeface="Century Gothic" pitchFamily="34" charset="0"/>
              </a:defRPr>
            </a:lvl4pPr>
            <a:lvl5pPr>
              <a:defRPr sz="1600">
                <a:latin typeface="Century Gothic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498A-2F68-4AB1-AA85-3073D9B524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667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498A-2F68-4AB1-AA85-3073D9B524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88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9EDA-999F-4AE9-A935-AE3B97F7A499}" type="datetime1">
              <a:rPr lang="en-US" altLang="ja-JP" smtClean="0"/>
              <a:t>8/20/2015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921982" y="658836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7B0AB3D-2589-4EC6-9AB2-7C8B0AFC1E5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050" name="Picture 2" descr="ICS 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333" y="6331193"/>
            <a:ext cx="1095375" cy="371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図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11270" y="6324172"/>
            <a:ext cx="953716" cy="44675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2202891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498A-2F68-4AB1-AA85-3073D9B524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170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Century Gothi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Century Gothic" pitchFamily="34" charset="0"/>
              </a:defRPr>
            </a:lvl1pPr>
            <a:lvl2pPr>
              <a:defRPr sz="2800">
                <a:latin typeface="Century Gothic" pitchFamily="34" charset="0"/>
              </a:defRPr>
            </a:lvl2pPr>
            <a:lvl3pPr>
              <a:defRPr sz="2400">
                <a:latin typeface="Century Gothic" pitchFamily="34" charset="0"/>
              </a:defRPr>
            </a:lvl3pPr>
            <a:lvl4pPr>
              <a:defRPr sz="2000">
                <a:latin typeface="Century Gothic" pitchFamily="34" charset="0"/>
              </a:defRPr>
            </a:lvl4pPr>
            <a:lvl5pPr>
              <a:defRPr sz="2000">
                <a:latin typeface="Century Gothic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Century Gothic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498A-2F68-4AB1-AA85-3073D9B524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24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Century Gothic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Century Gothic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498A-2F68-4AB1-AA85-3073D9B524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02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Century Gothic" pitchFamily="34" charset="0"/>
              </a:defRPr>
            </a:lvl1pPr>
            <a:lvl2pPr>
              <a:defRPr>
                <a:latin typeface="Century Gothic" pitchFamily="34" charset="0"/>
              </a:defRPr>
            </a:lvl2pPr>
            <a:lvl3pPr>
              <a:defRPr>
                <a:latin typeface="Century Gothic" pitchFamily="34" charset="0"/>
              </a:defRPr>
            </a:lvl3pPr>
            <a:lvl4pPr>
              <a:defRPr>
                <a:latin typeface="Century Gothic" pitchFamily="34" charset="0"/>
              </a:defRPr>
            </a:lvl4pPr>
            <a:lvl5pPr>
              <a:defRPr>
                <a:latin typeface="Century Gothic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498A-2F68-4AB1-AA85-3073D9B524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002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Century Gothi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Century Gothic" pitchFamily="34" charset="0"/>
              </a:defRPr>
            </a:lvl1pPr>
            <a:lvl2pPr>
              <a:defRPr>
                <a:latin typeface="Century Gothic" pitchFamily="34" charset="0"/>
              </a:defRPr>
            </a:lvl2pPr>
            <a:lvl3pPr>
              <a:defRPr>
                <a:latin typeface="Century Gothic" pitchFamily="34" charset="0"/>
              </a:defRPr>
            </a:lvl3pPr>
            <a:lvl4pPr>
              <a:defRPr>
                <a:latin typeface="Century Gothic" pitchFamily="34" charset="0"/>
              </a:defRPr>
            </a:lvl4pPr>
            <a:lvl5pPr>
              <a:defRPr>
                <a:latin typeface="Century Gothic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498A-2F68-4AB1-AA85-3073D9B524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351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/>
        </p:nvSpPr>
        <p:spPr>
          <a:xfrm>
            <a:off x="-1" y="0"/>
            <a:ext cx="9144001" cy="6858000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>
              <a:solidFill>
                <a:srgbClr val="FFFFFF"/>
              </a:solidFill>
            </a:endParaRPr>
          </a:p>
        </p:txBody>
      </p:sp>
      <p:sp>
        <p:nvSpPr>
          <p:cNvPr id="62" name="Shape 62"/>
          <p:cNvSpPr/>
          <p:nvPr/>
        </p:nvSpPr>
        <p:spPr>
          <a:xfrm>
            <a:off x="144014" y="188640"/>
            <a:ext cx="8892483" cy="655272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>
              <a:solidFill>
                <a:srgbClr val="FFFFFF"/>
              </a:solidFill>
            </a:endParaRPr>
          </a:p>
        </p:txBody>
      </p:sp>
      <p:pic>
        <p:nvPicPr>
          <p:cNvPr id="63" name="image1.png"/>
          <p:cNvPicPr/>
          <p:nvPr/>
        </p:nvPicPr>
        <p:blipFill>
          <a:blip r:embed="rId2">
            <a:extLst/>
          </a:blip>
          <a:srcRect l="33748" t="21787" r="35391" b="55091"/>
          <a:stretch>
            <a:fillRect/>
          </a:stretch>
        </p:blipFill>
        <p:spPr>
          <a:xfrm>
            <a:off x="6746586" y="282351"/>
            <a:ext cx="2289910" cy="914401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Shape 6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lvl="0">
              <a:defRPr sz="1800" b="0"/>
            </a:pPr>
            <a:r>
              <a:rPr sz="3200" b="1"/>
              <a:t>Click to edit Master title style</a:t>
            </a:r>
          </a:p>
        </p:txBody>
      </p:sp>
      <p:sp>
        <p:nvSpPr>
          <p:cNvPr id="65" name="Shape 65"/>
          <p:cNvSpPr>
            <a:spLocks noGrp="1"/>
          </p:cNvSpPr>
          <p:nvPr>
            <p:ph type="body" idx="1"/>
          </p:nvPr>
        </p:nvSpPr>
        <p:spPr>
          <a:xfrm>
            <a:off x="457200" y="1268759"/>
            <a:ext cx="8229600" cy="4525964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400"/>
              </a:spcBef>
              <a:defRPr sz="18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778668" indent="-321468">
              <a:spcBef>
                <a:spcPts val="400"/>
              </a:spcBef>
              <a:defRPr sz="1800"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208314" indent="-293914">
              <a:spcBef>
                <a:spcPts val="400"/>
              </a:spcBef>
              <a:defRPr sz="1800"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714500" indent="-342900">
              <a:spcBef>
                <a:spcPts val="400"/>
              </a:spcBef>
              <a:defRPr sz="1800"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171700" indent="-342900">
              <a:spcBef>
                <a:spcPts val="400"/>
              </a:spcBef>
              <a:defRPr sz="1800">
                <a:latin typeface="Century Gothic"/>
                <a:ea typeface="Century Gothic"/>
                <a:cs typeface="Century Gothic"/>
                <a:sym typeface="Century Gothic"/>
              </a:defRPr>
            </a:lvl5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6" name="Shape 66"/>
          <p:cNvSpPr>
            <a:spLocks noGrp="1"/>
          </p:cNvSpPr>
          <p:nvPr>
            <p:ph type="sldNum" sz="quarter" idx="2"/>
          </p:nvPr>
        </p:nvSpPr>
        <p:spPr>
          <a:xfrm>
            <a:off x="6948264" y="6496193"/>
            <a:ext cx="2133601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33398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F78DF-8635-442A-8070-968B25170FD0}" type="datetime1">
              <a:rPr lang="en-US" altLang="ja-JP" smtClean="0"/>
              <a:t>8/20/2015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0AB3D-2589-4EC6-9AB2-7C8B0AFC1E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749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73DD3-8FCC-44E0-9DFC-4B12EF0A7AF6}" type="datetime1">
              <a:rPr lang="en-US" altLang="ja-JP" smtClean="0"/>
              <a:t>8/20/2015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0AB3D-2589-4EC6-9AB2-7C8B0AFC1E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551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8F5A8-0561-463F-855A-7DD6DE2EF2DE}" type="datetime1">
              <a:rPr lang="en-US" altLang="ja-JP" smtClean="0"/>
              <a:t>8/20/2015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0AB3D-2589-4EC6-9AB2-7C8B0AFC1E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373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58A86-907E-485B-9509-8B5E91850B1D}" type="datetime1">
              <a:rPr lang="en-US" altLang="ja-JP" smtClean="0"/>
              <a:t>8/20/2015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0AB3D-2589-4EC6-9AB2-7C8B0AFC1E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321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192BD-0ED1-4297-8371-AF53340BC73D}" type="datetime1">
              <a:rPr lang="en-US" altLang="ja-JP" smtClean="0"/>
              <a:t>8/20/2015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0AB3D-2589-4EC6-9AB2-7C8B0AFC1E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823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29C31-2B32-4E7D-B6D0-05D8F8EF4498}" type="datetime1">
              <a:rPr lang="en-US" altLang="ja-JP" smtClean="0"/>
              <a:t>8/20/2015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0AB3D-2589-4EC6-9AB2-7C8B0AFC1E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932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862AE-73A7-4358-8178-65B5CF10DF9E}" type="datetime1">
              <a:rPr lang="en-US" altLang="ja-JP" smtClean="0"/>
              <a:t>8/20/2015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0AB3D-2589-4EC6-9AB2-7C8B0AFC1E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517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6DBE2-9304-4BF8-BE28-4492E71E9F1C}" type="datetimeFigureOut">
              <a:rPr lang="en-US" smtClean="0"/>
              <a:t>8/20/2015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0AB3D-2589-4EC6-9AB2-7C8B0AFC1E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350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6" r:id="rId12"/>
    <p:sldLayoutId id="2147483687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4015" y="188640"/>
            <a:ext cx="8892481" cy="6552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48264" y="64482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9498A-2F68-4AB1-AA85-3073D9B524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48" t="21787" r="35391" b="55091"/>
          <a:stretch/>
        </p:blipFill>
        <p:spPr bwMode="auto">
          <a:xfrm>
            <a:off x="6746587" y="282351"/>
            <a:ext cx="2289909" cy="91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8046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image" Target="../media/image39.jpe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10" Type="http://schemas.openxmlformats.org/officeDocument/2006/relationships/tags" Target="../tags/tag10.xml"/><Relationship Id="rId19" Type="http://schemas.openxmlformats.org/officeDocument/2006/relationships/image" Target="../media/image38.jpe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1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http://makernews.biz/main/wp-content/uploads/2014/06/20140625sumitomo_chem1.jpg" TargetMode="External"/><Relationship Id="rId5" Type="http://schemas.openxmlformats.org/officeDocument/2006/relationships/image" Target="../media/image50.jpeg"/><Relationship Id="rId4" Type="http://schemas.openxmlformats.org/officeDocument/2006/relationships/image" Target="http://mainichi.jp/graph/2015/02/22/20150222ddm008020066000c/image/001.jpg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jpeg"/><Relationship Id="rId7" Type="http://schemas.openxmlformats.org/officeDocument/2006/relationships/image" Target="../media/image57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10" Type="http://schemas.openxmlformats.org/officeDocument/2006/relationships/image" Target="../media/image67.jpeg"/><Relationship Id="rId4" Type="http://schemas.openxmlformats.org/officeDocument/2006/relationships/image" Target="../media/image61.jpeg"/><Relationship Id="rId9" Type="http://schemas.openxmlformats.org/officeDocument/2006/relationships/image" Target="../media/image6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tmp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73.jpeg"/><Relationship Id="rId7" Type="http://schemas.openxmlformats.org/officeDocument/2006/relationships/image" Target="../media/image77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Relationship Id="rId9" Type="http://schemas.openxmlformats.org/officeDocument/2006/relationships/image" Target="../media/image79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jpeg"/><Relationship Id="rId7" Type="http://schemas.openxmlformats.org/officeDocument/2006/relationships/image" Target="../media/image85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13" Type="http://schemas.openxmlformats.org/officeDocument/2006/relationships/image" Target="../media/image97.jpeg"/><Relationship Id="rId3" Type="http://schemas.openxmlformats.org/officeDocument/2006/relationships/image" Target="../media/image81.jpeg"/><Relationship Id="rId7" Type="http://schemas.openxmlformats.org/officeDocument/2006/relationships/image" Target="../media/image91.jpeg"/><Relationship Id="rId12" Type="http://schemas.openxmlformats.org/officeDocument/2006/relationships/image" Target="../media/image96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jpeg"/><Relationship Id="rId11" Type="http://schemas.openxmlformats.org/officeDocument/2006/relationships/image" Target="../media/image95.jpeg"/><Relationship Id="rId5" Type="http://schemas.openxmlformats.org/officeDocument/2006/relationships/image" Target="../media/image89.jpeg"/><Relationship Id="rId10" Type="http://schemas.openxmlformats.org/officeDocument/2006/relationships/image" Target="../media/image94.jpeg"/><Relationship Id="rId4" Type="http://schemas.openxmlformats.org/officeDocument/2006/relationships/image" Target="../media/image88.jpeg"/><Relationship Id="rId9" Type="http://schemas.openxmlformats.org/officeDocument/2006/relationships/image" Target="../media/image9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tmp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jpeg"/><Relationship Id="rId3" Type="http://schemas.openxmlformats.org/officeDocument/2006/relationships/image" Target="../media/image104.jpeg"/><Relationship Id="rId7" Type="http://schemas.openxmlformats.org/officeDocument/2006/relationships/image" Target="../media/image107.tmp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09.tmp"/><Relationship Id="rId7" Type="http://schemas.openxmlformats.org/officeDocument/2006/relationships/image" Target="../media/image1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jpeg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Relationship Id="rId9" Type="http://schemas.openxmlformats.org/officeDocument/2006/relationships/image" Target="../media/image11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8.jpeg"/><Relationship Id="rId4" Type="http://schemas.openxmlformats.org/officeDocument/2006/relationships/image" Target="../media/image1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7" Type="http://schemas.openxmlformats.org/officeDocument/2006/relationships/image" Target="../media/image1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18.jpeg"/><Relationship Id="rId4" Type="http://schemas.openxmlformats.org/officeDocument/2006/relationships/image" Target="../media/image11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1.tmp"/><Relationship Id="rId4" Type="http://schemas.openxmlformats.org/officeDocument/2006/relationships/image" Target="../media/image35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tmp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encrypted-tbn3.gstatic.com/images?q=tbn:ANd9GcTPROlgyauFCpR209Xs1FKDdLKla2lNZ-1_yfLmlvmQfT7R4v76W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6880" cy="6986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4476466" y="994726"/>
            <a:ext cx="4799915" cy="3725928"/>
            <a:chOff x="126925" y="259218"/>
            <a:chExt cx="4799915" cy="3725928"/>
          </a:xfrm>
          <a:blipFill>
            <a:blip r:embed="rId3"/>
            <a:tile tx="0" ty="0" sx="100000" sy="100000" flip="none" algn="tl"/>
          </a:blipFill>
        </p:grpSpPr>
        <p:sp>
          <p:nvSpPr>
            <p:cNvPr id="5" name="Title 4"/>
            <p:cNvSpPr txBox="1">
              <a:spLocks/>
            </p:cNvSpPr>
            <p:nvPr/>
          </p:nvSpPr>
          <p:spPr>
            <a:xfrm>
              <a:off x="126925" y="259218"/>
              <a:ext cx="4667534" cy="3725928"/>
            </a:xfrm>
            <a:prstGeom prst="roundRect">
              <a:avLst>
                <a:gd name="adj" fmla="val 7018"/>
              </a:avLst>
            </a:prstGeom>
            <a:grpFill/>
          </p:spPr>
          <p:txBody>
            <a:bodyPr>
              <a:no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3600" b="1" dirty="0" smtClean="0">
                <a:ln w="50800"/>
                <a:solidFill>
                  <a:sysClr val="windowText" lastClr="000000"/>
                </a:solidFill>
                <a:latin typeface="+mn-lt"/>
                <a:ea typeface="CheilRomanOTF Regular" pitchFamily="34"/>
              </a:endParaRPr>
            </a:p>
          </p:txBody>
        </p:sp>
        <p:sp>
          <p:nvSpPr>
            <p:cNvPr id="6" name="Title 1"/>
            <p:cNvSpPr txBox="1">
              <a:spLocks/>
            </p:cNvSpPr>
            <p:nvPr/>
          </p:nvSpPr>
          <p:spPr>
            <a:xfrm>
              <a:off x="409431" y="626230"/>
              <a:ext cx="4517409" cy="3113257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endParaRPr lang="en-US" sz="3200" b="1" dirty="0" smtClean="0">
                <a:latin typeface="Century Gothic" pitchFamily="34" charset="0"/>
                <a:cs typeface="Arial" pitchFamily="34" charset="0"/>
              </a:endParaRPr>
            </a:p>
            <a:p>
              <a:pPr algn="l"/>
              <a:r>
                <a:rPr lang="en-US" sz="3200" b="1" dirty="0" smtClean="0">
                  <a:latin typeface="Century Gothic" pitchFamily="34" charset="0"/>
                  <a:cs typeface="Arial" pitchFamily="34" charset="0"/>
                </a:rPr>
                <a:t>Final presentation</a:t>
              </a:r>
            </a:p>
            <a:p>
              <a:pPr algn="l"/>
              <a:r>
                <a:rPr lang="ja-JP" altLang="en-US" sz="3200" b="1" dirty="0" smtClean="0">
                  <a:latin typeface="Century Gothic" pitchFamily="34" charset="0"/>
                  <a:cs typeface="Arial" pitchFamily="34" charset="0"/>
                </a:rPr>
                <a:t>～</a:t>
              </a:r>
              <a:r>
                <a:rPr lang="en-US" sz="3200" b="1" dirty="0" smtClean="0">
                  <a:latin typeface="Century Gothic" pitchFamily="34" charset="0"/>
                  <a:cs typeface="Arial" pitchFamily="34" charset="0"/>
                </a:rPr>
                <a:t>Study visit</a:t>
              </a:r>
            </a:p>
            <a:p>
              <a:pPr algn="l"/>
              <a:r>
                <a:rPr lang="ja-JP" altLang="en-US" sz="3200" b="1" dirty="0" smtClean="0">
                  <a:latin typeface="Century Gothic" pitchFamily="34" charset="0"/>
                  <a:cs typeface="Arial" pitchFamily="34" charset="0"/>
                </a:rPr>
                <a:t>　</a:t>
              </a:r>
              <a:r>
                <a:rPr lang="en-US" altLang="ja-JP" sz="3200" b="1" dirty="0" smtClean="0">
                  <a:latin typeface="Century Gothic" pitchFamily="34" charset="0"/>
                  <a:cs typeface="Arial" pitchFamily="34" charset="0"/>
                </a:rPr>
                <a:t>at</a:t>
              </a:r>
              <a:r>
                <a:rPr lang="en-US" sz="3200" b="1" dirty="0" smtClean="0">
                  <a:latin typeface="Century Gothic" pitchFamily="34" charset="0"/>
                  <a:cs typeface="Arial" pitchFamily="34" charset="0"/>
                </a:rPr>
                <a:t> </a:t>
              </a:r>
              <a:r>
                <a:rPr lang="en-US" sz="3200" b="1" dirty="0" smtClean="0">
                  <a:latin typeface="Century Gothic" pitchFamily="34" charset="0"/>
                  <a:cs typeface="Arial" pitchFamily="34" charset="0"/>
                </a:rPr>
                <a:t>Mae Fah </a:t>
              </a:r>
              <a:r>
                <a:rPr lang="en-US" sz="3200" b="1" dirty="0" err="1" smtClean="0">
                  <a:latin typeface="Century Gothic" pitchFamily="34" charset="0"/>
                  <a:cs typeface="Arial" pitchFamily="34" charset="0"/>
                </a:rPr>
                <a:t>Luang</a:t>
              </a:r>
              <a:r>
                <a:rPr lang="en-US" sz="3200" b="1" dirty="0" smtClean="0">
                  <a:latin typeface="Century Gothic" pitchFamily="34" charset="0"/>
                  <a:cs typeface="Arial" pitchFamily="34" charset="0"/>
                </a:rPr>
                <a:t> </a:t>
              </a:r>
              <a:r>
                <a:rPr lang="ja-JP" altLang="en-US" sz="3200" b="1" dirty="0" smtClean="0">
                  <a:latin typeface="Century Gothic" pitchFamily="34" charset="0"/>
                  <a:cs typeface="Arial" pitchFamily="34" charset="0"/>
                </a:rPr>
                <a:t>　</a:t>
              </a:r>
              <a:endParaRPr lang="en-US" altLang="ja-JP" sz="3200" b="1" dirty="0" smtClean="0">
                <a:latin typeface="Century Gothic" pitchFamily="34" charset="0"/>
                <a:cs typeface="Arial" pitchFamily="34" charset="0"/>
              </a:endParaRPr>
            </a:p>
            <a:p>
              <a:pPr algn="l"/>
              <a:r>
                <a:rPr lang="ja-JP" altLang="en-US" sz="3200" b="1" dirty="0">
                  <a:latin typeface="Century Gothic" pitchFamily="34" charset="0"/>
                  <a:cs typeface="Arial" pitchFamily="34" charset="0"/>
                </a:rPr>
                <a:t>　</a:t>
              </a:r>
              <a:r>
                <a:rPr lang="en-US" sz="3200" b="1" dirty="0" smtClean="0">
                  <a:latin typeface="Century Gothic" pitchFamily="34" charset="0"/>
                  <a:cs typeface="Arial" pitchFamily="34" charset="0"/>
                </a:rPr>
                <a:t>Foundation</a:t>
              </a:r>
              <a:r>
                <a:rPr lang="ja-JP" altLang="en-US" sz="3200" b="1" dirty="0" smtClean="0">
                  <a:latin typeface="Century Gothic" pitchFamily="34" charset="0"/>
                  <a:cs typeface="Arial" pitchFamily="34" charset="0"/>
                </a:rPr>
                <a:t>～</a:t>
              </a:r>
              <a:endParaRPr lang="en-US" sz="3200" b="1" dirty="0" smtClean="0">
                <a:latin typeface="Century Gothic" pitchFamily="34" charset="0"/>
                <a:cs typeface="Arial" pitchFamily="34" charset="0"/>
              </a:endParaRPr>
            </a:p>
            <a:p>
              <a:pPr algn="l"/>
              <a:endParaRPr lang="en-US" sz="3200" b="1" dirty="0" smtClean="0">
                <a:latin typeface="Century Gothic" pitchFamily="34" charset="0"/>
                <a:cs typeface="Arial" pitchFamily="34" charset="0"/>
              </a:endParaRPr>
            </a:p>
            <a:p>
              <a:pPr algn="l"/>
              <a:r>
                <a:rPr lang="en-US" sz="2000" b="1" dirty="0" smtClean="0">
                  <a:latin typeface="Century Gothic" pitchFamily="34" charset="0"/>
                  <a:cs typeface="Arial" pitchFamily="34" charset="0"/>
                </a:rPr>
                <a:t>From 3</a:t>
              </a:r>
              <a:r>
                <a:rPr lang="en-US" sz="2000" b="1" baseline="30000" dirty="0" smtClean="0">
                  <a:latin typeface="Century Gothic" pitchFamily="34" charset="0"/>
                  <a:cs typeface="Arial" pitchFamily="34" charset="0"/>
                </a:rPr>
                <a:t>rd</a:t>
              </a:r>
              <a:r>
                <a:rPr lang="en-US" sz="2000" b="1" dirty="0" smtClean="0">
                  <a:latin typeface="Century Gothic" pitchFamily="34" charset="0"/>
                  <a:cs typeface="Arial" pitchFamily="34" charset="0"/>
                </a:rPr>
                <a:t> August to 20</a:t>
              </a:r>
              <a:r>
                <a:rPr lang="en-US" sz="2000" b="1" baseline="30000" dirty="0" smtClean="0">
                  <a:latin typeface="Century Gothic" pitchFamily="34" charset="0"/>
                  <a:cs typeface="Arial" pitchFamily="34" charset="0"/>
                </a:rPr>
                <a:t>th</a:t>
              </a:r>
              <a:r>
                <a:rPr lang="en-US" sz="2000" b="1" dirty="0" smtClean="0">
                  <a:latin typeface="Century Gothic" pitchFamily="34" charset="0"/>
                  <a:cs typeface="Arial" pitchFamily="34" charset="0"/>
                </a:rPr>
                <a:t> ,2015</a:t>
              </a:r>
              <a:endParaRPr lang="en-US" sz="2000" b="1" dirty="0" smtClean="0">
                <a:latin typeface="Century Gothic" pitchFamily="34" charset="0"/>
                <a:cs typeface="Arial" pitchFamily="34" charset="0"/>
              </a:endParaRPr>
            </a:p>
            <a:p>
              <a:pPr algn="l"/>
              <a:endParaRPr lang="en-US" sz="2000" b="1" dirty="0">
                <a:latin typeface="Century Gothic" pitchFamily="34" charset="0"/>
                <a:cs typeface="Arial" pitchFamily="34" charset="0"/>
              </a:endParaRPr>
            </a:p>
            <a:p>
              <a:pPr algn="l"/>
              <a:r>
                <a:rPr lang="en-US" sz="2000" b="1" dirty="0" smtClean="0">
                  <a:latin typeface="Century Gothic" pitchFamily="34" charset="0"/>
                  <a:cs typeface="Arial" pitchFamily="34" charset="0"/>
                </a:rPr>
                <a:t>Hitotsubashi ICS Class of 2014 </a:t>
              </a:r>
            </a:p>
            <a:p>
              <a:pPr algn="l"/>
              <a:r>
                <a:rPr lang="en-US" sz="2000" b="1" dirty="0" smtClean="0">
                  <a:latin typeface="Century Gothic" pitchFamily="34" charset="0"/>
                  <a:cs typeface="Arial" pitchFamily="34" charset="0"/>
                </a:rPr>
                <a:t>Yusuke Takahashi</a:t>
              </a:r>
              <a:endParaRPr lang="en-US" sz="2000" b="1" dirty="0">
                <a:latin typeface="Century Gothic" pitchFamily="34" charset="0"/>
                <a:cs typeface="Arial" pitchFamily="34" charset="0"/>
              </a:endParaRPr>
            </a:p>
          </p:txBody>
        </p:sp>
      </p:grpSp>
      <p:pic>
        <p:nvPicPr>
          <p:cNvPr id="9" name="図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90" y="230894"/>
            <a:ext cx="3261185" cy="152766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</p:pic>
      <p:pic>
        <p:nvPicPr>
          <p:cNvPr id="4098" name="Picture 2" descr="s-ICSLogo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302"/>
          <a:stretch/>
        </p:blipFill>
        <p:spPr bwMode="auto">
          <a:xfrm>
            <a:off x="6049108" y="5330980"/>
            <a:ext cx="3066141" cy="15509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69434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nip Single Corner Rectangle 8"/>
          <p:cNvSpPr/>
          <p:nvPr/>
        </p:nvSpPr>
        <p:spPr>
          <a:xfrm>
            <a:off x="-1364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rgbClr val="F231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What I learned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10308" y="1735231"/>
            <a:ext cx="84328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b="1" dirty="0" smtClean="0">
                <a:solidFill>
                  <a:srgbClr val="FF0000"/>
                </a:solidFill>
              </a:rPr>
              <a:t>2) Connect all stakeholders &amp; Motivate farmers to do voluntary </a:t>
            </a:r>
            <a:endParaRPr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593010" y="2364710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altLang="ja-JP" sz="2800" dirty="0"/>
              <a:t>Trust building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ja-JP" sz="2800" dirty="0"/>
              <a:t>Start with all stakeholders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ja-JP" sz="2800" dirty="0"/>
              <a:t>Pursue local leader 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ja-JP" sz="2800" dirty="0"/>
              <a:t>Reduce starting risk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ja-JP" sz="2800" dirty="0" smtClean="0"/>
              <a:t>Incentive to farmers</a:t>
            </a:r>
            <a:endParaRPr lang="en-US" altLang="ja-JP" sz="2800" dirty="0"/>
          </a:p>
          <a:p>
            <a:pPr marL="285750" indent="-285750">
              <a:buFont typeface="Wingdings" pitchFamily="2" charset="2"/>
              <a:buChar char="ü"/>
            </a:pPr>
            <a:r>
              <a:rPr lang="en-US" altLang="ja-JP" sz="2800" dirty="0"/>
              <a:t>Social psychology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45909" y="458362"/>
            <a:ext cx="8783285" cy="1325563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Century Gothic" pitchFamily="34" charset="0"/>
              </a:rPr>
              <a:t>Mae Far Luang Foundation(MFLF)’s</a:t>
            </a:r>
            <a:br>
              <a:rPr lang="en-US" sz="3600" b="1" dirty="0" smtClean="0">
                <a:latin typeface="Century Gothic" pitchFamily="34" charset="0"/>
              </a:rPr>
            </a:br>
            <a:r>
              <a:rPr lang="en-US" sz="3600" b="1" dirty="0" smtClean="0">
                <a:latin typeface="Century Gothic" pitchFamily="34" charset="0"/>
              </a:rPr>
              <a:t>Leadership</a:t>
            </a:r>
            <a:endParaRPr lang="en-US" sz="3600" b="1" dirty="0">
              <a:latin typeface="Century Gothic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420170"/>
            <a:ext cx="3957820" cy="366884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0" name="正方形/長方形 59"/>
          <p:cNvSpPr/>
          <p:nvPr/>
        </p:nvSpPr>
        <p:spPr>
          <a:xfrm>
            <a:off x="1249680" y="140663"/>
            <a:ext cx="740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b="1" dirty="0">
                <a:latin typeface="Century Gothic" pitchFamily="34" charset="0"/>
              </a:rPr>
              <a:t>To understand how to solve problems </a:t>
            </a:r>
            <a:r>
              <a:rPr lang="en-US" altLang="ja-JP" b="1" dirty="0" smtClean="0">
                <a:latin typeface="Century Gothic" pitchFamily="34" charset="0"/>
              </a:rPr>
              <a:t>by </a:t>
            </a:r>
            <a:r>
              <a:rPr lang="en-US" altLang="ja-JP" b="1" dirty="0">
                <a:latin typeface="Century Gothic" pitchFamily="34" charset="0"/>
              </a:rPr>
              <a:t>foundation’s </a:t>
            </a:r>
            <a:r>
              <a:rPr lang="en-US" altLang="ja-JP" b="1" dirty="0" smtClean="0">
                <a:latin typeface="Century Gothic" pitchFamily="34" charset="0"/>
              </a:rPr>
              <a:t>leadership</a:t>
            </a:r>
            <a:endParaRPr lang="ja-JP" altLang="en-US" dirty="0"/>
          </a:p>
        </p:txBody>
      </p:sp>
      <p:sp>
        <p:nvSpPr>
          <p:cNvPr id="61" name="テキスト ボックス 60"/>
          <p:cNvSpPr txBox="1"/>
          <p:nvPr/>
        </p:nvSpPr>
        <p:spPr>
          <a:xfrm>
            <a:off x="4911534" y="6089019"/>
            <a:ext cx="30067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Referred  from Hideki Kawada ‘s presentation</a:t>
            </a:r>
            <a:endParaRPr kumimoji="1"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36944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nip Single Corner Rectangle 8"/>
          <p:cNvSpPr/>
          <p:nvPr/>
        </p:nvSpPr>
        <p:spPr>
          <a:xfrm>
            <a:off x="-1364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rgbClr val="F231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What I learned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545910" y="5843962"/>
            <a:ext cx="81256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 smtClean="0"/>
              <a:t>Final </a:t>
            </a:r>
            <a:r>
              <a:rPr lang="en-US" altLang="ja-JP" sz="2800" b="1" dirty="0"/>
              <a:t>objective is ”Help people to help themselves”</a:t>
            </a:r>
            <a:endParaRPr lang="ja-JP" altLang="en-US" sz="2800" dirty="0"/>
          </a:p>
        </p:txBody>
      </p:sp>
      <p:sp>
        <p:nvSpPr>
          <p:cNvPr id="28" name="正方形/長方形 27"/>
          <p:cNvSpPr/>
          <p:nvPr/>
        </p:nvSpPr>
        <p:spPr>
          <a:xfrm>
            <a:off x="271268" y="1763991"/>
            <a:ext cx="6309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b="1" dirty="0" smtClean="0">
                <a:solidFill>
                  <a:srgbClr val="FF0000"/>
                </a:solidFill>
              </a:rPr>
              <a:t>3) Motivate farmers to maintain activities</a:t>
            </a:r>
            <a:endParaRPr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545910" y="2255291"/>
            <a:ext cx="798735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altLang="ja-JP" sz="2800" dirty="0" smtClean="0"/>
              <a:t>Realize improvement of livelihood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ja-JP" sz="2800" dirty="0" smtClean="0"/>
              <a:t>Incubate ownership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ja-JP" sz="2800" dirty="0" smtClean="0"/>
              <a:t>Inspection and pay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ja-JP" sz="2800" dirty="0" smtClean="0"/>
              <a:t>Continue to take care farmers for evolution </a:t>
            </a:r>
            <a:r>
              <a:rPr lang="en-US" altLang="ja-JP" sz="2800" dirty="0"/>
              <a:t>f</a:t>
            </a:r>
            <a:r>
              <a:rPr lang="en-US" altLang="ja-JP" sz="2800" dirty="0" smtClean="0"/>
              <a:t>rom survival stage to sufficient stage and to sustainable stage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ja-JP" sz="2800" dirty="0" smtClean="0"/>
              <a:t>Use Social psychology</a:t>
            </a:r>
          </a:p>
          <a:p>
            <a:pPr marL="285750" indent="-285750">
              <a:buFont typeface="Wingdings" pitchFamily="2" charset="2"/>
              <a:buChar char="ü"/>
            </a:pPr>
            <a:endParaRPr lang="ja-JP" altLang="en-US" sz="2800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45909" y="458362"/>
            <a:ext cx="8783285" cy="1325563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Century Gothic" pitchFamily="34" charset="0"/>
              </a:rPr>
              <a:t>Mae Far Luang Foundation(MFLF)’s</a:t>
            </a:r>
            <a:br>
              <a:rPr lang="en-US" sz="3600" b="1" dirty="0" smtClean="0">
                <a:latin typeface="Century Gothic" pitchFamily="34" charset="0"/>
              </a:rPr>
            </a:br>
            <a:r>
              <a:rPr lang="en-US" sz="3600" b="1" dirty="0" smtClean="0">
                <a:latin typeface="Century Gothic" pitchFamily="34" charset="0"/>
              </a:rPr>
              <a:t>Leadership</a:t>
            </a:r>
            <a:endParaRPr lang="en-US" sz="3600" b="1" dirty="0">
              <a:latin typeface="Century Gothic" pitchFamily="34" charset="0"/>
            </a:endParaRPr>
          </a:p>
        </p:txBody>
      </p:sp>
      <p:sp>
        <p:nvSpPr>
          <p:cNvPr id="8" name="下矢印 7"/>
          <p:cNvSpPr/>
          <p:nvPr/>
        </p:nvSpPr>
        <p:spPr>
          <a:xfrm>
            <a:off x="3703320" y="5368579"/>
            <a:ext cx="1082040" cy="3880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正方形/長方形 14"/>
          <p:cNvSpPr/>
          <p:nvPr/>
        </p:nvSpPr>
        <p:spPr>
          <a:xfrm>
            <a:off x="1249680" y="140663"/>
            <a:ext cx="740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b="1" dirty="0">
                <a:latin typeface="Century Gothic" pitchFamily="34" charset="0"/>
              </a:rPr>
              <a:t>To understand how to solve problems </a:t>
            </a:r>
            <a:r>
              <a:rPr lang="en-US" altLang="ja-JP" b="1" dirty="0" smtClean="0">
                <a:latin typeface="Century Gothic" pitchFamily="34" charset="0"/>
              </a:rPr>
              <a:t>by </a:t>
            </a:r>
            <a:r>
              <a:rPr lang="en-US" altLang="ja-JP" b="1" dirty="0">
                <a:latin typeface="Century Gothic" pitchFamily="34" charset="0"/>
              </a:rPr>
              <a:t>foundation’s </a:t>
            </a:r>
            <a:r>
              <a:rPr lang="en-US" altLang="ja-JP" b="1" dirty="0" smtClean="0">
                <a:latin typeface="Century Gothic" pitchFamily="34" charset="0"/>
              </a:rPr>
              <a:t>leadership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6944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円/楕円 31"/>
          <p:cNvSpPr/>
          <p:nvPr/>
        </p:nvSpPr>
        <p:spPr>
          <a:xfrm>
            <a:off x="5990581" y="675597"/>
            <a:ext cx="3321148" cy="273383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" name="円/楕円 10"/>
          <p:cNvSpPr/>
          <p:nvPr/>
        </p:nvSpPr>
        <p:spPr>
          <a:xfrm>
            <a:off x="3111811" y="1965457"/>
            <a:ext cx="4754553" cy="4350927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" name="円/楕円 8"/>
          <p:cNvSpPr/>
          <p:nvPr/>
        </p:nvSpPr>
        <p:spPr>
          <a:xfrm>
            <a:off x="3825811" y="2536291"/>
            <a:ext cx="3321148" cy="273383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914" y="239234"/>
            <a:ext cx="7886700" cy="1325563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latin typeface="Century Gothic" pitchFamily="34" charset="0"/>
              </a:rPr>
              <a:t>MFLF’S Knowledge transfer</a:t>
            </a:r>
            <a:endParaRPr lang="en-US" sz="4000" b="1" dirty="0">
              <a:latin typeface="Century Gothic" pitchFamily="34" charset="0"/>
            </a:endParaRPr>
          </a:p>
        </p:txBody>
      </p:sp>
      <p:sp>
        <p:nvSpPr>
          <p:cNvPr id="10" name="Snip Single Corner Rectangle 8"/>
          <p:cNvSpPr/>
          <p:nvPr/>
        </p:nvSpPr>
        <p:spPr>
          <a:xfrm>
            <a:off x="-1364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rgbClr val="F231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What I learned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26" name="Content Placeholder 2"/>
          <p:cNvSpPr>
            <a:spLocks noGrp="1"/>
          </p:cNvSpPr>
          <p:nvPr>
            <p:ph idx="1"/>
          </p:nvPr>
        </p:nvSpPr>
        <p:spPr>
          <a:xfrm>
            <a:off x="24673" y="1208247"/>
            <a:ext cx="6462140" cy="28709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u="sng" dirty="0" smtClean="0">
                <a:solidFill>
                  <a:srgbClr val="FF0000"/>
                </a:solidFill>
              </a:rPr>
              <a:t>NGO, local leader are very effective </a:t>
            </a:r>
          </a:p>
          <a:p>
            <a:pPr marL="0" indent="0">
              <a:buNone/>
            </a:pPr>
            <a:r>
              <a:rPr lang="en-US" sz="2400" b="1" u="sng" dirty="0" smtClean="0">
                <a:solidFill>
                  <a:srgbClr val="FF0000"/>
                </a:solidFill>
              </a:rPr>
              <a:t>collaborator for knowledge transfer </a:t>
            </a:r>
          </a:p>
        </p:txBody>
      </p:sp>
      <p:sp>
        <p:nvSpPr>
          <p:cNvPr id="4" name="円/楕円 3"/>
          <p:cNvSpPr/>
          <p:nvPr/>
        </p:nvSpPr>
        <p:spPr>
          <a:xfrm>
            <a:off x="1363531" y="2620001"/>
            <a:ext cx="1167143" cy="11671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8" name="円/楕円 7"/>
          <p:cNvSpPr/>
          <p:nvPr/>
        </p:nvSpPr>
        <p:spPr>
          <a:xfrm>
            <a:off x="5164237" y="3627682"/>
            <a:ext cx="1008393" cy="100839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908302" y="2523388"/>
            <a:ext cx="2011511" cy="8700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b="1" u="sng" dirty="0" smtClean="0"/>
              <a:t>  DoiTung project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b="1" u="sng" dirty="0" smtClean="0"/>
              <a:t> 20-30years</a:t>
            </a:r>
          </a:p>
        </p:txBody>
      </p:sp>
      <p:sp>
        <p:nvSpPr>
          <p:cNvPr id="5" name="左右矢印 4"/>
          <p:cNvSpPr/>
          <p:nvPr/>
        </p:nvSpPr>
        <p:spPr>
          <a:xfrm rot="911515">
            <a:off x="2088023" y="3430107"/>
            <a:ext cx="2703157" cy="451413"/>
          </a:xfrm>
          <a:prstGeom prst="left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659210" y="3380210"/>
            <a:ext cx="2018445" cy="7516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b="1" u="sng" dirty="0" smtClean="0"/>
              <a:t>  Nan reforesting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b="1" u="sng" dirty="0" smtClean="0"/>
              <a:t>Project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1800" b="1" u="sng" dirty="0" smtClean="0"/>
          </a:p>
        </p:txBody>
      </p:sp>
      <p:sp>
        <p:nvSpPr>
          <p:cNvPr id="7" name="正方形/長方形 6"/>
          <p:cNvSpPr/>
          <p:nvPr/>
        </p:nvSpPr>
        <p:spPr>
          <a:xfrm>
            <a:off x="6025746" y="4518598"/>
            <a:ext cx="13820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ja-JP" sz="1400" b="1" dirty="0">
                <a:latin typeface="Century Gothic" pitchFamily="34" charset="0"/>
              </a:rPr>
              <a:t>Ban Por </a:t>
            </a:r>
            <a:r>
              <a:rPr lang="en-US" altLang="ja-JP" sz="1400" b="1" dirty="0" smtClean="0">
                <a:latin typeface="Century Gothic" pitchFamily="34" charset="0"/>
              </a:rPr>
              <a:t>weir</a:t>
            </a:r>
          </a:p>
          <a:p>
            <a:pPr algn="ctr">
              <a:defRPr/>
            </a:pPr>
            <a:r>
              <a:rPr lang="en-US" altLang="ja-JP" sz="1400" b="1" dirty="0" smtClean="0">
                <a:latin typeface="Century Gothic" pitchFamily="34" charset="0"/>
              </a:rPr>
              <a:t>Project</a:t>
            </a:r>
            <a:endParaRPr lang="en-US" altLang="ja-JP" sz="1400" b="1" dirty="0">
              <a:latin typeface="Century Gothic" pitchFamily="34" charset="0"/>
            </a:endParaRPr>
          </a:p>
        </p:txBody>
      </p:sp>
      <p:sp>
        <p:nvSpPr>
          <p:cNvPr id="15" name="左右矢印 14"/>
          <p:cNvSpPr/>
          <p:nvPr/>
        </p:nvSpPr>
        <p:spPr>
          <a:xfrm rot="2198474">
            <a:off x="5904412" y="4138123"/>
            <a:ext cx="535127" cy="390014"/>
          </a:xfrm>
          <a:prstGeom prst="left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左右矢印 15"/>
          <p:cNvSpPr/>
          <p:nvPr/>
        </p:nvSpPr>
        <p:spPr>
          <a:xfrm rot="5400000">
            <a:off x="5302136" y="4357489"/>
            <a:ext cx="617742" cy="390014"/>
          </a:xfrm>
          <a:prstGeom prst="left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8" name="左右矢印 17"/>
          <p:cNvSpPr/>
          <p:nvPr/>
        </p:nvSpPr>
        <p:spPr>
          <a:xfrm rot="5400000">
            <a:off x="5326776" y="5412279"/>
            <a:ext cx="568462" cy="390014"/>
          </a:xfrm>
          <a:prstGeom prst="leftRigh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左右矢印 18"/>
          <p:cNvSpPr/>
          <p:nvPr/>
        </p:nvSpPr>
        <p:spPr>
          <a:xfrm rot="7650734">
            <a:off x="1229218" y="3401975"/>
            <a:ext cx="812051" cy="451413"/>
          </a:xfrm>
          <a:prstGeom prst="left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0" name="円/楕円 19"/>
          <p:cNvSpPr/>
          <p:nvPr/>
        </p:nvSpPr>
        <p:spPr>
          <a:xfrm>
            <a:off x="324730" y="3874675"/>
            <a:ext cx="1167143" cy="11671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1" name="Content Placeholder 2"/>
          <p:cNvSpPr txBox="1">
            <a:spLocks/>
          </p:cNvSpPr>
          <p:nvPr/>
        </p:nvSpPr>
        <p:spPr>
          <a:xfrm>
            <a:off x="-63991" y="4027552"/>
            <a:ext cx="2011511" cy="8700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u="sng" dirty="0"/>
              <a:t>Pang Mahan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b="1" u="sng" dirty="0" smtClean="0"/>
              <a:t>project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b="1" u="sng" dirty="0" smtClean="0"/>
              <a:t> 7years</a:t>
            </a:r>
          </a:p>
        </p:txBody>
      </p:sp>
      <p:sp>
        <p:nvSpPr>
          <p:cNvPr id="14" name="正方形/長方形 13"/>
          <p:cNvSpPr/>
          <p:nvPr/>
        </p:nvSpPr>
        <p:spPr>
          <a:xfrm>
            <a:off x="4880946" y="5793164"/>
            <a:ext cx="15749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ja-JP" sz="1400" b="1" dirty="0">
                <a:latin typeface="Century Gothic" pitchFamily="34" charset="0"/>
              </a:rPr>
              <a:t>Nam Bang </a:t>
            </a:r>
            <a:r>
              <a:rPr lang="en-US" altLang="ja-JP" sz="1400" b="1" dirty="0" smtClean="0">
                <a:latin typeface="Century Gothic" pitchFamily="34" charset="0"/>
              </a:rPr>
              <a:t>Weir</a:t>
            </a:r>
          </a:p>
          <a:p>
            <a:pPr algn="ctr">
              <a:defRPr/>
            </a:pPr>
            <a:r>
              <a:rPr lang="en-US" altLang="ja-JP" sz="1400" b="1" dirty="0" smtClean="0">
                <a:latin typeface="Century Gothic" pitchFamily="34" charset="0"/>
              </a:rPr>
              <a:t>Project</a:t>
            </a:r>
            <a:endParaRPr lang="en-US" altLang="ja-JP" sz="1400" b="1" dirty="0">
              <a:latin typeface="Century Gothic" pitchFamily="34" charset="0"/>
            </a:endParaRPr>
          </a:p>
        </p:txBody>
      </p:sp>
      <p:sp>
        <p:nvSpPr>
          <p:cNvPr id="23" name="角丸四角形 22"/>
          <p:cNvSpPr/>
          <p:nvPr/>
        </p:nvSpPr>
        <p:spPr>
          <a:xfrm>
            <a:off x="5060118" y="4867566"/>
            <a:ext cx="1174167" cy="435314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ja-JP" sz="1400" b="1" dirty="0">
                <a:latin typeface="Century Gothic" pitchFamily="34" charset="0"/>
              </a:rPr>
              <a:t>NGO</a:t>
            </a:r>
          </a:p>
          <a:p>
            <a:pPr algn="ctr">
              <a:defRPr/>
            </a:pPr>
            <a:r>
              <a:rPr lang="en-US" altLang="ja-JP" sz="1400" b="1" dirty="0">
                <a:latin typeface="Century Gothic" pitchFamily="34" charset="0"/>
              </a:rPr>
              <a:t>Love Nan</a:t>
            </a:r>
          </a:p>
        </p:txBody>
      </p:sp>
      <p:sp>
        <p:nvSpPr>
          <p:cNvPr id="27" name="左右矢印 26"/>
          <p:cNvSpPr/>
          <p:nvPr/>
        </p:nvSpPr>
        <p:spPr>
          <a:xfrm rot="9134159">
            <a:off x="4572075" y="6121377"/>
            <a:ext cx="617742" cy="390014"/>
          </a:xfrm>
          <a:prstGeom prst="left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8" name="左右矢印 27"/>
          <p:cNvSpPr/>
          <p:nvPr/>
        </p:nvSpPr>
        <p:spPr>
          <a:xfrm rot="1479278">
            <a:off x="5971923" y="6107620"/>
            <a:ext cx="617742" cy="390014"/>
          </a:xfrm>
          <a:prstGeom prst="left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9" name="正方形/長方形 28"/>
          <p:cNvSpPr/>
          <p:nvPr/>
        </p:nvSpPr>
        <p:spPr>
          <a:xfrm>
            <a:off x="3745712" y="6498538"/>
            <a:ext cx="157497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ja-JP" sz="1400" b="1" dirty="0" smtClean="0">
                <a:latin typeface="Century Gothic" pitchFamily="34" charset="0"/>
              </a:rPr>
              <a:t>Other village</a:t>
            </a:r>
            <a:endParaRPr lang="en-US" altLang="ja-JP" sz="1400" b="1" dirty="0">
              <a:latin typeface="Century Gothic" pitchFamily="34" charset="0"/>
            </a:endParaRPr>
          </a:p>
        </p:txBody>
      </p:sp>
      <p:sp>
        <p:nvSpPr>
          <p:cNvPr id="30" name="正方形/長方形 29"/>
          <p:cNvSpPr/>
          <p:nvPr/>
        </p:nvSpPr>
        <p:spPr>
          <a:xfrm>
            <a:off x="5819517" y="6499067"/>
            <a:ext cx="157497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ja-JP" sz="1400" b="1" dirty="0" smtClean="0">
                <a:latin typeface="Century Gothic" pitchFamily="34" charset="0"/>
              </a:rPr>
              <a:t>Other village</a:t>
            </a:r>
            <a:endParaRPr lang="en-US" altLang="ja-JP" sz="1400" b="1" dirty="0">
              <a:latin typeface="Century Gothic" pitchFamily="34" charset="0"/>
            </a:endParaRPr>
          </a:p>
        </p:txBody>
      </p:sp>
      <p:sp>
        <p:nvSpPr>
          <p:cNvPr id="31" name="円/楕円 30"/>
          <p:cNvSpPr/>
          <p:nvPr/>
        </p:nvSpPr>
        <p:spPr>
          <a:xfrm>
            <a:off x="7146959" y="1175779"/>
            <a:ext cx="1008393" cy="100839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5" name="正方形/長方形 24"/>
          <p:cNvSpPr/>
          <p:nvPr/>
        </p:nvSpPr>
        <p:spPr>
          <a:xfrm>
            <a:off x="6716772" y="1233734"/>
            <a:ext cx="20328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ja-JP" sz="1400" b="1" u="sng" dirty="0" smtClean="0">
                <a:latin typeface="Century Gothic" pitchFamily="34" charset="0"/>
              </a:rPr>
              <a:t>Reforestation </a:t>
            </a:r>
            <a:r>
              <a:rPr lang="en-US" altLang="ja-JP" sz="1400" b="1" u="sng" dirty="0">
                <a:latin typeface="Century Gothic" pitchFamily="34" charset="0"/>
              </a:rPr>
              <a:t>project </a:t>
            </a:r>
            <a:r>
              <a:rPr lang="en-US" altLang="ja-JP" sz="1400" b="1" u="sng" dirty="0" smtClean="0">
                <a:latin typeface="Century Gothic" pitchFamily="34" charset="0"/>
              </a:rPr>
              <a:t>in </a:t>
            </a:r>
            <a:r>
              <a:rPr lang="en-US" altLang="ja-JP" sz="1400" b="1" u="sng" dirty="0">
                <a:latin typeface="Century Gothic" pitchFamily="34" charset="0"/>
              </a:rPr>
              <a:t>Pieng Kor village</a:t>
            </a:r>
          </a:p>
        </p:txBody>
      </p:sp>
      <p:sp>
        <p:nvSpPr>
          <p:cNvPr id="33" name="左右矢印 32"/>
          <p:cNvSpPr/>
          <p:nvPr/>
        </p:nvSpPr>
        <p:spPr>
          <a:xfrm rot="2198474">
            <a:off x="7796722" y="1847509"/>
            <a:ext cx="535127" cy="390014"/>
          </a:xfrm>
          <a:prstGeom prst="left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4" name="左右矢印 33"/>
          <p:cNvSpPr/>
          <p:nvPr/>
        </p:nvSpPr>
        <p:spPr>
          <a:xfrm rot="20670382">
            <a:off x="2758733" y="1950043"/>
            <a:ext cx="4023166" cy="390014"/>
          </a:xfrm>
          <a:prstGeom prst="left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6" name="正方形/長方形 35"/>
          <p:cNvSpPr/>
          <p:nvPr/>
        </p:nvSpPr>
        <p:spPr>
          <a:xfrm>
            <a:off x="7557491" y="2268557"/>
            <a:ext cx="1614545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ja-JP" sz="1400" b="1" dirty="0">
                <a:latin typeface="Century Gothic" pitchFamily="34" charset="0"/>
              </a:rPr>
              <a:t>The village </a:t>
            </a:r>
            <a:endParaRPr lang="en-US" altLang="ja-JP" sz="1400" b="1" dirty="0" smtClean="0">
              <a:latin typeface="Century Gothic" pitchFamily="34" charset="0"/>
            </a:endParaRPr>
          </a:p>
          <a:p>
            <a:pPr algn="ctr">
              <a:defRPr/>
            </a:pPr>
            <a:r>
              <a:rPr lang="en-US" altLang="ja-JP" sz="1400" b="1" dirty="0" smtClean="0">
                <a:latin typeface="Century Gothic" pitchFamily="34" charset="0"/>
              </a:rPr>
              <a:t>in </a:t>
            </a:r>
            <a:r>
              <a:rPr lang="en-US" altLang="ja-JP" sz="1400" b="1" dirty="0">
                <a:latin typeface="Century Gothic" pitchFamily="34" charset="0"/>
              </a:rPr>
              <a:t>Maung </a:t>
            </a:r>
            <a:r>
              <a:rPr lang="en-US" altLang="ja-JP" sz="1400" b="1" dirty="0" smtClean="0">
                <a:latin typeface="Century Gothic" pitchFamily="34" charset="0"/>
              </a:rPr>
              <a:t>district</a:t>
            </a:r>
          </a:p>
          <a:p>
            <a:pPr algn="ctr">
              <a:defRPr/>
            </a:pPr>
            <a:r>
              <a:rPr lang="en-US" altLang="ja-JP" sz="1400" b="1" dirty="0" smtClean="0">
                <a:latin typeface="Century Gothic" pitchFamily="34" charset="0"/>
              </a:rPr>
              <a:t>project]</a:t>
            </a:r>
          </a:p>
          <a:p>
            <a:pPr algn="ctr">
              <a:defRPr/>
            </a:pPr>
            <a:r>
              <a:rPr lang="en-US" altLang="ja-JP" sz="1400" b="1" dirty="0" smtClean="0">
                <a:latin typeface="Century Gothic" pitchFamily="34" charset="0"/>
              </a:rPr>
              <a:t>1year</a:t>
            </a:r>
          </a:p>
          <a:p>
            <a:pPr algn="ctr">
              <a:defRPr/>
            </a:pPr>
            <a:r>
              <a:rPr lang="en-US" altLang="ja-JP" sz="1400" b="1" dirty="0" smtClean="0">
                <a:latin typeface="Century Gothic" pitchFamily="34" charset="0"/>
              </a:rPr>
              <a:t>(normally 3year)</a:t>
            </a:r>
            <a:endParaRPr lang="en-US" altLang="ja-JP" sz="1400" b="1" dirty="0">
              <a:latin typeface="Century Gothic" pitchFamily="34" charset="0"/>
            </a:endParaRPr>
          </a:p>
        </p:txBody>
      </p:sp>
      <p:sp>
        <p:nvSpPr>
          <p:cNvPr id="37" name="左右矢印 36"/>
          <p:cNvSpPr/>
          <p:nvPr/>
        </p:nvSpPr>
        <p:spPr>
          <a:xfrm rot="10800000">
            <a:off x="1509084" y="5284870"/>
            <a:ext cx="812051" cy="451413"/>
          </a:xfrm>
          <a:prstGeom prst="left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8" name="左右矢印 37"/>
          <p:cNvSpPr/>
          <p:nvPr/>
        </p:nvSpPr>
        <p:spPr>
          <a:xfrm rot="10800000">
            <a:off x="1491873" y="5834204"/>
            <a:ext cx="812051" cy="451413"/>
          </a:xfrm>
          <a:prstGeom prst="leftRigh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9" name="左右矢印 38"/>
          <p:cNvSpPr/>
          <p:nvPr/>
        </p:nvSpPr>
        <p:spPr>
          <a:xfrm rot="10800000">
            <a:off x="1541494" y="6332967"/>
            <a:ext cx="812051" cy="451413"/>
          </a:xfrm>
          <a:prstGeom prst="left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101679" y="5352210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MFLF</a:t>
            </a:r>
            <a:endParaRPr kumimoji="1" lang="ja-JP" altLang="en-US" dirty="0"/>
          </a:p>
        </p:txBody>
      </p:sp>
      <p:sp>
        <p:nvSpPr>
          <p:cNvPr id="42" name="テキスト ボックス 41"/>
          <p:cNvSpPr txBox="1"/>
          <p:nvPr/>
        </p:nvSpPr>
        <p:spPr>
          <a:xfrm>
            <a:off x="78436" y="5875245"/>
            <a:ext cx="631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NGO</a:t>
            </a:r>
            <a:endParaRPr kumimoji="1" lang="ja-JP" altLang="en-US" dirty="0"/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78436" y="6381579"/>
            <a:ext cx="1267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local leader</a:t>
            </a:r>
            <a:endParaRPr kumimoji="1" lang="ja-JP" altLang="en-US" dirty="0"/>
          </a:p>
        </p:txBody>
      </p:sp>
      <p:sp>
        <p:nvSpPr>
          <p:cNvPr id="3" name="正方形/長方形 2"/>
          <p:cNvSpPr/>
          <p:nvPr/>
        </p:nvSpPr>
        <p:spPr>
          <a:xfrm>
            <a:off x="1163608" y="140663"/>
            <a:ext cx="68860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b="1" dirty="0">
                <a:latin typeface="Century Gothic" pitchFamily="34" charset="0"/>
              </a:rPr>
              <a:t>To understand how to transfer knowledge </a:t>
            </a:r>
          </a:p>
        </p:txBody>
      </p:sp>
      <p:sp>
        <p:nvSpPr>
          <p:cNvPr id="48" name="左右矢印 47"/>
          <p:cNvSpPr/>
          <p:nvPr/>
        </p:nvSpPr>
        <p:spPr>
          <a:xfrm rot="911515">
            <a:off x="6191955" y="4133373"/>
            <a:ext cx="2241617" cy="451413"/>
          </a:xfrm>
          <a:prstGeom prst="left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正方形/長方形 5"/>
          <p:cNvSpPr/>
          <p:nvPr/>
        </p:nvSpPr>
        <p:spPr>
          <a:xfrm>
            <a:off x="7793548" y="4841215"/>
            <a:ext cx="1291444" cy="923330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none">
            <a:spAutoFit/>
          </a:bodyPr>
          <a:lstStyle/>
          <a:p>
            <a:pPr algn="ctr"/>
            <a:r>
              <a:rPr kumimoji="1" lang="en-US" altLang="ja-JP" dirty="0"/>
              <a:t>Myanmar</a:t>
            </a:r>
          </a:p>
          <a:p>
            <a:pPr algn="ctr"/>
            <a:r>
              <a:rPr lang="en-US" altLang="ja-JP" dirty="0"/>
              <a:t>Afghanistan</a:t>
            </a:r>
            <a:endParaRPr kumimoji="1" lang="en-US" altLang="ja-JP" dirty="0"/>
          </a:p>
          <a:p>
            <a:pPr algn="ctr"/>
            <a:r>
              <a:rPr kumimoji="1" lang="en-US" altLang="ja-JP" dirty="0" smtClean="0"/>
              <a:t>Indonesia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55006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Mae Fah Luang Gard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041" y="2669515"/>
            <a:ext cx="4558989" cy="311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coursera-course-photos.s3.amazonaws.com/6e/c02c90d08611e3bb7b4ba94dd73d39/Learning-How-to-Learn-Logo-with-text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648"/>
          <a:stretch/>
        </p:blipFill>
        <p:spPr bwMode="auto">
          <a:xfrm>
            <a:off x="784416" y="1160758"/>
            <a:ext cx="895159" cy="1257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67638"/>
          </a:xfrm>
        </p:spPr>
        <p:txBody>
          <a:bodyPr/>
          <a:lstStyle/>
          <a:p>
            <a:r>
              <a:rPr lang="en-US" b="1" dirty="0" smtClean="0">
                <a:latin typeface="Century Gothic" pitchFamily="34" charset="0"/>
              </a:rPr>
              <a:t>Today’s Agenda</a:t>
            </a:r>
            <a:endParaRPr lang="en-US" b="1" dirty="0">
              <a:latin typeface="Century Gothic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783080" y="1341166"/>
            <a:ext cx="4693920" cy="731520"/>
          </a:xfrm>
          <a:prstGeom prst="roundRect">
            <a:avLst>
              <a:gd name="adj" fmla="val 1000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shade val="80000"/>
              <a:hueOff val="0"/>
              <a:satOff val="0"/>
              <a:lumOff val="0"/>
              <a:alphaOff val="0"/>
            </a:schemeClr>
          </a:fillRef>
          <a:effectRef idx="2">
            <a:schemeClr val="accent4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4" name="Rounded Rectangle 4"/>
          <p:cNvSpPr/>
          <p:nvPr/>
        </p:nvSpPr>
        <p:spPr>
          <a:xfrm>
            <a:off x="1804505" y="1362591"/>
            <a:ext cx="3818966" cy="688670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What I learned</a:t>
            </a:r>
            <a:endParaRPr lang="en-U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1783080" y="2326686"/>
            <a:ext cx="4693920" cy="731520"/>
          </a:xfrm>
          <a:prstGeom prst="roundRect">
            <a:avLst>
              <a:gd name="adj" fmla="val 10000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shade val="80000"/>
              <a:hueOff val="-44139"/>
              <a:satOff val="-1091"/>
              <a:lumOff val="6247"/>
              <a:alphaOff val="0"/>
            </a:schemeClr>
          </a:fillRef>
          <a:effectRef idx="2">
            <a:schemeClr val="accent4">
              <a:shade val="80000"/>
              <a:hueOff val="-44139"/>
              <a:satOff val="-1091"/>
              <a:lumOff val="6247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Rounded Rectangle 18"/>
          <p:cNvSpPr/>
          <p:nvPr/>
        </p:nvSpPr>
        <p:spPr>
          <a:xfrm>
            <a:off x="1783080" y="3312206"/>
            <a:ext cx="4693920" cy="731520"/>
          </a:xfrm>
          <a:prstGeom prst="roundRect">
            <a:avLst>
              <a:gd name="adj" fmla="val 1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shade val="80000"/>
              <a:hueOff val="-88279"/>
              <a:satOff val="-2183"/>
              <a:lumOff val="12494"/>
              <a:alphaOff val="0"/>
            </a:schemeClr>
          </a:fillRef>
          <a:effectRef idx="2">
            <a:schemeClr val="accent4">
              <a:shade val="80000"/>
              <a:hueOff val="-88279"/>
              <a:satOff val="-2183"/>
              <a:lumOff val="12494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Rounded Rectangle 8"/>
          <p:cNvSpPr/>
          <p:nvPr/>
        </p:nvSpPr>
        <p:spPr>
          <a:xfrm>
            <a:off x="1804504" y="3333631"/>
            <a:ext cx="4596295" cy="688669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Contribution</a:t>
            </a:r>
            <a:endParaRPr lang="en-U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783080" y="4297726"/>
            <a:ext cx="4693920" cy="731520"/>
          </a:xfrm>
          <a:prstGeom prst="roundRect">
            <a:avLst>
              <a:gd name="adj" fmla="val 10000"/>
            </a:avLst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shade val="80000"/>
              <a:hueOff val="-132418"/>
              <a:satOff val="-3274"/>
              <a:lumOff val="18741"/>
              <a:alphaOff val="0"/>
            </a:schemeClr>
          </a:fillRef>
          <a:effectRef idx="2">
            <a:schemeClr val="accent4">
              <a:shade val="80000"/>
              <a:hueOff val="-132418"/>
              <a:satOff val="-3274"/>
              <a:lumOff val="18741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Rounded Rectangle 10"/>
          <p:cNvSpPr/>
          <p:nvPr/>
        </p:nvSpPr>
        <p:spPr>
          <a:xfrm>
            <a:off x="1804504" y="4319151"/>
            <a:ext cx="4596295" cy="688669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Conclusion</a:t>
            </a:r>
          </a:p>
        </p:txBody>
      </p:sp>
      <p:pic>
        <p:nvPicPr>
          <p:cNvPr id="23562" name="Picture 10" descr="http://www.vabs.org.uk/wp-content/uploads/2012/05/Screen-Shot-2012-05-29-at-18.50.39-300x23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54" y="4229169"/>
            <a:ext cx="1104195" cy="868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thumbs.dreamstime.com/t/d-man-contribution-concept-white-background-front-angle-view-4731076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" y="3264987"/>
            <a:ext cx="1272312" cy="84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正方形/長方形 1"/>
          <p:cNvSpPr/>
          <p:nvPr/>
        </p:nvSpPr>
        <p:spPr>
          <a:xfrm>
            <a:off x="11430" y="1066784"/>
            <a:ext cx="9144000" cy="5791216"/>
          </a:xfrm>
          <a:prstGeom prst="rect">
            <a:avLst/>
          </a:prstGeom>
          <a:solidFill>
            <a:schemeClr val="accent5">
              <a:lumMod val="20000"/>
              <a:lumOff val="80000"/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2" name="Rounded Rectangle 6"/>
          <p:cNvSpPr/>
          <p:nvPr/>
        </p:nvSpPr>
        <p:spPr>
          <a:xfrm>
            <a:off x="1804504" y="2348111"/>
            <a:ext cx="4596295" cy="688669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suggestion</a:t>
            </a:r>
            <a:endParaRPr lang="en-U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23560" name="Picture 8" descr="http://t3.gstatic.com/images?q=tbn:ANd9GcQtd1vpk16uNmjComABOBuzhLimo_iy3Qk3mpdLWLM_11fjHHytWw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231" b="28427"/>
          <a:stretch/>
        </p:blipFill>
        <p:spPr bwMode="auto">
          <a:xfrm>
            <a:off x="668116" y="2348111"/>
            <a:ext cx="1111142" cy="785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55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643890" y="611597"/>
            <a:ext cx="7886700" cy="767638"/>
          </a:xfrm>
        </p:spPr>
        <p:txBody>
          <a:bodyPr/>
          <a:lstStyle/>
          <a:p>
            <a:r>
              <a:rPr lang="ja-JP" altLang="en-US" b="1" dirty="0">
                <a:latin typeface="Century Gothic" pitchFamily="34" charset="0"/>
              </a:rPr>
              <a:t>４</a:t>
            </a:r>
            <a:r>
              <a:rPr lang="en-US" b="1" dirty="0" smtClean="0">
                <a:latin typeface="Century Gothic" pitchFamily="34" charset="0"/>
              </a:rPr>
              <a:t> suggestions</a:t>
            </a:r>
            <a:endParaRPr lang="en-US" b="1" dirty="0">
              <a:latin typeface="Century Gothic" pitchFamily="34" charset="0"/>
            </a:endParaRPr>
          </a:p>
        </p:txBody>
      </p:sp>
      <p:sp>
        <p:nvSpPr>
          <p:cNvPr id="2" name="コンテンツ プレースホルダー 1"/>
          <p:cNvSpPr>
            <a:spLocks noGrp="1"/>
          </p:cNvSpPr>
          <p:nvPr>
            <p:ph idx="1"/>
          </p:nvPr>
        </p:nvSpPr>
        <p:spPr>
          <a:xfrm>
            <a:off x="211015" y="1564200"/>
            <a:ext cx="8793480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ja-JP" altLang="en-US" sz="3200" b="1" dirty="0" smtClean="0">
                <a:latin typeface="Century Gothic" pitchFamily="34" charset="0"/>
              </a:rPr>
              <a:t>①</a:t>
            </a:r>
            <a:r>
              <a:rPr lang="en-US" altLang="ja-JP" sz="3200" b="1" dirty="0">
                <a:latin typeface="Century Gothic" pitchFamily="34" charset="0"/>
              </a:rPr>
              <a:t>Pursue CSV for villagers </a:t>
            </a:r>
            <a:endParaRPr lang="en-US" altLang="ja-JP" sz="3200" b="1" dirty="0" smtClean="0">
              <a:latin typeface="Century Gothic" pitchFamily="34" charset="0"/>
            </a:endParaRPr>
          </a:p>
          <a:p>
            <a:pPr marL="0" indent="0">
              <a:buNone/>
            </a:pPr>
            <a:r>
              <a:rPr lang="en-US" altLang="ja-JP" sz="3200" b="1" dirty="0">
                <a:latin typeface="Century Gothic" pitchFamily="34" charset="0"/>
              </a:rPr>
              <a:t> </a:t>
            </a:r>
            <a:r>
              <a:rPr lang="en-US" altLang="ja-JP" sz="3200" b="1" dirty="0" smtClean="0">
                <a:latin typeface="Century Gothic" pitchFamily="34" charset="0"/>
              </a:rPr>
              <a:t>   &gt;&gt;Collaborate with Retailer by Co-branding</a:t>
            </a:r>
          </a:p>
          <a:p>
            <a:pPr marL="0" indent="0">
              <a:buNone/>
            </a:pPr>
            <a:endParaRPr lang="en-US" altLang="ja-JP" sz="3200" b="1" dirty="0">
              <a:latin typeface="Century Gothic" pitchFamily="34" charset="0"/>
            </a:endParaRPr>
          </a:p>
          <a:p>
            <a:pPr marL="0" indent="0">
              <a:buNone/>
            </a:pPr>
            <a:r>
              <a:rPr lang="ja-JP" altLang="en-US" sz="3200" b="1" dirty="0" smtClean="0">
                <a:latin typeface="Century Gothic" pitchFamily="34" charset="0"/>
              </a:rPr>
              <a:t>②</a:t>
            </a:r>
            <a:r>
              <a:rPr lang="en-US" altLang="ja-JP" sz="3200" b="1" dirty="0">
                <a:latin typeface="Century Gothic" pitchFamily="34" charset="0"/>
              </a:rPr>
              <a:t>Send market price information to farmers </a:t>
            </a:r>
            <a:endParaRPr lang="en-US" altLang="ja-JP" sz="3200" b="1" dirty="0" smtClean="0">
              <a:latin typeface="Century Gothic" pitchFamily="34" charset="0"/>
            </a:endParaRPr>
          </a:p>
          <a:p>
            <a:pPr marL="0" indent="0">
              <a:buNone/>
            </a:pPr>
            <a:endParaRPr lang="en-US" altLang="ja-JP" sz="3200" b="1" dirty="0" smtClean="0">
              <a:latin typeface="Century Gothic" pitchFamily="34" charset="0"/>
            </a:endParaRPr>
          </a:p>
          <a:p>
            <a:pPr marL="0" indent="0">
              <a:buNone/>
            </a:pPr>
            <a:r>
              <a:rPr lang="ja-JP" altLang="en-US" sz="3200" b="1" dirty="0">
                <a:latin typeface="Century Gothic" pitchFamily="34" charset="0"/>
              </a:rPr>
              <a:t>③</a:t>
            </a:r>
            <a:r>
              <a:rPr lang="en-US" altLang="ja-JP" sz="3200" b="1" dirty="0" smtClean="0">
                <a:latin typeface="Century Gothic" pitchFamily="34" charset="0"/>
              </a:rPr>
              <a:t>New </a:t>
            </a:r>
            <a:r>
              <a:rPr lang="en-US" altLang="ja-JP" sz="3200" b="1" dirty="0">
                <a:latin typeface="Century Gothic" pitchFamily="34" charset="0"/>
              </a:rPr>
              <a:t>study </a:t>
            </a:r>
            <a:r>
              <a:rPr lang="en-US" altLang="ja-JP" sz="3200" b="1" dirty="0" smtClean="0">
                <a:latin typeface="Century Gothic" pitchFamily="34" charset="0"/>
              </a:rPr>
              <a:t>trekking course</a:t>
            </a:r>
            <a:endParaRPr lang="en-US" altLang="ja-JP" sz="3200" b="1" dirty="0">
              <a:latin typeface="Century Gothic" pitchFamily="34" charset="0"/>
            </a:endParaRPr>
          </a:p>
          <a:p>
            <a:pPr marL="0" indent="0">
              <a:buNone/>
            </a:pPr>
            <a:endParaRPr lang="en-US" altLang="ja-JP" sz="3200" b="1" dirty="0" smtClean="0">
              <a:latin typeface="Century Gothic" pitchFamily="34" charset="0"/>
            </a:endParaRPr>
          </a:p>
          <a:p>
            <a:pPr marL="0" indent="0">
              <a:buNone/>
            </a:pPr>
            <a:r>
              <a:rPr lang="ja-JP" altLang="en-US" sz="3200" b="1" dirty="0">
                <a:latin typeface="Century Gothic" pitchFamily="34" charset="0"/>
              </a:rPr>
              <a:t>④</a:t>
            </a:r>
            <a:r>
              <a:rPr lang="en-US" altLang="ja-JP" sz="3200" b="1" dirty="0" smtClean="0">
                <a:latin typeface="Century Gothic" pitchFamily="34" charset="0"/>
              </a:rPr>
              <a:t>Developing new value-added compost</a:t>
            </a:r>
            <a:endParaRPr lang="en-US" altLang="ja-JP" sz="3200" b="1" dirty="0">
              <a:latin typeface="Century Gothic" pitchFamily="34" charset="0"/>
            </a:endParaRPr>
          </a:p>
          <a:p>
            <a:endParaRPr kumimoji="1" lang="ja-JP" altLang="en-US" sz="3200" dirty="0"/>
          </a:p>
        </p:txBody>
      </p:sp>
      <p:sp>
        <p:nvSpPr>
          <p:cNvPr id="4" name="Snip Single Corner Rectangle 7"/>
          <p:cNvSpPr/>
          <p:nvPr/>
        </p:nvSpPr>
        <p:spPr>
          <a:xfrm>
            <a:off x="95761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rgbClr val="F231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b="1" dirty="0" smtClean="0">
                <a:latin typeface="Century Gothic" pitchFamily="34" charset="0"/>
              </a:rPr>
              <a:t>Suggestion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5" name="Snip Single Corner Rectangle 8"/>
          <p:cNvSpPr/>
          <p:nvPr/>
        </p:nvSpPr>
        <p:spPr>
          <a:xfrm>
            <a:off x="-1364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What I learned</a:t>
            </a:r>
            <a:endParaRPr lang="en-US" sz="1100" b="1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26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17" y="254353"/>
            <a:ext cx="7886700" cy="1325563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Century Gothic" pitchFamily="34" charset="0"/>
              </a:rPr>
              <a:t>Pursue CSV for villagers </a:t>
            </a:r>
            <a:endParaRPr lang="en-US" sz="2800" b="1" dirty="0">
              <a:solidFill>
                <a:srgbClr val="FF0000"/>
              </a:solidFill>
              <a:latin typeface="Century Gothic" pitchFamily="34" charset="0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08430" y="1808653"/>
            <a:ext cx="345363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dirty="0"/>
              <a:t>Creating shared value (CSV) is a business </a:t>
            </a:r>
            <a:r>
              <a:rPr lang="en-US" altLang="ja-JP" sz="2400" dirty="0" smtClean="0"/>
              <a:t>concept introduced by </a:t>
            </a:r>
            <a:r>
              <a:rPr lang="en-US" altLang="ja-JP" sz="2400" dirty="0"/>
              <a:t>Michael E. </a:t>
            </a:r>
            <a:r>
              <a:rPr lang="en-US" altLang="ja-JP" sz="2400" dirty="0" smtClean="0"/>
              <a:t>Porter. </a:t>
            </a:r>
            <a:endParaRPr lang="ja-JP" altLang="en-US" sz="2400" dirty="0"/>
          </a:p>
        </p:txBody>
      </p:sp>
      <p:sp>
        <p:nvSpPr>
          <p:cNvPr id="6" name="正方形/長方形 5"/>
          <p:cNvSpPr/>
          <p:nvPr/>
        </p:nvSpPr>
        <p:spPr>
          <a:xfrm>
            <a:off x="0" y="3437336"/>
            <a:ext cx="345363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altLang="ja-JP" sz="2400" dirty="0" smtClean="0"/>
              <a:t>Pursuing </a:t>
            </a:r>
            <a:r>
              <a:rPr lang="en-US" altLang="ja-JP" sz="2400" b="1" dirty="0" smtClean="0"/>
              <a:t>BOTH</a:t>
            </a:r>
            <a:r>
              <a:rPr lang="en-US" altLang="ja-JP" sz="2400" dirty="0" smtClean="0"/>
              <a:t> societal impact </a:t>
            </a:r>
            <a:r>
              <a:rPr lang="en-US" altLang="ja-JP" sz="2400" dirty="0"/>
              <a:t>and economic </a:t>
            </a:r>
            <a:r>
              <a:rPr lang="en-US" altLang="ja-JP" sz="2400" dirty="0" smtClean="0"/>
              <a:t>impact progress </a:t>
            </a:r>
            <a:r>
              <a:rPr lang="en-US" altLang="ja-JP" sz="2400" dirty="0"/>
              <a:t>has </a:t>
            </a:r>
            <a:r>
              <a:rPr lang="en-US" altLang="ja-JP" sz="2400" u="sng" dirty="0"/>
              <a:t>the power </a:t>
            </a:r>
            <a:r>
              <a:rPr lang="en-US" altLang="ja-JP" sz="2400" u="sng" dirty="0" smtClean="0"/>
              <a:t>of improvement for villager’s livelihood</a:t>
            </a:r>
            <a:r>
              <a:rPr lang="en-US" altLang="ja-JP" sz="2400" dirty="0" smtClean="0"/>
              <a:t>.</a:t>
            </a:r>
            <a:endParaRPr lang="ja-JP" altLang="en-US" sz="2400" dirty="0"/>
          </a:p>
        </p:txBody>
      </p:sp>
      <p:grpSp>
        <p:nvGrpSpPr>
          <p:cNvPr id="3" name="グループ化 2"/>
          <p:cNvGrpSpPr/>
          <p:nvPr/>
        </p:nvGrpSpPr>
        <p:grpSpPr>
          <a:xfrm>
            <a:off x="3707139" y="1187312"/>
            <a:ext cx="5112652" cy="4302693"/>
            <a:chOff x="579438" y="1217613"/>
            <a:chExt cx="6808787" cy="5349875"/>
          </a:xfrm>
        </p:grpSpPr>
        <p:grpSp>
          <p:nvGrpSpPr>
            <p:cNvPr id="28" name="Group 39"/>
            <p:cNvGrpSpPr>
              <a:grpSpLocks/>
            </p:cNvGrpSpPr>
            <p:nvPr>
              <p:custDataLst>
                <p:tags r:id="rId1"/>
              </p:custDataLst>
            </p:nvPr>
          </p:nvGrpSpPr>
          <p:grpSpPr bwMode="auto">
            <a:xfrm>
              <a:off x="2708275" y="1255713"/>
              <a:ext cx="4675188" cy="4471987"/>
              <a:chOff x="1912" y="756"/>
              <a:chExt cx="2322" cy="2336"/>
            </a:xfrm>
          </p:grpSpPr>
          <p:sp>
            <p:nvSpPr>
              <p:cNvPr id="29" name="Rectangle 11"/>
              <p:cNvSpPr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1912" y="1924"/>
                <a:ext cx="1161" cy="1168"/>
              </a:xfrm>
              <a:prstGeom prst="rect">
                <a:avLst/>
              </a:prstGeom>
              <a:solidFill>
                <a:srgbClr val="00206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ja-JP" altLang="en-US" sz="1600" dirty="0"/>
              </a:p>
            </p:txBody>
          </p:sp>
          <p:sp>
            <p:nvSpPr>
              <p:cNvPr id="30" name="Rectangle 17"/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3073" y="1924"/>
                <a:ext cx="1161" cy="116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ja-JP" altLang="en-US" sz="1600" dirty="0"/>
              </a:p>
            </p:txBody>
          </p:sp>
          <p:sp>
            <p:nvSpPr>
              <p:cNvPr id="31" name="Rectangle 18"/>
              <p:cNvSpPr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1912" y="756"/>
                <a:ext cx="1161" cy="116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ja-JP" altLang="en-US" sz="1600" dirty="0"/>
              </a:p>
            </p:txBody>
          </p:sp>
          <p:sp>
            <p:nvSpPr>
              <p:cNvPr id="32" name="Rectangle 19"/>
              <p:cNvSpPr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3073" y="756"/>
                <a:ext cx="1161" cy="1168"/>
              </a:xfrm>
              <a:prstGeom prst="rect">
                <a:avLst/>
              </a:prstGeom>
              <a:solidFill>
                <a:srgbClr val="66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ja-JP" altLang="en-US" sz="1600" dirty="0"/>
              </a:p>
            </p:txBody>
          </p:sp>
        </p:grpSp>
        <p:sp>
          <p:nvSpPr>
            <p:cNvPr id="33" name="AutoShape 3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2643188" y="6205538"/>
              <a:ext cx="4745037" cy="361950"/>
            </a:xfrm>
            <a:prstGeom prst="roundRect">
              <a:avLst>
                <a:gd name="adj" fmla="val 50000"/>
              </a:avLst>
            </a:prstGeom>
            <a:solidFill>
              <a:srgbClr val="86FE8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 anchorCtr="1"/>
            <a:lstStyle/>
            <a:p>
              <a:pPr algn="ctr" eaLnBrk="1" hangingPunct="1">
                <a:lnSpc>
                  <a:spcPct val="85000"/>
                </a:lnSpc>
              </a:pPr>
              <a:r>
                <a:rPr lang="en-US" altLang="ja-JP" b="1" dirty="0"/>
                <a:t>Economic Impact</a:t>
              </a:r>
            </a:p>
          </p:txBody>
        </p:sp>
        <p:sp>
          <p:nvSpPr>
            <p:cNvPr id="34" name="Line 5"/>
            <p:cNvSpPr>
              <a:spLocks noChangeShapeType="1"/>
            </p:cNvSpPr>
            <p:nvPr>
              <p:custDataLst>
                <p:tags r:id="rId3"/>
              </p:custDataLst>
            </p:nvPr>
          </p:nvSpPr>
          <p:spPr bwMode="auto">
            <a:xfrm>
              <a:off x="1897063" y="2019300"/>
              <a:ext cx="0" cy="32766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stealth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 sz="1600" dirty="0"/>
            </a:p>
          </p:txBody>
        </p:sp>
        <p:sp>
          <p:nvSpPr>
            <p:cNvPr id="35" name="Line 6"/>
            <p:cNvSpPr>
              <a:spLocks noChangeShapeType="1"/>
            </p:cNvSpPr>
            <p:nvPr>
              <p:custDataLst>
                <p:tags r:id="rId4"/>
              </p:custDataLst>
            </p:nvPr>
          </p:nvSpPr>
          <p:spPr bwMode="auto">
            <a:xfrm flipH="1" flipV="1">
              <a:off x="4462463" y="5976938"/>
              <a:ext cx="120173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stealth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 sz="1600" dirty="0"/>
            </a:p>
          </p:txBody>
        </p:sp>
        <p:sp>
          <p:nvSpPr>
            <p:cNvPr id="36" name="Rectangle 7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1433514" y="1559393"/>
              <a:ext cx="1055687" cy="292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algn="ctr" eaLnBrk="1" hangingPunct="1">
                <a:lnSpc>
                  <a:spcPct val="85000"/>
                </a:lnSpc>
              </a:pPr>
              <a:r>
                <a:rPr lang="en-US" altLang="ja-JP" b="1" dirty="0"/>
                <a:t>Strong</a:t>
              </a:r>
              <a:endParaRPr lang="ja-JP" altLang="en-US" b="1" dirty="0"/>
            </a:p>
          </p:txBody>
        </p:sp>
        <p:sp>
          <p:nvSpPr>
            <p:cNvPr id="37" name="Rectangle 8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1338263" y="5455118"/>
              <a:ext cx="1203325" cy="292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algn="ctr" eaLnBrk="1" hangingPunct="1">
                <a:lnSpc>
                  <a:spcPct val="85000"/>
                </a:lnSpc>
              </a:pPr>
              <a:r>
                <a:rPr lang="en-US" altLang="ja-JP" b="1" dirty="0"/>
                <a:t>Weak</a:t>
              </a:r>
              <a:endParaRPr lang="ja-JP" altLang="en-US" b="1" dirty="0"/>
            </a:p>
          </p:txBody>
        </p:sp>
        <p:sp>
          <p:nvSpPr>
            <p:cNvPr id="38" name="Fingertext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5486400" y="3888959"/>
              <a:ext cx="1609725" cy="1561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algn="ctr" eaLnBrk="1" hangingPunct="1">
                <a:lnSpc>
                  <a:spcPct val="85000"/>
                </a:lnSpc>
              </a:pPr>
              <a:r>
                <a:rPr lang="en-US" altLang="ja-JP" sz="2400" b="1" dirty="0"/>
                <a:t>PPP</a:t>
              </a:r>
            </a:p>
            <a:p>
              <a:pPr algn="ctr" eaLnBrk="1" hangingPunct="1">
                <a:lnSpc>
                  <a:spcPct val="85000"/>
                </a:lnSpc>
              </a:pPr>
              <a:r>
                <a:rPr lang="en-US" altLang="ja-JP" sz="2400" b="1" dirty="0"/>
                <a:t> (Pure Pursuit of Profit)</a:t>
              </a:r>
              <a:endParaRPr lang="ja-JP" altLang="en-US" sz="2400" b="1" dirty="0"/>
            </a:p>
          </p:txBody>
        </p:sp>
        <p:sp>
          <p:nvSpPr>
            <p:cNvPr id="39" name="Fingertext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5613400" y="2014647"/>
              <a:ext cx="1047750" cy="455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algn="ctr" eaLnBrk="1" hangingPunct="1">
                <a:lnSpc>
                  <a:spcPct val="85000"/>
                </a:lnSpc>
              </a:pPr>
              <a:r>
                <a:rPr lang="en-US" altLang="ja-JP" sz="2800" b="1" dirty="0"/>
                <a:t>CSV</a:t>
              </a:r>
              <a:endParaRPr lang="ja-JP" altLang="en-US" sz="2800" b="1" dirty="0"/>
            </a:p>
          </p:txBody>
        </p:sp>
        <p:sp>
          <p:nvSpPr>
            <p:cNvPr id="40" name="Rectangle 7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6211888" y="5805956"/>
              <a:ext cx="1057276" cy="292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algn="ctr" eaLnBrk="1" hangingPunct="1">
                <a:lnSpc>
                  <a:spcPct val="85000"/>
                </a:lnSpc>
              </a:pPr>
              <a:r>
                <a:rPr lang="en-US" altLang="ja-JP" b="1" dirty="0"/>
                <a:t>Strong</a:t>
              </a:r>
              <a:endParaRPr lang="ja-JP" altLang="en-US" b="1" dirty="0"/>
            </a:p>
          </p:txBody>
        </p:sp>
        <p:sp>
          <p:nvSpPr>
            <p:cNvPr id="41" name="Rectangle 8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2854326" y="5840087"/>
              <a:ext cx="1204912" cy="292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algn="ctr" eaLnBrk="1" hangingPunct="1">
                <a:lnSpc>
                  <a:spcPct val="85000"/>
                </a:lnSpc>
              </a:pPr>
              <a:r>
                <a:rPr lang="en-US" altLang="ja-JP" b="1" dirty="0"/>
                <a:t>Weak</a:t>
              </a:r>
              <a:endParaRPr lang="ja-JP" altLang="en-US" b="1" dirty="0"/>
            </a:p>
          </p:txBody>
        </p:sp>
        <p:sp>
          <p:nvSpPr>
            <p:cNvPr id="42" name="Fingertext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2827515" y="4445627"/>
              <a:ext cx="2184400" cy="328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algn="ctr" eaLnBrk="1" hangingPunct="1">
                <a:lnSpc>
                  <a:spcPct val="85000"/>
                </a:lnSpc>
              </a:pPr>
              <a:r>
                <a:rPr lang="en-US" altLang="ja-JP" sz="2000" b="1" dirty="0">
                  <a:solidFill>
                    <a:schemeClr val="bg1"/>
                  </a:solidFill>
                </a:rPr>
                <a:t>Compliance</a:t>
              </a:r>
              <a:endParaRPr lang="ja-JP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43" name="Fingertext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3238500" y="2000361"/>
              <a:ext cx="1049338" cy="455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algn="ctr" eaLnBrk="1" hangingPunct="1">
                <a:lnSpc>
                  <a:spcPct val="85000"/>
                </a:lnSpc>
              </a:pPr>
              <a:r>
                <a:rPr lang="en-US" altLang="ja-JP" sz="2800" b="1" dirty="0"/>
                <a:t>CSR</a:t>
              </a:r>
              <a:endParaRPr lang="ja-JP" altLang="en-US" sz="2800" b="1" dirty="0"/>
            </a:p>
          </p:txBody>
        </p:sp>
        <p:sp>
          <p:nvSpPr>
            <p:cNvPr id="44" name="AutoShape 3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 rot="5400000">
              <a:off x="-1612900" y="3409951"/>
              <a:ext cx="4746625" cy="361950"/>
            </a:xfrm>
            <a:prstGeom prst="roundRect">
              <a:avLst>
                <a:gd name="adj" fmla="val 50000"/>
              </a:avLst>
            </a:prstGeom>
            <a:solidFill>
              <a:srgbClr val="86FE8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 anchorCtr="1"/>
            <a:lstStyle/>
            <a:p>
              <a:pPr algn="ctr" eaLnBrk="1" hangingPunct="1">
                <a:lnSpc>
                  <a:spcPct val="85000"/>
                </a:lnSpc>
              </a:pPr>
              <a:r>
                <a:rPr lang="en-US" altLang="ja-JP" b="1" dirty="0"/>
                <a:t>Societal  Impact</a:t>
              </a:r>
            </a:p>
          </p:txBody>
        </p:sp>
      </p:grpSp>
      <p:sp>
        <p:nvSpPr>
          <p:cNvPr id="4" name="正方形/長方形 3"/>
          <p:cNvSpPr/>
          <p:nvPr/>
        </p:nvSpPr>
        <p:spPr>
          <a:xfrm>
            <a:off x="115470" y="5738667"/>
            <a:ext cx="7423186" cy="95410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altLang="ja-JP" sz="2800" dirty="0" smtClean="0"/>
              <a:t>MFLF’s business should maintain CSV position for </a:t>
            </a:r>
          </a:p>
          <a:p>
            <a:r>
              <a:rPr lang="en-US" altLang="ja-JP" sz="2800" dirty="0"/>
              <a:t>s</a:t>
            </a:r>
            <a:r>
              <a:rPr lang="en-US" altLang="ja-JP" sz="2800" dirty="0" smtClean="0"/>
              <a:t>ustainable livelihood growth of villagers</a:t>
            </a:r>
            <a:endParaRPr lang="ja-JP" altLang="en-US" sz="2800" dirty="0"/>
          </a:p>
        </p:txBody>
      </p:sp>
      <p:sp>
        <p:nvSpPr>
          <p:cNvPr id="25" name="Snip Single Corner Rectangle 7"/>
          <p:cNvSpPr/>
          <p:nvPr/>
        </p:nvSpPr>
        <p:spPr>
          <a:xfrm>
            <a:off x="95761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rgbClr val="F231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b="1" dirty="0" smtClean="0">
                <a:latin typeface="Century Gothic" pitchFamily="34" charset="0"/>
              </a:rPr>
              <a:t>Suggestion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26" name="Snip Single Corner Rectangle 8"/>
          <p:cNvSpPr/>
          <p:nvPr/>
        </p:nvSpPr>
        <p:spPr>
          <a:xfrm>
            <a:off x="-1364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What I learned</a:t>
            </a:r>
            <a:endParaRPr lang="en-US" sz="1100" b="1" dirty="0">
              <a:latin typeface="Century Gothic" pitchFamily="34" charset="0"/>
            </a:endParaRPr>
          </a:p>
        </p:txBody>
      </p:sp>
      <p:pic>
        <p:nvPicPr>
          <p:cNvPr id="45" name="図 44" descr="http://blog-imgs-37-origin.fc2.com/b/a/n/bangkokthailand/IMG_0514.jpg"/>
          <p:cNvPicPr/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450" y="37276"/>
            <a:ext cx="873428" cy="557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https://encrypted-tbn2.gstatic.com/images?q=tbn:ANd9GcRZv0lkJQ9i64tnePGkMZrPD2vLmXY35m9ptqI3TcwT5ZPG-GfN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313" y="268432"/>
            <a:ext cx="606909" cy="810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テキスト ボックス 7"/>
          <p:cNvSpPr txBox="1"/>
          <p:nvPr/>
        </p:nvSpPr>
        <p:spPr>
          <a:xfrm>
            <a:off x="6676003" y="413763"/>
            <a:ext cx="24389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Where is the position  </a:t>
            </a:r>
          </a:p>
          <a:p>
            <a:r>
              <a:rPr kumimoji="1" lang="en-US" altLang="ja-JP" dirty="0"/>
              <a:t>o</a:t>
            </a:r>
            <a:r>
              <a:rPr kumimoji="1" lang="en-US" altLang="ja-JP" dirty="0" smtClean="0"/>
              <a:t>f DoiTung cofee&amp;nuts?</a:t>
            </a:r>
            <a:endParaRPr kumimoji="1" lang="ja-JP" altLang="en-US" dirty="0"/>
          </a:p>
        </p:txBody>
      </p:sp>
      <p:sp>
        <p:nvSpPr>
          <p:cNvPr id="9" name="正方形/長方形 8"/>
          <p:cNvSpPr/>
          <p:nvPr/>
        </p:nvSpPr>
        <p:spPr>
          <a:xfrm>
            <a:off x="148517" y="1370412"/>
            <a:ext cx="18537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400" b="1" u="sng" dirty="0"/>
              <a:t>What is CSV?</a:t>
            </a:r>
            <a:endParaRPr lang="ja-JP" altLang="en-US" sz="2400" b="1" u="sng" dirty="0"/>
          </a:p>
        </p:txBody>
      </p:sp>
      <p:sp>
        <p:nvSpPr>
          <p:cNvPr id="10" name="正方形/長方形 9"/>
          <p:cNvSpPr/>
          <p:nvPr/>
        </p:nvSpPr>
        <p:spPr>
          <a:xfrm>
            <a:off x="2129168" y="37276"/>
            <a:ext cx="25059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3600" b="1" dirty="0"/>
              <a:t>Suggestion1</a:t>
            </a:r>
            <a:endParaRPr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70216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00" y="2056334"/>
            <a:ext cx="7886700" cy="1325563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What is Olyset Net? </a:t>
            </a:r>
            <a:br>
              <a:rPr lang="en-US" sz="2400" b="1" dirty="0" smtClean="0"/>
            </a:br>
            <a:r>
              <a:rPr lang="ja-JP" altLang="en-US" sz="2400" b="1" dirty="0" smtClean="0"/>
              <a:t>→</a:t>
            </a:r>
            <a:r>
              <a:rPr lang="en-US" altLang="ja-JP" sz="2400" b="1" dirty="0" smtClean="0"/>
              <a:t>Long Lasting Insecticide-treated </a:t>
            </a:r>
            <a:r>
              <a:rPr lang="en-US" altLang="ja-JP" sz="2400" b="1" dirty="0"/>
              <a:t>mosquito </a:t>
            </a:r>
            <a:r>
              <a:rPr lang="en-US" altLang="ja-JP" sz="2400" b="1" dirty="0" smtClean="0"/>
              <a:t>Net</a:t>
            </a:r>
            <a:br>
              <a:rPr lang="en-US" altLang="ja-JP" sz="2400" b="1" dirty="0" smtClean="0"/>
            </a:br>
            <a:r>
              <a:rPr lang="en-US" altLang="ja-JP" sz="2400" b="1" dirty="0"/>
              <a:t> </a:t>
            </a:r>
            <a:r>
              <a:rPr lang="en-US" altLang="ja-JP" sz="2400" b="1" dirty="0" smtClean="0"/>
              <a:t>   (LLIN) </a:t>
            </a:r>
            <a:endParaRPr lang="en-US" sz="2400" b="1" dirty="0"/>
          </a:p>
        </p:txBody>
      </p:sp>
      <p:grpSp>
        <p:nvGrpSpPr>
          <p:cNvPr id="7" name="グループ化 6"/>
          <p:cNvGrpSpPr/>
          <p:nvPr/>
        </p:nvGrpSpPr>
        <p:grpSpPr>
          <a:xfrm>
            <a:off x="6525450" y="2176556"/>
            <a:ext cx="2386192" cy="1632979"/>
            <a:chOff x="2418420" y="980275"/>
            <a:chExt cx="2386192" cy="1632979"/>
          </a:xfrm>
        </p:grpSpPr>
        <p:pic>
          <p:nvPicPr>
            <p:cNvPr id="1032" name="Picture 8" descr="http://www.sumitomo-chem.co.jp/english/csr/olysetnet/images/initiative_pict_05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8420" y="980275"/>
              <a:ext cx="1224734" cy="16329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http://www.sumitomo-chem.co.jp/english/csr/olysetnet/images/initiative_pict_01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1458" y="980275"/>
              <a:ext cx="1403154" cy="15997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正方形/長方形 11"/>
          <p:cNvSpPr/>
          <p:nvPr/>
        </p:nvSpPr>
        <p:spPr>
          <a:xfrm>
            <a:off x="4041330" y="6034677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ja-JP" sz="1200" dirty="0"/>
              <a:t>http://www.sumitomo-chem.co.jp/english/csr/olysetnet/malaria.html</a:t>
            </a:r>
            <a:endParaRPr lang="ja-JP" altLang="en-US" sz="1200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188" y="3977807"/>
            <a:ext cx="4563812" cy="1845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46" y="3838298"/>
            <a:ext cx="4423222" cy="2188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テキスト ボックス 2"/>
          <p:cNvSpPr txBox="1"/>
          <p:nvPr/>
        </p:nvSpPr>
        <p:spPr>
          <a:xfrm>
            <a:off x="1527012" y="5662194"/>
            <a:ext cx="1607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 smtClean="0">
                <a:solidFill>
                  <a:srgbClr val="FF0000"/>
                </a:solidFill>
              </a:rPr>
              <a:t>→</a:t>
            </a:r>
            <a:r>
              <a:rPr kumimoji="1" lang="en-US" altLang="ja-JP" b="1" dirty="0" smtClean="0">
                <a:solidFill>
                  <a:srgbClr val="FF0000"/>
                </a:solidFill>
              </a:rPr>
              <a:t>5year</a:t>
            </a:r>
            <a:r>
              <a:rPr kumimoji="1" lang="ja-JP" altLang="en-US" b="1" dirty="0">
                <a:solidFill>
                  <a:srgbClr val="FF0000"/>
                </a:solidFill>
              </a:rPr>
              <a:t> </a:t>
            </a:r>
            <a:r>
              <a:rPr kumimoji="1" lang="en-US" altLang="ja-JP" b="1" dirty="0" smtClean="0">
                <a:solidFill>
                  <a:srgbClr val="FF0000"/>
                </a:solidFill>
              </a:rPr>
              <a:t>lasting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058797" y="4576545"/>
            <a:ext cx="11014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000" b="1" dirty="0">
                <a:solidFill>
                  <a:srgbClr val="FF0000"/>
                </a:solidFill>
              </a:rPr>
              <a:t>Olyset™ </a:t>
            </a:r>
            <a:endParaRPr lang="ja-JP" altLang="en-US" sz="2000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8787" y="32705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latin typeface="Century Gothic" pitchFamily="34" charset="0"/>
              </a:rPr>
              <a:t>Successful example of CSV </a:t>
            </a:r>
          </a:p>
        </p:txBody>
      </p:sp>
      <p:sp>
        <p:nvSpPr>
          <p:cNvPr id="16" name="Snip Single Corner Rectangle 7"/>
          <p:cNvSpPr/>
          <p:nvPr/>
        </p:nvSpPr>
        <p:spPr>
          <a:xfrm>
            <a:off x="95761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rgbClr val="F231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b="1" dirty="0" smtClean="0">
                <a:latin typeface="Century Gothic" pitchFamily="34" charset="0"/>
              </a:rPr>
              <a:t>Suggestion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17" name="Snip Single Corner Rectangle 8"/>
          <p:cNvSpPr/>
          <p:nvPr/>
        </p:nvSpPr>
        <p:spPr>
          <a:xfrm>
            <a:off x="-1364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What I learned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2076734" y="154538"/>
            <a:ext cx="2840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b="1" dirty="0">
                <a:latin typeface="Century Gothic" pitchFamily="34" charset="0"/>
              </a:rPr>
              <a:t>Pursue CSV for villagers 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66410" y="1421787"/>
            <a:ext cx="8955670" cy="461665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en-US" altLang="ja-JP" sz="2400" b="1" dirty="0">
                <a:solidFill>
                  <a:srgbClr val="FF0000"/>
                </a:solidFill>
                <a:latin typeface="Century Gothic" pitchFamily="34" charset="0"/>
              </a:rPr>
              <a:t>Olyset </a:t>
            </a:r>
            <a:r>
              <a:rPr lang="en-US" altLang="ja-JP" sz="2400" b="1" dirty="0" smtClean="0">
                <a:solidFill>
                  <a:srgbClr val="FF0000"/>
                </a:solidFill>
                <a:latin typeface="Century Gothic" pitchFamily="34" charset="0"/>
              </a:rPr>
              <a:t>Net business </a:t>
            </a:r>
            <a:r>
              <a:rPr lang="en-US" altLang="ja-JP" sz="2400" b="1" dirty="0">
                <a:solidFill>
                  <a:srgbClr val="FF0000"/>
                </a:solidFill>
                <a:latin typeface="Century Gothic" pitchFamily="34" charset="0"/>
              </a:rPr>
              <a:t>of Sumitomo Chemical </a:t>
            </a:r>
            <a:endParaRPr lang="en-US" altLang="ja-JP" sz="2400" b="1" i="1" dirty="0">
              <a:solidFill>
                <a:srgbClr val="FF0000"/>
              </a:solidFill>
              <a:latin typeface="Century Gothic" pitchFamily="34" charset="0"/>
            </a:endParaRPr>
          </a:p>
        </p:txBody>
      </p:sp>
      <p:pic>
        <p:nvPicPr>
          <p:cNvPr id="21" name="Picture 4" descr="SUMITOMO CHEMICAL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691" y="1525110"/>
            <a:ext cx="2386192" cy="270311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502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グループ化 22"/>
          <p:cNvGrpSpPr/>
          <p:nvPr/>
        </p:nvGrpSpPr>
        <p:grpSpPr>
          <a:xfrm>
            <a:off x="6238105" y="1164913"/>
            <a:ext cx="2891204" cy="2936616"/>
            <a:chOff x="6238105" y="1164913"/>
            <a:chExt cx="2891204" cy="2936616"/>
          </a:xfrm>
        </p:grpSpPr>
        <p:pic>
          <p:nvPicPr>
            <p:cNvPr id="5121" name="図 1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75" t="3082" b="5368"/>
            <a:stretch>
              <a:fillRect/>
            </a:stretch>
          </p:blipFill>
          <p:spPr bwMode="auto">
            <a:xfrm>
              <a:off x="6238105" y="1164913"/>
              <a:ext cx="2891204" cy="2936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角丸四角形 21"/>
            <p:cNvSpPr/>
            <p:nvPr/>
          </p:nvSpPr>
          <p:spPr>
            <a:xfrm>
              <a:off x="6310886" y="2068965"/>
              <a:ext cx="98356" cy="1478907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223" y="1699183"/>
            <a:ext cx="6009817" cy="28709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u="sng" dirty="0" smtClean="0"/>
              <a:t>  1) Contributing to Decrease mortality rate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109811" y="1168317"/>
            <a:ext cx="5769015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altLang="ja-JP" sz="2400" b="1" dirty="0">
                <a:solidFill>
                  <a:srgbClr val="FF0000"/>
                </a:solidFill>
              </a:rPr>
              <a:t>Olyset business has sufficient s</a:t>
            </a:r>
            <a:r>
              <a:rPr lang="en-US" altLang="ja-JP" sz="2400" b="1" dirty="0" smtClean="0">
                <a:solidFill>
                  <a:srgbClr val="FF0000"/>
                </a:solidFill>
              </a:rPr>
              <a:t>ocial impact.</a:t>
            </a:r>
            <a:endParaRPr lang="en-US" altLang="ja-JP" sz="2400" b="1" dirty="0">
              <a:solidFill>
                <a:srgbClr val="FF0000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486842" y="453951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ja-JP" dirty="0" smtClean="0"/>
              <a:t>Local </a:t>
            </a:r>
            <a:r>
              <a:rPr lang="en-US" altLang="ja-JP" dirty="0"/>
              <a:t>factory contributed </a:t>
            </a:r>
            <a:r>
              <a:rPr lang="en-US" altLang="ja-JP" dirty="0">
                <a:solidFill>
                  <a:srgbClr val="FF0000"/>
                </a:solidFill>
              </a:rPr>
              <a:t>to create employment opportunities for up to approximately 7,000 local people</a:t>
            </a:r>
            <a:r>
              <a:rPr lang="en-US" altLang="ja-JP" dirty="0"/>
              <a:t>. </a:t>
            </a:r>
            <a:endParaRPr lang="en-US" altLang="ja-JP" dirty="0" smtClean="0"/>
          </a:p>
          <a:p>
            <a:r>
              <a:rPr lang="en-US" altLang="ja-JP" dirty="0" smtClean="0"/>
              <a:t>Employees </a:t>
            </a:r>
            <a:r>
              <a:rPr lang="en-US" altLang="ja-JP" dirty="0"/>
              <a:t>are provided free lunch service, </a:t>
            </a:r>
            <a:r>
              <a:rPr lang="en-US" altLang="ja-JP" dirty="0" smtClean="0"/>
              <a:t>free transportation</a:t>
            </a:r>
            <a:r>
              <a:rPr lang="en-US" altLang="ja-JP" dirty="0"/>
              <a:t>, medical insurance welfare, pension fund by the </a:t>
            </a:r>
            <a:r>
              <a:rPr lang="en-US" altLang="ja-JP" dirty="0" smtClean="0"/>
              <a:t>factory.</a:t>
            </a:r>
          </a:p>
          <a:p>
            <a:r>
              <a:rPr lang="en-US" altLang="ja-JP" dirty="0" smtClean="0"/>
              <a:t>Interviewee of employee were satisfied with their treatments.</a:t>
            </a:r>
            <a:endParaRPr lang="en-US" altLang="ja-JP" dirty="0"/>
          </a:p>
        </p:txBody>
      </p:sp>
      <p:sp>
        <p:nvSpPr>
          <p:cNvPr id="15" name="正方形/長方形 14"/>
          <p:cNvSpPr/>
          <p:nvPr/>
        </p:nvSpPr>
        <p:spPr>
          <a:xfrm>
            <a:off x="6242295" y="4045119"/>
            <a:ext cx="18469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100" i="1" dirty="0" smtClean="0"/>
              <a:t>Source: World </a:t>
            </a:r>
            <a:r>
              <a:rPr lang="en-US" altLang="ja-JP" sz="1100" i="1" dirty="0"/>
              <a:t>malaria report</a:t>
            </a:r>
            <a:endParaRPr lang="en-US" altLang="ja-JP" sz="1100" dirty="0"/>
          </a:p>
        </p:txBody>
      </p:sp>
      <p:sp>
        <p:nvSpPr>
          <p:cNvPr id="10" name="正方形/長方形 9"/>
          <p:cNvSpPr/>
          <p:nvPr/>
        </p:nvSpPr>
        <p:spPr>
          <a:xfrm>
            <a:off x="6246019" y="912828"/>
            <a:ext cx="26895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1400" b="1" dirty="0"/>
              <a:t>▼</a:t>
            </a:r>
            <a:r>
              <a:rPr lang="en-US" altLang="ja-JP" sz="1400" b="1" dirty="0" smtClean="0"/>
              <a:t>yearly </a:t>
            </a:r>
            <a:r>
              <a:rPr lang="en-US" altLang="ja-JP" sz="1400" b="1" dirty="0"/>
              <a:t>change of mortality rate </a:t>
            </a:r>
            <a:endParaRPr lang="en-US" altLang="ja-JP" sz="1400" b="1" dirty="0" smtClean="0"/>
          </a:p>
          <a:p>
            <a:pPr algn="ctr"/>
            <a:r>
              <a:rPr lang="en-US" altLang="ja-JP" sz="1400" b="1" dirty="0" smtClean="0"/>
              <a:t>by </a:t>
            </a:r>
            <a:r>
              <a:rPr lang="en-US" altLang="ja-JP" sz="1400" b="1" dirty="0"/>
              <a:t>malaria </a:t>
            </a:r>
            <a:endParaRPr lang="ja-JP" altLang="en-US" sz="1400" dirty="0"/>
          </a:p>
        </p:txBody>
      </p:sp>
      <p:sp>
        <p:nvSpPr>
          <p:cNvPr id="11" name="下矢印 10"/>
          <p:cNvSpPr/>
          <p:nvPr/>
        </p:nvSpPr>
        <p:spPr>
          <a:xfrm rot="18299198">
            <a:off x="7719382" y="1373080"/>
            <a:ext cx="403389" cy="139177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Snip Single Corner Rectangle 8"/>
          <p:cNvSpPr/>
          <p:nvPr/>
        </p:nvSpPr>
        <p:spPr>
          <a:xfrm>
            <a:off x="-1364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rgbClr val="F231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latin typeface="Century Gothic" pitchFamily="34" charset="0"/>
              </a:rPr>
              <a:t>Current Situation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398590" y="2043190"/>
            <a:ext cx="63120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/>
              <a:t> For example, from 2012 to 2014, 427million  LLINs were</a:t>
            </a:r>
          </a:p>
          <a:p>
            <a:r>
              <a:rPr lang="en-US" altLang="ja-JP" dirty="0" smtClean="0"/>
              <a:t> </a:t>
            </a:r>
            <a:r>
              <a:rPr lang="en-US" altLang="ja-JP" dirty="0"/>
              <a:t>distributed by global fund, such as UNICEF. and mortality</a:t>
            </a:r>
          </a:p>
          <a:p>
            <a:r>
              <a:rPr lang="en-US" altLang="ja-JP" dirty="0"/>
              <a:t> </a:t>
            </a:r>
            <a:r>
              <a:rPr lang="en-US" altLang="ja-JP" dirty="0" smtClean="0"/>
              <a:t>rate </a:t>
            </a:r>
            <a:r>
              <a:rPr lang="en-US" altLang="ja-JP" dirty="0"/>
              <a:t>by Marilia drastically decreased. </a:t>
            </a:r>
          </a:p>
          <a:p>
            <a:r>
              <a:rPr lang="en-US" altLang="ja-JP" dirty="0" smtClean="0">
                <a:solidFill>
                  <a:srgbClr val="FF0000"/>
                </a:solidFill>
              </a:rPr>
              <a:t> </a:t>
            </a:r>
            <a:r>
              <a:rPr lang="en-US" altLang="ja-JP" dirty="0">
                <a:solidFill>
                  <a:srgbClr val="FF0000"/>
                </a:solidFill>
              </a:rPr>
              <a:t>Decreased mortality rate by Marilia since 2000:</a:t>
            </a:r>
          </a:p>
          <a:p>
            <a:r>
              <a:rPr lang="en-US" altLang="ja-JP" dirty="0" smtClean="0">
                <a:solidFill>
                  <a:srgbClr val="FF0000"/>
                </a:solidFill>
              </a:rPr>
              <a:t> </a:t>
            </a:r>
            <a:r>
              <a:rPr lang="en-US" altLang="ja-JP" dirty="0">
                <a:solidFill>
                  <a:srgbClr val="FF0000"/>
                </a:solidFill>
              </a:rPr>
              <a:t>Asia 47% decrease, Africa 54</a:t>
            </a:r>
            <a:r>
              <a:rPr lang="en-US" altLang="ja-JP" dirty="0" smtClean="0">
                <a:solidFill>
                  <a:srgbClr val="FF0000"/>
                </a:solidFill>
              </a:rPr>
              <a:t>%.</a:t>
            </a:r>
            <a:endParaRPr lang="en-US" altLang="ja-JP" dirty="0">
              <a:solidFill>
                <a:srgbClr val="FF0000"/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00469" y="3490115"/>
            <a:ext cx="65102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b="1" dirty="0"/>
              <a:t> </a:t>
            </a:r>
            <a:r>
              <a:rPr lang="en-US" altLang="ja-JP" b="1" u="sng" dirty="0"/>
              <a:t>2) Licensing technologies to local factory </a:t>
            </a:r>
            <a:r>
              <a:rPr lang="en-US" altLang="ja-JP" sz="1400" b="1" u="sng" dirty="0" smtClean="0"/>
              <a:t>(</a:t>
            </a:r>
            <a:r>
              <a:rPr lang="en-US" altLang="ja-JP" sz="1400" b="1" u="sng" dirty="0"/>
              <a:t>A to Z CO, Ltd </a:t>
            </a:r>
            <a:r>
              <a:rPr lang="en-US" altLang="ja-JP" sz="1400" b="1" u="sng" dirty="0" smtClean="0"/>
              <a:t>in Tanzania</a:t>
            </a:r>
            <a:r>
              <a:rPr lang="en-US" altLang="ja-JP" sz="1400" b="1" u="sng" dirty="0"/>
              <a:t>)</a:t>
            </a:r>
            <a:r>
              <a:rPr lang="en-US" altLang="ja-JP" sz="1200" b="1" u="sng" dirty="0"/>
              <a:t> </a:t>
            </a:r>
            <a:endParaRPr lang="en-US" altLang="ja-JP" sz="1200" b="1" u="sng" dirty="0" smtClean="0"/>
          </a:p>
          <a:p>
            <a:r>
              <a:rPr lang="en-US" altLang="ja-JP" b="1" dirty="0">
                <a:solidFill>
                  <a:srgbClr val="FF0000"/>
                </a:solidFill>
              </a:rPr>
              <a:t> </a:t>
            </a:r>
            <a:r>
              <a:rPr lang="en-US" altLang="ja-JP" b="1" dirty="0" smtClean="0">
                <a:solidFill>
                  <a:srgbClr val="FF0000"/>
                </a:solidFill>
              </a:rPr>
              <a:t>    </a:t>
            </a:r>
            <a:r>
              <a:rPr lang="en-US" altLang="ja-JP" dirty="0">
                <a:solidFill>
                  <a:srgbClr val="FF0000"/>
                </a:solidFill>
              </a:rPr>
              <a:t>F</a:t>
            </a:r>
            <a:r>
              <a:rPr lang="en-US" altLang="ja-JP" dirty="0" smtClean="0">
                <a:solidFill>
                  <a:srgbClr val="FF0000"/>
                </a:solidFill>
              </a:rPr>
              <a:t>or free</a:t>
            </a:r>
            <a:endParaRPr lang="en-US" altLang="ja-JP" dirty="0">
              <a:solidFill>
                <a:srgbClr val="FF0000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00469" y="4194462"/>
            <a:ext cx="5574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b="1" dirty="0"/>
              <a:t> </a:t>
            </a:r>
            <a:r>
              <a:rPr lang="en-US" altLang="ja-JP" b="1" u="sng" dirty="0"/>
              <a:t>3) Hiring many local </a:t>
            </a:r>
            <a:r>
              <a:rPr lang="en-US" altLang="ja-JP" b="1" u="sng" dirty="0" smtClean="0"/>
              <a:t>employee with great social welfare </a:t>
            </a:r>
            <a:endParaRPr lang="ja-JP" altLang="en-US" u="sng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497012" y="361791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/>
              <a:t>2000</a:t>
            </a:r>
            <a:endParaRPr kumimoji="1" lang="ja-JP" altLang="en-US" b="1" dirty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8057215" y="3628614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/>
              <a:t>2013</a:t>
            </a:r>
            <a:endParaRPr kumimoji="1" lang="ja-JP" altLang="en-US" b="1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6199890" y="175714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/>
              <a:t>50</a:t>
            </a:r>
            <a:endParaRPr kumimoji="1" lang="ja-JP" altLang="en-US" b="1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8516834" y="273859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/>
              <a:t>25</a:t>
            </a:r>
            <a:endParaRPr kumimoji="1" lang="ja-JP" altLang="en-US" b="1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6310886" y="2053322"/>
            <a:ext cx="294248" cy="168829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en-US" altLang="ja-JP" sz="700" b="1" dirty="0" smtClean="0"/>
              <a:t>Malaria deaths per1000persons at risk</a:t>
            </a:r>
            <a:endParaRPr kumimoji="1" lang="ja-JP" altLang="en-US" sz="700" b="1" dirty="0"/>
          </a:p>
        </p:txBody>
      </p:sp>
      <p:sp>
        <p:nvSpPr>
          <p:cNvPr id="25" name="正方形/長方形 24"/>
          <p:cNvSpPr/>
          <p:nvPr/>
        </p:nvSpPr>
        <p:spPr>
          <a:xfrm>
            <a:off x="2349402" y="6566653"/>
            <a:ext cx="44703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i="1" dirty="0"/>
              <a:t> </a:t>
            </a:r>
            <a:r>
              <a:rPr lang="en-US" altLang="ja-JP" sz="1200" i="1" dirty="0" smtClean="0"/>
              <a:t>Source: I interview </a:t>
            </a:r>
            <a:r>
              <a:rPr lang="en-US" altLang="ja-JP" sz="1200" i="1" dirty="0"/>
              <a:t>with </a:t>
            </a:r>
            <a:r>
              <a:rPr lang="en-US" altLang="ja-JP" sz="1200" i="1" dirty="0" smtClean="0"/>
              <a:t>Mr. Yamaguchi, Mr. Mizuno, AtoZ employees</a:t>
            </a:r>
            <a:endParaRPr lang="ja-JP" altLang="en-US" sz="1200" i="1" dirty="0"/>
          </a:p>
        </p:txBody>
      </p:sp>
      <p:pic>
        <p:nvPicPr>
          <p:cNvPr id="5122" name="Picture 2" descr="http://www.sumivector.com/sites/default/files/site-content/content-sliders/african-manufactured-net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1" r="7718"/>
          <a:stretch/>
        </p:blipFill>
        <p:spPr bwMode="auto">
          <a:xfrm>
            <a:off x="7081456" y="4580207"/>
            <a:ext cx="2057044" cy="152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ww.sumivector.com/sites/default/files/site-content/content-sliders/manufacturing-in-africa-1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06"/>
          <a:stretch/>
        </p:blipFill>
        <p:spPr bwMode="auto">
          <a:xfrm>
            <a:off x="5018131" y="4571640"/>
            <a:ext cx="2136413" cy="154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itle 1"/>
          <p:cNvSpPr txBox="1">
            <a:spLocks/>
          </p:cNvSpPr>
          <p:nvPr/>
        </p:nvSpPr>
        <p:spPr>
          <a:xfrm>
            <a:off x="109811" y="9119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latin typeface="Century Gothic" pitchFamily="34" charset="0"/>
              </a:rPr>
              <a:t>Successful example of CSV </a:t>
            </a:r>
          </a:p>
        </p:txBody>
      </p:sp>
      <p:sp>
        <p:nvSpPr>
          <p:cNvPr id="28" name="正方形/長方形 27"/>
          <p:cNvSpPr/>
          <p:nvPr/>
        </p:nvSpPr>
        <p:spPr>
          <a:xfrm>
            <a:off x="1105468" y="121987"/>
            <a:ext cx="2840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b="1" dirty="0">
                <a:latin typeface="Century Gothic" pitchFamily="34" charset="0"/>
              </a:rPr>
              <a:t>Pursue CSV for villagers </a:t>
            </a:r>
          </a:p>
        </p:txBody>
      </p:sp>
      <p:sp>
        <p:nvSpPr>
          <p:cNvPr id="14" name="AutoShape 2" descr="「ＡＥＯＮ」の画像検索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7640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http://livedoor.blogimg.jp/chaaaahan/imgs/d/2/d278bb58-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689" y="1483121"/>
            <a:ext cx="2312528" cy="1475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6714305" y="2958515"/>
            <a:ext cx="2367152" cy="3699068"/>
            <a:chOff x="4575" y="14184"/>
            <a:chExt cx="2885" cy="4195"/>
          </a:xfrm>
        </p:grpSpPr>
        <p:pic>
          <p:nvPicPr>
            <p:cNvPr id="1030" name="Picture 6" descr="http://mainichi.jp/graph/2015/02/22/20150222ddm008020066000c/image/001.jpg"/>
            <p:cNvPicPr>
              <a:picLocks noChangeAspect="1" noChangeArrowheads="1"/>
            </p:cNvPicPr>
            <p:nvPr/>
          </p:nvPicPr>
          <p:blipFill>
            <a:blip r:embed="rId3" r:link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5" y="16145"/>
              <a:ext cx="2885" cy="2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1" name="Picture 7" descr="「トップバリュ オリセット ネット」"/>
            <p:cNvPicPr>
              <a:picLocks noChangeAspect="1" noChangeArrowheads="1"/>
            </p:cNvPicPr>
            <p:nvPr/>
          </p:nvPicPr>
          <p:blipFill>
            <a:blip r:embed="rId5" r:link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3" y="14184"/>
              <a:ext cx="2790" cy="19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正方形/長方形 10"/>
          <p:cNvSpPr/>
          <p:nvPr/>
        </p:nvSpPr>
        <p:spPr>
          <a:xfrm>
            <a:off x="257490" y="5932965"/>
            <a:ext cx="5919514" cy="83099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2400" b="1" dirty="0" smtClean="0"/>
              <a:t>Cooperation with Supermarket (Co- branding ) works well for CSV.</a:t>
            </a:r>
            <a:endParaRPr lang="ja-JP" altLang="en-US" sz="2400" b="1" dirty="0"/>
          </a:p>
        </p:txBody>
      </p:sp>
      <p:sp>
        <p:nvSpPr>
          <p:cNvPr id="4" name="正方形/長方形 3"/>
          <p:cNvSpPr/>
          <p:nvPr/>
        </p:nvSpPr>
        <p:spPr>
          <a:xfrm>
            <a:off x="58452" y="974677"/>
            <a:ext cx="7599732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ja-JP" sz="2400" b="1" dirty="0"/>
          </a:p>
          <a:p>
            <a:endParaRPr lang="en-US" altLang="ja-JP" sz="2400" b="1" dirty="0"/>
          </a:p>
          <a:p>
            <a:r>
              <a:rPr lang="en-US" altLang="ja-JP" b="1" dirty="0"/>
              <a:t> </a:t>
            </a:r>
            <a:r>
              <a:rPr lang="en-US" altLang="ja-JP" sz="2000" b="1" dirty="0"/>
              <a:t>4C</a:t>
            </a:r>
            <a:endParaRPr lang="en-US" altLang="ja-JP" b="1" dirty="0"/>
          </a:p>
          <a:p>
            <a:r>
              <a:rPr lang="en-US" altLang="ja-JP" b="1" dirty="0"/>
              <a:t>  Company: </a:t>
            </a:r>
            <a:r>
              <a:rPr lang="en-US" altLang="ja-JP" b="1" dirty="0" smtClean="0"/>
              <a:t>Sumitomo Chemical jointed with AEON </a:t>
            </a:r>
            <a:endParaRPr lang="en-US" altLang="ja-JP" b="1" dirty="0"/>
          </a:p>
          <a:p>
            <a:r>
              <a:rPr lang="en-US" altLang="ja-JP" b="1" dirty="0"/>
              <a:t>  Customer: Middle income layer is increasing.</a:t>
            </a:r>
            <a:r>
              <a:rPr lang="en-US" altLang="ja-JP" sz="1100" b="1" dirty="0"/>
              <a:t>(GDP per capita  is $1105)</a:t>
            </a:r>
          </a:p>
          <a:p>
            <a:r>
              <a:rPr lang="en-US" altLang="ja-JP" b="1" dirty="0"/>
              <a:t>  Channel: Modern trade</a:t>
            </a:r>
            <a:r>
              <a:rPr lang="ja-JP" altLang="en-US" b="1" dirty="0"/>
              <a:t> </a:t>
            </a:r>
            <a:r>
              <a:rPr lang="en-US" altLang="ja-JP" b="1" dirty="0"/>
              <a:t>is becomes popular </a:t>
            </a:r>
            <a:r>
              <a:rPr lang="en-US" altLang="ja-JP" b="1" dirty="0" smtClean="0"/>
              <a:t>(20%). </a:t>
            </a:r>
            <a:r>
              <a:rPr lang="en-US" altLang="ja-JP" b="1" dirty="0"/>
              <a:t>Sumitomo </a:t>
            </a:r>
            <a:endParaRPr lang="en-US" altLang="ja-JP" b="1" dirty="0" smtClean="0"/>
          </a:p>
          <a:p>
            <a:r>
              <a:rPr lang="en-US" altLang="ja-JP" b="1" dirty="0"/>
              <a:t> </a:t>
            </a:r>
            <a:r>
              <a:rPr lang="en-US" altLang="ja-JP" b="1" dirty="0" smtClean="0"/>
              <a:t>                  Chemical tried to find </a:t>
            </a:r>
            <a:r>
              <a:rPr lang="en-US" altLang="ja-JP" b="1" dirty="0"/>
              <a:t>channel of modern trade. </a:t>
            </a:r>
          </a:p>
          <a:p>
            <a:r>
              <a:rPr lang="en-US" altLang="ja-JP" b="1" dirty="0"/>
              <a:t>  Collaborator: AEON </a:t>
            </a:r>
            <a:r>
              <a:rPr lang="ja-JP" altLang="en-US" b="1" dirty="0"/>
              <a:t>　</a:t>
            </a:r>
            <a:r>
              <a:rPr lang="en-US" altLang="ja-JP" b="1" dirty="0" smtClean="0"/>
              <a:t>(No.1 retailer in Japan)</a:t>
            </a:r>
          </a:p>
          <a:p>
            <a:r>
              <a:rPr lang="en-US" altLang="ja-JP" b="1" dirty="0"/>
              <a:t> </a:t>
            </a:r>
            <a:r>
              <a:rPr lang="en-US" altLang="ja-JP" b="1" dirty="0" smtClean="0"/>
              <a:t>                          TOPVALU is AEON’s private bland </a:t>
            </a:r>
            <a:r>
              <a:rPr lang="ja-JP" altLang="en-US" b="1" dirty="0" smtClean="0"/>
              <a:t>（</a:t>
            </a:r>
            <a:r>
              <a:rPr lang="en-US" altLang="ja-JP" b="1" dirty="0" smtClean="0"/>
              <a:t>6000 items</a:t>
            </a:r>
            <a:r>
              <a:rPr lang="ja-JP" altLang="en-US" b="1" dirty="0" smtClean="0"/>
              <a:t>）</a:t>
            </a:r>
            <a:endParaRPr lang="en-US" altLang="ja-JP" b="1" dirty="0" smtClean="0"/>
          </a:p>
          <a:p>
            <a:r>
              <a:rPr lang="en-US" altLang="ja-JP" b="1" dirty="0"/>
              <a:t> </a:t>
            </a:r>
            <a:r>
              <a:rPr lang="en-US" altLang="ja-JP" b="1" dirty="0" smtClean="0"/>
              <a:t>                          TOPVALU shows </a:t>
            </a:r>
            <a:r>
              <a:rPr lang="en-US" altLang="ja-JP" b="1" dirty="0"/>
              <a:t>security/safety </a:t>
            </a:r>
            <a:r>
              <a:rPr lang="en-US" altLang="ja-JP" b="1" dirty="0" smtClean="0"/>
              <a:t>and reasonable price.</a:t>
            </a:r>
          </a:p>
          <a:p>
            <a:r>
              <a:rPr lang="en-US" altLang="ja-JP" sz="2000" b="1" dirty="0" smtClean="0"/>
              <a:t>4P</a:t>
            </a:r>
            <a:endParaRPr lang="en-US" altLang="ja-JP" sz="2000" b="1" dirty="0"/>
          </a:p>
          <a:p>
            <a:r>
              <a:rPr lang="en-US" altLang="ja-JP" b="1" dirty="0"/>
              <a:t>  Product: TOP VALU Olyset™ (2014)</a:t>
            </a:r>
          </a:p>
          <a:p>
            <a:r>
              <a:rPr lang="en-US" altLang="ja-JP" b="1" dirty="0"/>
              <a:t>  Place: Super market </a:t>
            </a:r>
            <a:r>
              <a:rPr lang="en-US" altLang="ja-JP" b="1" dirty="0" smtClean="0"/>
              <a:t>(AEON)</a:t>
            </a:r>
            <a:endParaRPr lang="en-US" altLang="ja-JP" b="1" dirty="0"/>
          </a:p>
          <a:p>
            <a:r>
              <a:rPr lang="en-US" altLang="ja-JP" b="1" dirty="0"/>
              <a:t>  Price:30US$ </a:t>
            </a:r>
            <a:r>
              <a:rPr lang="en-US" altLang="ja-JP" b="1" dirty="0" smtClean="0">
                <a:solidFill>
                  <a:srgbClr val="FF0000"/>
                </a:solidFill>
              </a:rPr>
              <a:t>(XX times compare to B to B business)</a:t>
            </a:r>
            <a:endParaRPr lang="en-US" altLang="ja-JP" b="1" dirty="0">
              <a:solidFill>
                <a:srgbClr val="FF0000"/>
              </a:solidFill>
            </a:endParaRPr>
          </a:p>
          <a:p>
            <a:r>
              <a:rPr lang="en-US" altLang="ja-JP" b="1" dirty="0"/>
              <a:t>  Promotion: </a:t>
            </a:r>
            <a:r>
              <a:rPr lang="en-US" altLang="ja-JP" b="1" dirty="0" smtClean="0"/>
              <a:t>Promotion </a:t>
            </a:r>
            <a:r>
              <a:rPr lang="en-US" altLang="ja-JP" b="1" dirty="0"/>
              <a:t>by </a:t>
            </a:r>
            <a:r>
              <a:rPr lang="en-US" altLang="ja-JP" b="1" dirty="0" smtClean="0"/>
              <a:t>salesperson  </a:t>
            </a:r>
          </a:p>
          <a:p>
            <a:r>
              <a:rPr lang="en-US" altLang="ja-JP" b="1" dirty="0"/>
              <a:t> </a:t>
            </a:r>
            <a:r>
              <a:rPr lang="en-US" altLang="ja-JP" b="1" dirty="0" smtClean="0"/>
              <a:t>                       and </a:t>
            </a:r>
            <a:r>
              <a:rPr lang="en-US" altLang="ja-JP" b="1" dirty="0"/>
              <a:t>visual </a:t>
            </a:r>
            <a:r>
              <a:rPr lang="en-US" altLang="ja-JP" b="1" dirty="0" smtClean="0"/>
              <a:t>merchandizing </a:t>
            </a:r>
            <a:r>
              <a:rPr lang="en-US" altLang="ja-JP" b="1" dirty="0"/>
              <a:t> </a:t>
            </a:r>
            <a:r>
              <a:rPr lang="en-US" altLang="ja-JP" b="1" dirty="0" smtClean="0"/>
              <a:t>by AEON</a:t>
            </a:r>
            <a:endParaRPr lang="en-US" altLang="ja-JP" b="1" dirty="0"/>
          </a:p>
        </p:txBody>
      </p:sp>
      <p:sp>
        <p:nvSpPr>
          <p:cNvPr id="16" name="正方形/長方形 15"/>
          <p:cNvSpPr/>
          <p:nvPr/>
        </p:nvSpPr>
        <p:spPr>
          <a:xfrm>
            <a:off x="6036706" y="6672522"/>
            <a:ext cx="275267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900" i="1" dirty="0"/>
              <a:t> </a:t>
            </a:r>
            <a:r>
              <a:rPr lang="en-US" altLang="ja-JP" sz="800" i="1" dirty="0" smtClean="0"/>
              <a:t>Source: Interview </a:t>
            </a:r>
            <a:r>
              <a:rPr lang="en-US" altLang="ja-JP" sz="800" i="1" dirty="0"/>
              <a:t>with </a:t>
            </a:r>
            <a:r>
              <a:rPr lang="en-US" altLang="ja-JP" sz="800" i="1" dirty="0" smtClean="0"/>
              <a:t>Mr. Yamaguchi, Mr. Arimoto, Mr. Horii</a:t>
            </a:r>
            <a:endParaRPr lang="ja-JP" altLang="en-US" sz="800" i="1" dirty="0"/>
          </a:p>
        </p:txBody>
      </p:sp>
      <p:sp>
        <p:nvSpPr>
          <p:cNvPr id="19" name="Snip Single Corner Rectangle 7"/>
          <p:cNvSpPr/>
          <p:nvPr/>
        </p:nvSpPr>
        <p:spPr>
          <a:xfrm>
            <a:off x="988098" y="110183"/>
            <a:ext cx="1119116" cy="350656"/>
          </a:xfrm>
          <a:prstGeom prst="snip1Rect">
            <a:avLst>
              <a:gd name="adj" fmla="val 34849"/>
            </a:avLst>
          </a:prstGeom>
          <a:solidFill>
            <a:srgbClr val="F231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b="1" dirty="0" smtClean="0">
                <a:latin typeface="Century Gothic" pitchFamily="34" charset="0"/>
              </a:rPr>
              <a:t>Suggestion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20" name="Snip Single Corner Rectangle 8"/>
          <p:cNvSpPr/>
          <p:nvPr/>
        </p:nvSpPr>
        <p:spPr>
          <a:xfrm>
            <a:off x="16832" y="11018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What I learned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48851" y="4547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latin typeface="Century Gothic" pitchFamily="34" charset="0"/>
              </a:rPr>
              <a:t>Successful example of CSV </a:t>
            </a:r>
          </a:p>
        </p:txBody>
      </p:sp>
      <p:sp>
        <p:nvSpPr>
          <p:cNvPr id="23" name="正方形/長方形 22"/>
          <p:cNvSpPr/>
          <p:nvPr/>
        </p:nvSpPr>
        <p:spPr>
          <a:xfrm>
            <a:off x="2233228" y="79906"/>
            <a:ext cx="2840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b="1" dirty="0">
                <a:latin typeface="Century Gothic" pitchFamily="34" charset="0"/>
              </a:rPr>
              <a:t>Pursue CSV for villagers </a:t>
            </a:r>
          </a:p>
        </p:txBody>
      </p:sp>
      <p:sp>
        <p:nvSpPr>
          <p:cNvPr id="7" name="AutoShape 2" descr="data:image/png;base64,iVBORw0KGgoAAAANSUhEUgAAATsAAACgCAMAAABE1DvBAAAAjVBMVEW6LWH///+2E1W4IVvrzda3GFe5KV+3HFnz4Oa1AFG4I1zjt8Tis8K1ClO2FFbQgJn26Ozv1t7Shp7eqLi8NWa7MWTJaIjDUXj68vW/Q2+0AE3qydPeqbnmvsrPfZfanrHFWn704+jXlKnLcY757/LAR3HDU3nXlqrHY4Tow87boLLNdpKyAEfUjaOwAEB21+TsAAAXqklEQVR4nO1d6ZaqOBA2YIJEg+CKuO9bO+//eJOVNSAIat9zun7M3JY1H6m9UmmB30UHb967PVaTzXE2GlMazY6byeqx7l29w7ffLU2tb79ASJ3leT8jxHAs08QItUJCCJumBQ1CRvtdt/Pt94zoV2DnLh9TQiCFrFVIFERIyGzQ3X77jTl9HbtD945taD5BLYEgBdDa99xvv/mXsfN2Mxs+m21awtAeP9pffflvYtcemKTKfMvOP8NYzb/3/l/DrvOoB5yafobT9740hC9h1zvaDQAnyCSjm/+VUXwBu06fwKaA44Qse/+Nyfdx7Nob22wSOEGYzJafHsmnsVvOCG4eOUbIaPU+O5bPYrccGVXsuIqMjaC5+ORoPonddVYFOdMajdTpiDpqZS5FEH9y7n0Mu86JVJlHeEDBdiQko057MWVX42cMj5zR9VMj+hR2/t0uRA7B9C/kBgBRR4MD6NEz8Gr/VFoictp+Zkwfwm5I8nUrwxTNfJL62Wj74KKQIh3g2q0WbC8s/rdZZB1ie/CRQX0Eu84sM6vCcRpwRgHCfc9IHSFgBRbqOhssAZV+xF1xNM3zo0UKJKBlfoRxP4DdIJ9dMbNpx6hl9XpW8gjauD98rvE/EDiBh0khPIpb2QfgDke5X4Qy7uQDrsbbsfPGlnZ4WChdow1c0jK8VUqQWYtF4IGZgApPDj+gbSAM5Oyk2N08cEvzeeL23XeP7O3Y7fSTzrTvHR57QsQFV9tWKIVE3A3cgbMUb+d2MAcEbaRURDMwD8gU3PSfRd5h8uahvRk796jjKwSNh0+Zjo8c0TfYmcBOgwsCCwFPYAWXC9IHF6ikorUGd9xyziAtJJO3wG92ct+K3VJr0sEWNf/PQdATbIpPANw6KRTwqtM/DwEQ+tTo9E0TLOxhV3wK22XmC96DTbHhY5/fObq3YjdITyYxaRZguQZX0hqpH1Yg0qgK3+W82+15oM9tGxtMEem4P9cd/xMdwZKazeYAXJ6Y287mjcN7I3b+VK8HrWE3oLbuKBo26XHLN042cCAkFzBnrgVVs4TxKdxOsESf2ciwF7+JnjB6Y17tbdh1zKwLwEeKZldoPuJo0Xl0SE5RND0QjiB3LfCF6gh60t0f8zvYPv+Zcm7iKqzTHMh+X2zqXdhds/oVmWKaYMppDgCxkVKTI6lnzfWSQQuXgM00c8d0hO17Aiu8AUzuUWWrHF5xzaqrjW/ZuzcN8V3Y3bKiDo9dT/xKYYILZX8wgl1wTjhtTmfAYMCTLfsdLrsWZ9EOkWdfBMvGvVs09rf+RKecjP17xvgm7AZZqxVd6O/hYKll4kfwUo3pJa+QDI8NBinaMHcCT8CV8znhlyILJHxg/GjZJ3DVMa51essg34Pd3skOAB3NWWy0xhXEXAnKwkUBEhEFxUcRh9pT24eyYhcMEnMVIzwFvla5m7O3eGjvwG6jNfepK78EQ4UqmoJONErKlWnHgv+cBFRACK/AHdvBA3hplKjymJyAp/lwePwO8N6A3SnPU0ImiHQC8cAmggbqMmf2ta+7lbXnUZJr2qmAzGqEu3RUQTwav6GKqnnspvmhOis2WSjrzQt8eYYF9Qq0BhyGZDoZpaGjepe6IdZCenofAK9x7E4p6BLCm3LVSh3PGCbp0Y6Al+XLEIrMpXaH31ugPcuIzzeA1zR2mxR0sN+LzS5qmgHFneZjW+iOUm1CzdpL2ZRkfE634PyScWoQalrmNYzdJCVsqGEBJjE4yRX0FLPhwrQZGlMrEYB2MV8nTh+H97P6Gn2LR82OtWHsVqmvjUZtKrRi0gdhKhBL5cuo/wqYRzAudXbL9sAj/G7UAQagmwXv2Ohgm8XunJkkCNrruDHSsnZgmyPDkkT1MBhQEXUuVYFhruJPIS51bNysKjKbDas0iV32SzOy22ARGwVVF/0yMgzSG947lGkL45uS2HSOFE/QBj0bOSAdx2fSt8HhNoldjk5E0Ad7EXcTPuo5P0cTu2pK7zihc88vM0vhEtzCu5IFfxVbunAJIsPmxtsgdn5eYRgTM0xqoQu3T3ApJsTMgd+wqs5SHG7tQpzo3PID6sSsQVfzkYIG62ybwy5rUoUDk8IocAsNOoGZ5RiGAS2LyfVZl807E/Kfiosdww/CZNphaQeUO4+6K0hzZl5j2N0T1gmCTuzFSY+JPLgBw6LEFkPZ2Q+vntde9u4/FLfxgoVeHl3+0/lkl5CT1KIGK4o7teVW4mEoe0JD1BR2vYRSQ47bnsViadSCWP3swOqJ3DdvsTu6AFjUwNnGfpo8r0axDuAcLMBi0TtK6NL8YN0bGnJT2KXsDsiyBMtxKAGR6YPtYfZk1nGXNE4kWVjSeW4n0wf3bKrKx1CVXDidS+qxpKk6s4awS/rsaDOZsAnTw0pa4xO1YJ5buWYyHx0kpoj/vJiRaud5QL/ANkLZ7mVsFbuhZS3NYJeOFSFse4s9lco3KI/gmSasliUYB88PLvG/yngYeISZR7II38dm7klKs6en96vUCHbzrB1BRfIsGFCJfZal2SULF60YXK4dc6K2rVJRAcQLzlSQAdlXALJhAfhoYtTNYKczH+CiY5v/dQ7A75dg1oiwNVQs1SFYPcErKKZKozcO7WmMO+Aw0tiTQSPVFk1gd9dauwbYB8NDMPWA/yx9nxy7RX4CvtTJMwx+/8F/gVFhXYHZm4uZxtIUHtdXyEhF7xsxVBrATsOx/M1X/gBYCNmTecWCdSK9zj2GQiUejpWWZMCx+N8ESAWFsXtPgmc1kbRtALuE+jMjrWF3xCFcxn+ND12Na285qojuVH1VBrPjHvyzUh+lnb7e3tYfeH3sHnEda54XoWBCR1B1iYS8TFLnGL7doZRXm77Nntvixh4sMpfzWENNqo2dm6wJ2QP3qKwRo5vJZT0bcIvn+yVt11G8jWfFq3wJZw7ufMJTK6WvMaobqAutjd0myQ2sYPAmpx6yirM5GYIs22GHaYXJdRXiyOpTzFkFsUf8TtASVspGW0Bp1R15bewywVlkP8KpZz68KrKOLOiXiJhp8OMuflQVEzU7zH0i9fGEDK/NKi+crT/Wy0qrtpFXF7u4M4ZEPtEauWrqWVWsE8rvW+AYcqp5R0hA2yB3GTOamGN6uLwAxRdwscnM93KXE9l1o1E1sevFPS0oK7ORPQSu+NpVWJb4YA6G3F/qLI4EUdeJqghsT7rMWHaDKz28LC9AqfMwb4NQdSFISNJzxHUDKjWxi6eYLZYStDhkxunwvCYzReaAfgrKqfdpi/CFJ2xsjOUxJHC86VOjb5FTKJAD3rTbC/UWsnq+nwyU1bZT6mE3jIsz1BlSubThMwMH7W3JzKoi6oaCM3XcDcWX7FuEjimiwhBQCfUsehonZEVrfyB1Dhde8p1wzVUE9bBLOLJjZIw8IEUdIhUnHneT6NyKhketDLaYRxJTv/u0SVSaLCpFCAzcR0LZ2PWKkWthl65O50oWdMbs56BsVlqSSa88sIkQQk6omAurknncaAYqMW2M6L36JhULbpMTrxZ2mviJxabe2nDIpCLPQmqNuMwW7qupQQALB8g/mDQELGebTboWE7LkvU6ohTYg+cb1JF4d7HQ5PDH1wHJZsnQiJMNjCx7ppWqhEzf0wuws8zZ8O3a4LHQtFgdluW+WNRulFH89VVsHuxz2scbMoE1X9eQODpus7xjHzsMcHP6TafFoijoMqfBzf+gPa3m45PSzFqxOl3E8f9v0G9t1aqNqYJdbokRNqVG5dhTIIq3J43zub6xgwKJZ9LYzuzUZsJ/s2fE4ssS/ITvsMeyOtnmhPw0uZsF65tgTTiw5bq6iReBJaOusmqqBXTzjhwxik1h5cDl+RaOom5g38cGSguP1t+FPj3OoCNtUrLd/fLBdhSHfTqkyH+L16Ysdkmsxojeo49W+jl3cWkCzDsvGT+xqwqjlJN2i3k+ShbrJNTnLn2SCSytvM+iMwI21/lBaHyW53amx7Od17GJrS6gobvdYmNw/O5UivKko2jBIgOM7ZuJwL0jYY4dy/hne0A+yVJxgts4JTY1qrL14HbuYgcIWWUODTFj9eb+S8crWMEZ0TuZgZgjHk4xgnSzEKWvpYRKV0eO+d0ia1zXMlJexm8e+OvF52Qw2ELUkupXsOhhfsDSwY+3s3BFOHX7YsRYKh1F5Qy8GMjZ+/ESZs/l65uJl7OJruQh4CNGDnHGHMXOFqJ05iiTOnYTBXH8nYkcm7moP36r0+Ek876eXqMtDYR6zMr2MXXx2GR1wVBYtZTubXKu0fXKsy0A4RxODN3TyJv1TaIAgSA/v/djhLTtcUSmFNzMerojOhERersh7FbuEjmMCty8rvPAG/JzKFRyGFIgApz+WDqZ3TKgBey8Ot6T460wrpkEkYTJjgVX/kIgImC/X0b6KXbKcixUMbvc2C/nQf15j9SBlyJas2CboR96+H/s0jrRfDzYKpA2zqj7tVINB726fklm3l028Vvs1SvdGMOn4D7cpsUeUJ9xK8yKy7c1xGNg4hVwf6doLCjVHRWeZCgbz7DMxOSYYGck+A3DxEgJzv2W8RBkjHRkjNXuGj2otKUn4IQfrUJFGajyq+Bquw7RZqer32NtxhTSfMM5A43Y7Cb31EgQ/nUqvUPx+0BosvfaDWNV6UsaCaNNtlLtS4KAoRzvtRBZLxay5CdwzFkUpaHJ8VUcniDSIHSUTGlWKbgRFuezzFPwXGsfKBooO747gv1AnpmvqnhA6Rh2BXylW0FDD2L1EYapvEDzATOmNMCMWRon6QR+MwsPlFgdF1AxecfoF2Emv7DBEFuyCOzaO0lYWLpeI4gGfHraGdDIaU3l4/4ZutZXo+9ihk9eeL1YjJsUNj6XBELSnj167fWWVYGjjtdu9wYwddq4saKwOe68lLpqj72PHTH3HwqpnDO/Dw3YKcAzl5RmOXJZCtjIIh5hcbba99Av0C7CLiC2BdQsCCXbx4U/Tr8KOGyv54PAE7mvO2FvoV2HH/YtTLityaLVLxL5Dvwo7Hv4e5KpPXvPV/7Z2jejr2PF0oSRe4bAgZg7xpUyJw2/qDF+Svo2dDWpRxSLwZunb2MFurw59deJ9G7sWrEOvxY6boq9j9w/TH3av0x92r9Mfdq/TH3av0x92r9Mfdq/TH3av0x92r9Mfdq9To9g1lLv7VygXuzwXMsf7xpCwclliG7k7EFkpX1QbQcLh8WR79/QPuvvmBwYQxny/brsoYo/YOemTUOZVIsrDDnb1tLzr3hDZF7kDtu+tc7YNtBbLxJ0Wu4mTeSvcv6oHxesLrTX9ISdibPXkfZe5W5eh2WW1W1w9F4BBLsDj6WTANpN34+uw0ITefJmzjjUPu9y4mm4pHDwlyoC72qmHNRtkd9ONdtFpsZXH4hta8E4fOW198F3VDXg5sype05zb8RHGKkqj0LX5SP6doCawC/tAujLB7+sbOlvBWp547fU8/ZnIsuVKm1iZF198oy/xZ0ehI2+bt34N2SP15PxumdC5qHrdGHaDF7HrDvr9u7zf4d5f9c+eDjvV/mplE1vWt/o5Qk8WPLV/ILTFZNCsSlRdwiIeZSvNQMFmgqpwM3+5BQquz7CjH+Gn0xR2M8PEWA3EDZi4pRMngx2SZfy8ZhYFYhPTq559ZGkJX19HRGlEFhKWpWUUrRvjlxUkFxWTFLR4sxbPsQurhmpjJzo4q9vJnHKQxQ6Kt1okK2/0gl22i+TYCVGiW15CvCQSvIgsl2XjtY35VRbWsAR26qTa2IkJkcLO8DLFsEbyteXz9StuiBthJ1cQZrZhjIr2lfjic6Zg5ScMi9/XuUH4ctjdGsHOkF1NU9hZi7RMwaKaMJRbqtJQW+GVwG4Sv3GcVJ8rZSrwus8ilg3XUeXXlX0Su5Y00lLYtTIlnfKEiKWkPtCm9zXY6RYoky0/JMti+YLteT52nGVlXVluJ5uPYicpjZ3mBvz4IinYc8oyNdhpeDYcg/gevNKioByAv2Igrshdl/wrsZM6LoJKgqkVeAnsRMmipvV12ExL+DBcdRRkE9nHuv4IWyq3EcOvxM5JP87w4gyXeloMO1MsDDjrUJFVtHyLMr5kqaCqnQvYu1p2llfq8xuxU11Ho3cyhKGqbbQQx8645g9WWWNsFvFVN/kFPuINHUSEqMjrnvIrsZNqdZXGTntBDDskJqzenFV3ZS3ODMaN2Q1mQmJz9GqoF81rk/cbsVN2aQa7zNbj/GkSux+HWIK1c5bnSIXDNBBv9FFQ0HgST1cOf84NfyV2ypnNYKebABI7/3qVqyj2OSwmzV0q+vkDHvksy9mbKWS5hDi9n6g67Rdjl5F3RdgpWuq65yZuO0McxYKANGNZbvxJbyRnt4tfiZ3k2cj+ktgdCnjWXd9uu/6JFFSqSwv7bDHuLWLZqXo436IHZNpASvqN2KlOBY+0jVKoKwLLMgvEPyVHaGGPh6oKlj9xTALCl8ZdC5j2N2LXkgGjyAuXtrFWgcZtlGJSvYYMNuaCnlzM1/XbHqP2toBpfyV20q+IvraMM811MaPy2Cmbm212VBCWQ5pNs7SbwVXCLmIiESjLuai+P5uGSoKpXbhdATspNtl/ta6HID7a61yQDA1rvcFa2OWErOv7ZMKRDG3SrKMRf1p57Mxo14+CdWOMZds/jqBAxvF0TKvBDmU4UQUOo49l8TxHjs1YGzv1vLDtjUz8aGVUBexQ2JGnYLEn/1Chilc6XzdNstihScZqlLHImAASw8+ppq+NnQpUKnkq3VR938AK2KnIe1EwWEyLaGTSG1lqRG0WO2uY2eNXdUqJIg/8JfJ6INbGLswuyF3IZc8HvVlRBbuwXU5BZ27mS8RCLCr4rgsJKuyiWNm8ncFYfa9wpvOEQl58oT52WPrtsne6fH19ZqYKdmpCF/RGFd1Vo6+kmFZTu6Cwe4jsJ0JwBrLYhR6mREtsaJBnItXHrqX6DE1sCFX2Wr8ZSCXslKFY0KKSR5QTOwMLptUE6BV23ghzOu60ZpRsR+WzDa4QMnh8YZGXoWsAu7DRbafXlYUBizwJUQU7oeOKFi6S9E6XMHfWW5ptGHUmqLMVx84z05zyKGK+ddkEdoik2u/t8tisEnbC2qnAsrqImKKy2KF0K8F2fjuQp9jJL6l17aO7XGJt65az3BVyMrjbKbeAmEfeC5ojmWuQTmRIwzyjQcNIdJyyZ/F33MTayHXuBd0wntYujkeCissSMUH3W/d67Z01hWERIXGvkj2j0fjJc7O3Qq28tx1pSH9vZDiTc295XQ77xQ1fn9d9IkFPT8MWdBz4ZElryZvFzn52QukHoCzl3hebEDrQKg71/NUb16A/7F6nP+xepz/sXqdfi5353TXZZehL2Bm5+w+pE9a9JHhWvAwXw9/Q6eM72MGOftNy05JkL9r7bWRBIxQsuzxCiNl2QHjfLcjYfoy+g52hd1PN81DQ7fZw57ySpwWpT2SMZ/7qsDZ5VJx6UtTTzcZAPk9fwy7a4Q61LMbBGMf6fgJwF1spwqW3Mdrg8gC8oXGInWxXVs3Wbpi+hl1374jum87G6LkWwpP9SLpso9YD+MIbYpH3kbkHYCwEZAq7maAvNcL7GnYsjrG3cQv7YPQAXWj7lI0lER/shKaAQ1YUQHoqnJLATi0mqLTtVoP0NewGLNbj9zGeAD/otI17FCgL5irthloi3UqBXXPpJ7EbynLR23q93vnf6q/1PXlH7InHWjQbtwEyDMdXOWlsL0NNYreBx1BkCSyuZilqc8h+FlONqeQfX5/Nfj99U89iMmODtkz6L0/s3IBMe7oFYCMmkrFTyVl7KxN/CGNkbEQZPeIbIgUA4Nx1p2+l79ooIu8C7ctB7NmNxgMPgK0sLWPV3DLxwcpTRKgOkdEQcA5Go/NutztTfHfnzTfA+759h2ZsbeiaCzjkA+D2w407W+5O2cdObzUSZ3MxyedorBalYqPoZug72FltL/IriAt6YxGmx/feyY5goEwZXSJlmvVYbNQpp6mk01eslC/5s04sg4JGURFjCcllWlFZRIkQ8BvpN8RR/tUODb8Bu3+V/rB7nf6we53+sHud/rB7nf6we51I53/6CIhe7vmtIA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28" name="正方形/長方形 27"/>
          <p:cNvSpPr/>
          <p:nvPr/>
        </p:nvSpPr>
        <p:spPr>
          <a:xfrm>
            <a:off x="0" y="937484"/>
            <a:ext cx="7579704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altLang="ja-JP" sz="2400" b="1" dirty="0">
                <a:solidFill>
                  <a:srgbClr val="FF0000"/>
                </a:solidFill>
              </a:rPr>
              <a:t>Olyset business has sufficient e</a:t>
            </a:r>
            <a:r>
              <a:rPr lang="en-US" altLang="ja-JP" sz="2400" b="1" dirty="0" smtClean="0">
                <a:solidFill>
                  <a:srgbClr val="FF0000"/>
                </a:solidFill>
              </a:rPr>
              <a:t>conomic  impact </a:t>
            </a:r>
          </a:p>
          <a:p>
            <a:r>
              <a:rPr lang="en-US" altLang="ja-JP" sz="2400" b="1" dirty="0" smtClean="0">
                <a:solidFill>
                  <a:srgbClr val="FF0000"/>
                </a:solidFill>
              </a:rPr>
              <a:t>by co-branding with AEON</a:t>
            </a:r>
            <a:r>
              <a:rPr lang="en-US" altLang="ja-JP" sz="2400" b="1" dirty="0">
                <a:solidFill>
                  <a:srgbClr val="FF0000"/>
                </a:solidFill>
              </a:rPr>
              <a:t> </a:t>
            </a:r>
            <a:r>
              <a:rPr lang="en-US" altLang="ja-JP" sz="2400" b="1" dirty="0" smtClean="0">
                <a:solidFill>
                  <a:srgbClr val="FF0000"/>
                </a:solidFill>
              </a:rPr>
              <a:t>(Vietnam</a:t>
            </a:r>
            <a:r>
              <a:rPr lang="en-US" altLang="ja-JP" sz="2400" b="1" dirty="0">
                <a:solidFill>
                  <a:srgbClr val="FF0000"/>
                </a:solidFill>
              </a:rPr>
              <a:t>, </a:t>
            </a:r>
            <a:r>
              <a:rPr lang="en-US" altLang="ja-JP" sz="2400" b="1" dirty="0" smtClean="0">
                <a:solidFill>
                  <a:srgbClr val="FF0000"/>
                </a:solidFill>
              </a:rPr>
              <a:t>Cambodia, Thailand)</a:t>
            </a:r>
            <a:endParaRPr lang="en-US" altLang="ja-JP" sz="2400" b="1" dirty="0">
              <a:solidFill>
                <a:srgbClr val="FF0000"/>
              </a:solidFill>
            </a:endParaRPr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744" y="1147907"/>
            <a:ext cx="1485816" cy="475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914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図 20" descr="http://blog-imgs-37-origin.fc2.com/b/a/n/bangkokthailand/IMG_051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4644" y="2257523"/>
            <a:ext cx="2669205" cy="183080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04" y="798323"/>
            <a:ext cx="5180007" cy="1325563"/>
          </a:xfrm>
          <a:ln>
            <a:solidFill>
              <a:schemeClr val="tx2"/>
            </a:solidFill>
          </a:ln>
        </p:spPr>
        <p:txBody>
          <a:bodyPr>
            <a:noAutofit/>
          </a:bodyPr>
          <a:lstStyle/>
          <a:p>
            <a:pPr marL="0" indent="0"/>
            <a:r>
              <a:rPr lang="en-US" altLang="ja-JP" sz="2400" b="1" dirty="0" smtClean="0">
                <a:solidFill>
                  <a:srgbClr val="FF0000"/>
                </a:solidFill>
                <a:latin typeface="+mn-lt"/>
              </a:rPr>
              <a:t>Co-branding with AEON</a:t>
            </a:r>
            <a:br>
              <a:rPr lang="en-US" altLang="ja-JP" sz="2400" b="1" dirty="0" smtClean="0">
                <a:solidFill>
                  <a:srgbClr val="FF0000"/>
                </a:solidFill>
                <a:latin typeface="+mn-lt"/>
              </a:rPr>
            </a:br>
            <a:r>
              <a:rPr lang="en-US" altLang="ja-JP" sz="24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ja-JP" altLang="en-US" sz="2400" b="1" dirty="0" smtClean="0">
                <a:solidFill>
                  <a:srgbClr val="FF0000"/>
                </a:solidFill>
                <a:latin typeface="+mn-lt"/>
              </a:rPr>
              <a:t>　　</a:t>
            </a:r>
            <a:r>
              <a:rPr lang="en-US" altLang="ja-JP" sz="2400" b="1" dirty="0" smtClean="0">
                <a:solidFill>
                  <a:srgbClr val="FF0000"/>
                </a:solidFill>
                <a:latin typeface="+mn-lt"/>
              </a:rPr>
              <a:t>TOPVALU-DoiTung macadamia nuts</a:t>
            </a:r>
            <a:br>
              <a:rPr lang="en-US" altLang="ja-JP" sz="2400" b="1" dirty="0" smtClean="0">
                <a:solidFill>
                  <a:srgbClr val="FF0000"/>
                </a:solidFill>
                <a:latin typeface="+mn-lt"/>
              </a:rPr>
            </a:br>
            <a:r>
              <a:rPr lang="en-US" altLang="ja-JP" sz="24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ja-JP" altLang="en-US" sz="2400" b="1" dirty="0" smtClean="0">
                <a:solidFill>
                  <a:srgbClr val="FF0000"/>
                </a:solidFill>
                <a:latin typeface="+mn-lt"/>
              </a:rPr>
              <a:t>　　</a:t>
            </a:r>
            <a:r>
              <a:rPr lang="en-US" altLang="ja-JP" sz="2400" b="1" dirty="0" smtClean="0">
                <a:solidFill>
                  <a:srgbClr val="FF0000"/>
                </a:solidFill>
                <a:latin typeface="+mn-lt"/>
              </a:rPr>
              <a:t>TOPVALU-DoiTung Coffee</a:t>
            </a:r>
            <a:endParaRPr lang="en-US" altLang="ja-JP" sz="2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152204" y="3572158"/>
            <a:ext cx="5349436" cy="193899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ja-JP" sz="2400" b="1" dirty="0" smtClean="0"/>
              <a:t>Merit (DoiTung brand) : </a:t>
            </a:r>
          </a:p>
          <a:p>
            <a:r>
              <a:rPr lang="en-US" altLang="ja-JP" sz="2400" b="1" dirty="0" smtClean="0"/>
              <a:t> 1)Premium price</a:t>
            </a:r>
            <a:endParaRPr lang="en-US" altLang="ja-JP" sz="2400" b="1" dirty="0"/>
          </a:p>
          <a:p>
            <a:r>
              <a:rPr lang="en-US" altLang="ja-JP" sz="2400" b="1" dirty="0"/>
              <a:t> </a:t>
            </a:r>
            <a:r>
              <a:rPr lang="en-US" altLang="ja-JP" sz="2400" b="1" dirty="0" smtClean="0"/>
              <a:t>2)To get Japanese</a:t>
            </a:r>
          </a:p>
          <a:p>
            <a:r>
              <a:rPr lang="en-US" altLang="ja-JP" sz="2400" b="1" dirty="0" smtClean="0"/>
              <a:t>               STRICT Quality Control system &amp;</a:t>
            </a:r>
          </a:p>
          <a:p>
            <a:r>
              <a:rPr lang="en-US" altLang="ja-JP" sz="2400" b="1" dirty="0"/>
              <a:t> </a:t>
            </a:r>
            <a:r>
              <a:rPr lang="en-US" altLang="ja-JP" sz="2400" b="1" dirty="0" smtClean="0"/>
              <a:t>              STRICT Traceability system </a:t>
            </a:r>
            <a:endParaRPr lang="ja-JP" altLang="en-US" sz="2400" b="1" dirty="0"/>
          </a:p>
        </p:txBody>
      </p:sp>
      <p:sp>
        <p:nvSpPr>
          <p:cNvPr id="4" name="正方形/長方形 3"/>
          <p:cNvSpPr/>
          <p:nvPr/>
        </p:nvSpPr>
        <p:spPr>
          <a:xfrm>
            <a:off x="42141" y="2084011"/>
            <a:ext cx="759973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b="1" dirty="0" smtClean="0"/>
              <a:t>4P</a:t>
            </a:r>
            <a:endParaRPr lang="en-US" altLang="ja-JP" sz="2000" b="1" dirty="0"/>
          </a:p>
          <a:p>
            <a:r>
              <a:rPr lang="en-US" altLang="ja-JP" b="1" dirty="0"/>
              <a:t>  Product: TOP VALU </a:t>
            </a:r>
            <a:r>
              <a:rPr lang="en-US" altLang="ja-JP" b="1" dirty="0" smtClean="0"/>
              <a:t>DoiTung Macadamia nuts or Coffee</a:t>
            </a:r>
            <a:endParaRPr lang="en-US" altLang="ja-JP" b="1" dirty="0"/>
          </a:p>
          <a:p>
            <a:r>
              <a:rPr lang="en-US" altLang="ja-JP" b="1" dirty="0"/>
              <a:t>  Place: </a:t>
            </a:r>
            <a:r>
              <a:rPr lang="en-US" altLang="ja-JP" b="1" dirty="0" smtClean="0"/>
              <a:t>Japanese Super </a:t>
            </a:r>
            <a:r>
              <a:rPr lang="en-US" altLang="ja-JP" b="1" dirty="0"/>
              <a:t>market </a:t>
            </a:r>
            <a:r>
              <a:rPr lang="en-US" altLang="ja-JP" b="1" dirty="0" smtClean="0"/>
              <a:t>(AEON)</a:t>
            </a:r>
            <a:endParaRPr lang="en-US" altLang="ja-JP" b="1" dirty="0"/>
          </a:p>
          <a:p>
            <a:r>
              <a:rPr lang="en-US" altLang="ja-JP" b="1" dirty="0"/>
              <a:t>  </a:t>
            </a:r>
            <a:r>
              <a:rPr lang="en-US" altLang="ja-JP" b="1" dirty="0" smtClean="0"/>
              <a:t>Price: XXX </a:t>
            </a:r>
            <a:endParaRPr lang="en-US" altLang="ja-JP" b="1" dirty="0"/>
          </a:p>
          <a:p>
            <a:r>
              <a:rPr lang="en-US" altLang="ja-JP" b="1" dirty="0" smtClean="0"/>
              <a:t>  </a:t>
            </a:r>
            <a:r>
              <a:rPr lang="en-US" altLang="ja-JP" b="1" dirty="0"/>
              <a:t>Promotion: </a:t>
            </a:r>
            <a:r>
              <a:rPr lang="en-US" altLang="ja-JP" b="1" dirty="0" smtClean="0"/>
              <a:t>Promotion </a:t>
            </a:r>
            <a:r>
              <a:rPr lang="en-US" altLang="ja-JP" b="1" dirty="0"/>
              <a:t>by </a:t>
            </a:r>
            <a:r>
              <a:rPr lang="en-US" altLang="ja-JP" b="1" dirty="0" smtClean="0"/>
              <a:t>salesperson </a:t>
            </a:r>
            <a:r>
              <a:rPr lang="en-US" altLang="ja-JP" b="1" dirty="0"/>
              <a:t>and visual </a:t>
            </a:r>
            <a:r>
              <a:rPr lang="en-US" altLang="ja-JP" b="1" dirty="0" smtClean="0"/>
              <a:t>merchandizing </a:t>
            </a:r>
            <a:r>
              <a:rPr lang="en-US" altLang="ja-JP" b="1" dirty="0">
                <a:solidFill>
                  <a:schemeClr val="bg1"/>
                </a:solidFill>
              </a:rPr>
              <a:t>by </a:t>
            </a:r>
            <a:r>
              <a:rPr lang="en-US" altLang="ja-JP" b="1" dirty="0" smtClean="0">
                <a:solidFill>
                  <a:schemeClr val="bg1"/>
                </a:solidFill>
              </a:rPr>
              <a:t>AEON</a:t>
            </a:r>
            <a:endParaRPr lang="en-US" altLang="ja-JP" b="1" dirty="0">
              <a:solidFill>
                <a:schemeClr val="bg1"/>
              </a:solidFill>
            </a:endParaRPr>
          </a:p>
        </p:txBody>
      </p:sp>
      <p:pic>
        <p:nvPicPr>
          <p:cNvPr id="19" name="図 18" descr="imageL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36" b="20063"/>
          <a:stretch/>
        </p:blipFill>
        <p:spPr bwMode="auto">
          <a:xfrm>
            <a:off x="5655561" y="4078804"/>
            <a:ext cx="2448560" cy="14814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図 19" descr="imageL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5" r="18505"/>
          <a:stretch/>
        </p:blipFill>
        <p:spPr bwMode="auto">
          <a:xfrm>
            <a:off x="8078721" y="4088329"/>
            <a:ext cx="948690" cy="14859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図 21" descr="http://aojiruchan.com/wp-content/uploads/2015/02/d7505-134-121677-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0121" y="3467518"/>
            <a:ext cx="701040" cy="36703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nip Single Corner Rectangle 7"/>
          <p:cNvSpPr/>
          <p:nvPr/>
        </p:nvSpPr>
        <p:spPr>
          <a:xfrm>
            <a:off x="988098" y="293063"/>
            <a:ext cx="1119116" cy="350656"/>
          </a:xfrm>
          <a:prstGeom prst="snip1Rect">
            <a:avLst>
              <a:gd name="adj" fmla="val 34849"/>
            </a:avLst>
          </a:prstGeom>
          <a:solidFill>
            <a:srgbClr val="F231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b="1" dirty="0" smtClean="0">
                <a:latin typeface="Century Gothic" pitchFamily="34" charset="0"/>
              </a:rPr>
              <a:t>Suggestion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24" name="Snip Single Corner Rectangle 8"/>
          <p:cNvSpPr/>
          <p:nvPr/>
        </p:nvSpPr>
        <p:spPr>
          <a:xfrm>
            <a:off x="16832" y="2930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What I learned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7005994" y="5543674"/>
            <a:ext cx="20535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ja-JP" sz="1600" dirty="0" smtClean="0"/>
              <a:t>▲</a:t>
            </a:r>
            <a:r>
              <a:rPr lang="en-US" altLang="ja-JP" sz="1600" dirty="0" smtClean="0"/>
              <a:t>TOPVALU Fair </a:t>
            </a:r>
            <a:r>
              <a:rPr lang="en-US" altLang="ja-JP" sz="1600" dirty="0"/>
              <a:t>trade </a:t>
            </a:r>
            <a:endParaRPr lang="en-US" altLang="ja-JP" sz="1600" dirty="0" smtClean="0"/>
          </a:p>
          <a:p>
            <a:r>
              <a:rPr lang="en-US" altLang="ja-JP" sz="1600" dirty="0"/>
              <a:t> </a:t>
            </a:r>
            <a:r>
              <a:rPr lang="en-US" altLang="ja-JP" sz="1600" dirty="0" smtClean="0"/>
              <a:t>   chocolate &amp; coffee </a:t>
            </a:r>
            <a:endParaRPr lang="ja-JP" altLang="en-US" sz="1600" dirty="0"/>
          </a:p>
        </p:txBody>
      </p:sp>
      <p:grpSp>
        <p:nvGrpSpPr>
          <p:cNvPr id="28" name="グループ化 27"/>
          <p:cNvGrpSpPr/>
          <p:nvPr/>
        </p:nvGrpSpPr>
        <p:grpSpPr>
          <a:xfrm>
            <a:off x="6306944" y="838200"/>
            <a:ext cx="2752625" cy="1245811"/>
            <a:chOff x="6306944" y="838200"/>
            <a:chExt cx="2752625" cy="1245811"/>
          </a:xfrm>
        </p:grpSpPr>
        <p:sp>
          <p:nvSpPr>
            <p:cNvPr id="7" name="角丸四角形 6"/>
            <p:cNvSpPr/>
            <p:nvPr/>
          </p:nvSpPr>
          <p:spPr>
            <a:xfrm>
              <a:off x="6306944" y="838200"/>
              <a:ext cx="2752625" cy="124581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26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44940" y="1222320"/>
              <a:ext cx="1144602" cy="5813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7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90079" y="1203449"/>
              <a:ext cx="1028700" cy="619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5" name="テキスト ボックス 24"/>
            <p:cNvSpPr txBox="1"/>
            <p:nvPr/>
          </p:nvSpPr>
          <p:spPr>
            <a:xfrm>
              <a:off x="7434623" y="1154519"/>
              <a:ext cx="48442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4000" b="1" dirty="0">
                  <a:latin typeface="Arial Unicode MS" pitchFamily="50" charset="-128"/>
                  <a:ea typeface="Arial Unicode MS" pitchFamily="50" charset="-128"/>
                  <a:cs typeface="Arial Unicode MS" pitchFamily="50" charset="-128"/>
                </a:rPr>
                <a:t>×</a:t>
              </a:r>
              <a:endParaRPr kumimoji="1" lang="ja-JP" altLang="en-US" sz="4000" b="1" dirty="0">
                <a:latin typeface="Arial Unicode MS" pitchFamily="50" charset="-128"/>
                <a:ea typeface="Arial Unicode MS" pitchFamily="50" charset="-128"/>
                <a:cs typeface="Arial Unicode MS" pitchFamily="50" charset="-128"/>
              </a:endParaRPr>
            </a:p>
          </p:txBody>
        </p:sp>
      </p:grpSp>
      <p:pic>
        <p:nvPicPr>
          <p:cNvPr id="33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2007" y="3709760"/>
            <a:ext cx="1226360" cy="738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正方形/長方形 33"/>
          <p:cNvSpPr/>
          <p:nvPr/>
        </p:nvSpPr>
        <p:spPr>
          <a:xfrm>
            <a:off x="167674" y="5581471"/>
            <a:ext cx="6568406" cy="120032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ja-JP" sz="2400" b="1" dirty="0" smtClean="0"/>
              <a:t>Merit (TOPVALU) : </a:t>
            </a:r>
          </a:p>
          <a:p>
            <a:r>
              <a:rPr lang="en-US" altLang="ja-JP" sz="2400" b="1" dirty="0" smtClean="0"/>
              <a:t> 1</a:t>
            </a:r>
            <a:r>
              <a:rPr lang="en-US" altLang="ja-JP" sz="2400" b="1" dirty="0"/>
              <a:t>) </a:t>
            </a:r>
            <a:r>
              <a:rPr lang="en-US" altLang="ja-JP" sz="2400" b="1" dirty="0" smtClean="0"/>
              <a:t>Raise brand value</a:t>
            </a:r>
          </a:p>
          <a:p>
            <a:r>
              <a:rPr lang="en-US" altLang="ja-JP" sz="2400" b="1" dirty="0"/>
              <a:t> </a:t>
            </a:r>
            <a:r>
              <a:rPr lang="en-US" altLang="ja-JP" sz="2400" b="1" dirty="0" smtClean="0"/>
              <a:t>2</a:t>
            </a:r>
            <a:r>
              <a:rPr lang="en-US" altLang="ja-JP" sz="2400" b="1" dirty="0"/>
              <a:t>) </a:t>
            </a:r>
            <a:r>
              <a:rPr lang="en-US" altLang="ja-JP" sz="2400" b="1" dirty="0" smtClean="0"/>
              <a:t>Increase store royalty by original </a:t>
            </a:r>
            <a:r>
              <a:rPr lang="en-US" altLang="ja-JP" sz="2400" b="1" dirty="0"/>
              <a:t>products  </a:t>
            </a:r>
            <a:endParaRPr lang="ja-JP" altLang="en-US" sz="2400" b="1" dirty="0"/>
          </a:p>
        </p:txBody>
      </p:sp>
      <p:pic>
        <p:nvPicPr>
          <p:cNvPr id="3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792" y="5662228"/>
            <a:ext cx="1385047" cy="703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正方形/長方形 35"/>
          <p:cNvSpPr/>
          <p:nvPr/>
        </p:nvSpPr>
        <p:spPr>
          <a:xfrm>
            <a:off x="2107214" y="274387"/>
            <a:ext cx="2840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b="1" dirty="0">
                <a:latin typeface="Century Gothic" pitchFamily="34" charset="0"/>
              </a:rPr>
              <a:t>Pursue CSV for villagers 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33308" y="-255031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latin typeface="Century Gothic" pitchFamily="34" charset="0"/>
              </a:rPr>
              <a:t>Suggestion1</a:t>
            </a:r>
            <a:endParaRPr lang="en-US" sz="4000" b="1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57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308610" y="276317"/>
            <a:ext cx="7886700" cy="767638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latin typeface="Century Gothic" pitchFamily="34" charset="0"/>
              </a:rPr>
              <a:t>Introduce myself</a:t>
            </a:r>
            <a:endParaRPr lang="en-US" sz="4000" b="1" dirty="0">
              <a:latin typeface="Century Gothic" pitchFamily="34" charset="0"/>
            </a:endParaRPr>
          </a:p>
        </p:txBody>
      </p:sp>
      <p:sp>
        <p:nvSpPr>
          <p:cNvPr id="2" name="コンテンツ プレースホルダー 1"/>
          <p:cNvSpPr>
            <a:spLocks noGrp="1"/>
          </p:cNvSpPr>
          <p:nvPr>
            <p:ph idx="1"/>
          </p:nvPr>
        </p:nvSpPr>
        <p:spPr>
          <a:xfrm>
            <a:off x="156210" y="1139823"/>
            <a:ext cx="8393430" cy="585181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kumimoji="1" lang="en-US" altLang="ja-JP" dirty="0" smtClean="0">
                <a:solidFill>
                  <a:srgbClr val="FF0000"/>
                </a:solidFill>
              </a:rPr>
              <a:t>Yusuke Takahashi </a:t>
            </a:r>
            <a:r>
              <a:rPr kumimoji="1" lang="ja-JP" altLang="en-US" b="1" dirty="0" smtClean="0">
                <a:solidFill>
                  <a:srgbClr val="FF0000"/>
                </a:solidFill>
              </a:rPr>
              <a:t>（高橋　裕典） </a:t>
            </a:r>
            <a:r>
              <a:rPr kumimoji="1" lang="en-US" altLang="ja-JP" dirty="0" smtClean="0">
                <a:solidFill>
                  <a:srgbClr val="FF0000"/>
                </a:solidFill>
              </a:rPr>
              <a:t>39ys</a:t>
            </a:r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r>
              <a:rPr kumimoji="1" lang="en-US" altLang="ja-JP" dirty="0" smtClean="0"/>
              <a:t>2000:Biotechnology: MA </a:t>
            </a:r>
          </a:p>
          <a:p>
            <a:pPr marL="0" indent="0">
              <a:buNone/>
            </a:pPr>
            <a:r>
              <a:rPr kumimoji="1" lang="en-US" altLang="ja-JP" dirty="0"/>
              <a:t> </a:t>
            </a:r>
            <a:r>
              <a:rPr kumimoji="1" lang="en-US" altLang="ja-JP" dirty="0" smtClean="0"/>
              <a:t>         American football: BA</a:t>
            </a:r>
          </a:p>
          <a:p>
            <a:pPr marL="0" indent="0">
              <a:buNone/>
            </a:pPr>
            <a:r>
              <a:rPr kumimoji="1" lang="en-US" altLang="ja-JP" dirty="0" smtClean="0"/>
              <a:t>2000:AJINOMOTO </a:t>
            </a:r>
            <a:r>
              <a:rPr kumimoji="1" lang="en-US" altLang="ja-JP" dirty="0"/>
              <a:t>CORPORATION, LTD. </a:t>
            </a:r>
          </a:p>
          <a:p>
            <a:pPr marL="0" indent="0">
              <a:buNone/>
            </a:pP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2000-2011:R&amp;D department (fermentation process)</a:t>
            </a:r>
          </a:p>
          <a:p>
            <a:pPr marL="0" indent="0">
              <a:buNone/>
            </a:pP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2011-2014:New business development (Agriculture)</a:t>
            </a:r>
          </a:p>
          <a:p>
            <a:pPr marL="0" indent="0">
              <a:buNone/>
            </a:pPr>
            <a:r>
              <a:rPr kumimoji="1" lang="en-US" altLang="ja-JP" dirty="0" smtClean="0"/>
              <a:t>2015: Hitotsubashi ICS MBA</a:t>
            </a:r>
            <a:r>
              <a:rPr kumimoji="1" lang="ja-JP" altLang="en-US" dirty="0" smtClean="0"/>
              <a:t>　</a:t>
            </a:r>
            <a:r>
              <a:rPr kumimoji="1" lang="en-US" altLang="ja-JP" dirty="0"/>
              <a:t>(hopefully</a:t>
            </a:r>
            <a:r>
              <a:rPr kumimoji="1" lang="en-US" altLang="ja-JP" dirty="0" smtClean="0"/>
              <a:t>)</a:t>
            </a:r>
          </a:p>
          <a:p>
            <a:pPr marL="0" indent="0">
              <a:buNone/>
            </a:pPr>
            <a:r>
              <a:rPr kumimoji="1" lang="en-US" altLang="ja-JP" dirty="0" smtClean="0"/>
              <a:t>2018:Ghana Ajinomoto (hopefully)</a:t>
            </a:r>
          </a:p>
          <a:p>
            <a:pPr marL="0" indent="0">
              <a:buNone/>
            </a:pPr>
            <a:r>
              <a:rPr kumimoji="1" lang="en-US" altLang="ja-JP" dirty="0" smtClean="0"/>
              <a:t>2020:???</a:t>
            </a:r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r>
              <a:rPr kumimoji="1" lang="en-US" altLang="ja-JP" dirty="0" smtClean="0"/>
              <a:t>1 wife and 1 monster</a:t>
            </a:r>
          </a:p>
          <a:p>
            <a:pPr marL="0" indent="0">
              <a:buNone/>
            </a:pPr>
            <a:r>
              <a:rPr kumimoji="1" lang="en-US" altLang="ja-JP" dirty="0" smtClean="0"/>
              <a:t>Like volunteer activity (Town revitalization)</a:t>
            </a:r>
            <a:endParaRPr kumimoji="1" lang="en-US" altLang="ja-JP" dirty="0"/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265" y="410564"/>
            <a:ext cx="2842260" cy="284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53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 txBox="1">
            <a:spLocks/>
          </p:cNvSpPr>
          <p:nvPr/>
        </p:nvSpPr>
        <p:spPr>
          <a:xfrm>
            <a:off x="2195954" y="-140983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latin typeface="Century Gothic" pitchFamily="34" charset="0"/>
              </a:rPr>
              <a:t>Pursue CSV for villagers </a:t>
            </a:r>
            <a:endParaRPr lang="en-US" sz="4000" b="1" dirty="0">
              <a:latin typeface="Century Gothic" pitchFamily="34" charset="0"/>
            </a:endParaRPr>
          </a:p>
        </p:txBody>
      </p:sp>
      <p:pic>
        <p:nvPicPr>
          <p:cNvPr id="17" name="図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035"/>
          <a:stretch/>
        </p:blipFill>
        <p:spPr>
          <a:xfrm rot="5400000">
            <a:off x="6459830" y="2027557"/>
            <a:ext cx="2294198" cy="2569491"/>
          </a:xfrm>
          <a:prstGeom prst="rect">
            <a:avLst/>
          </a:prstGeom>
        </p:spPr>
      </p:pic>
      <p:sp>
        <p:nvSpPr>
          <p:cNvPr id="23" name="Snip Single Corner Rectangle 7"/>
          <p:cNvSpPr/>
          <p:nvPr/>
        </p:nvSpPr>
        <p:spPr>
          <a:xfrm>
            <a:off x="988098" y="293063"/>
            <a:ext cx="1119116" cy="350656"/>
          </a:xfrm>
          <a:prstGeom prst="snip1Rect">
            <a:avLst>
              <a:gd name="adj" fmla="val 34849"/>
            </a:avLst>
          </a:prstGeom>
          <a:solidFill>
            <a:srgbClr val="F231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b="1" dirty="0" smtClean="0">
                <a:latin typeface="Century Gothic" pitchFamily="34" charset="0"/>
              </a:rPr>
              <a:t>Suggestion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24" name="Snip Single Corner Rectangle 8"/>
          <p:cNvSpPr/>
          <p:nvPr/>
        </p:nvSpPr>
        <p:spPr>
          <a:xfrm>
            <a:off x="16832" y="2930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What I learned</a:t>
            </a:r>
            <a:endParaRPr lang="en-US" sz="1100" b="1" dirty="0">
              <a:latin typeface="Century Gothic" pitchFamily="34" charset="0"/>
            </a:endParaRPr>
          </a:p>
        </p:txBody>
      </p:sp>
      <p:grpSp>
        <p:nvGrpSpPr>
          <p:cNvPr id="28" name="グループ化 27"/>
          <p:cNvGrpSpPr/>
          <p:nvPr/>
        </p:nvGrpSpPr>
        <p:grpSpPr>
          <a:xfrm>
            <a:off x="6306944" y="838200"/>
            <a:ext cx="2752625" cy="1245811"/>
            <a:chOff x="6306944" y="838200"/>
            <a:chExt cx="2752625" cy="1245811"/>
          </a:xfrm>
        </p:grpSpPr>
        <p:sp>
          <p:nvSpPr>
            <p:cNvPr id="7" name="角丸四角形 6"/>
            <p:cNvSpPr/>
            <p:nvPr/>
          </p:nvSpPr>
          <p:spPr>
            <a:xfrm>
              <a:off x="6306944" y="838200"/>
              <a:ext cx="2752625" cy="124581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26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44940" y="1222320"/>
              <a:ext cx="1144602" cy="5813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7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90079" y="1203449"/>
              <a:ext cx="1028700" cy="619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5" name="テキスト ボックス 24"/>
            <p:cNvSpPr txBox="1"/>
            <p:nvPr/>
          </p:nvSpPr>
          <p:spPr>
            <a:xfrm>
              <a:off x="7434623" y="1154519"/>
              <a:ext cx="48442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4000" b="1" dirty="0">
                  <a:latin typeface="Arial Unicode MS" pitchFamily="50" charset="-128"/>
                  <a:ea typeface="Arial Unicode MS" pitchFamily="50" charset="-128"/>
                  <a:cs typeface="Arial Unicode MS" pitchFamily="50" charset="-128"/>
                </a:rPr>
                <a:t>×</a:t>
              </a:r>
              <a:endParaRPr kumimoji="1" lang="ja-JP" altLang="en-US" sz="4000" b="1" dirty="0">
                <a:latin typeface="Arial Unicode MS" pitchFamily="50" charset="-128"/>
                <a:ea typeface="Arial Unicode MS" pitchFamily="50" charset="-128"/>
                <a:cs typeface="Arial Unicode MS" pitchFamily="50" charset="-128"/>
              </a:endParaRPr>
            </a:p>
          </p:txBody>
        </p:sp>
      </p:grpSp>
      <p:sp>
        <p:nvSpPr>
          <p:cNvPr id="32" name="正方形/長方形 31"/>
          <p:cNvSpPr/>
          <p:nvPr/>
        </p:nvSpPr>
        <p:spPr>
          <a:xfrm>
            <a:off x="167674" y="2364446"/>
            <a:ext cx="47908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400" b="1" dirty="0"/>
              <a:t> </a:t>
            </a:r>
            <a:r>
              <a:rPr lang="en-US" altLang="ja-JP" sz="2400" b="1" u="sng" dirty="0" smtClean="0"/>
              <a:t>Interview with Mr. Horii at Bangkok</a:t>
            </a:r>
            <a:endParaRPr lang="ja-JP" altLang="en-US" sz="2400" u="sng" dirty="0"/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152204" y="798323"/>
            <a:ext cx="5180007" cy="1325563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400" b="1" dirty="0" smtClean="0">
                <a:solidFill>
                  <a:srgbClr val="FF0000"/>
                </a:solidFill>
                <a:latin typeface="+mn-lt"/>
              </a:rPr>
              <a:t>Co-branding with AEON</a:t>
            </a:r>
            <a:br>
              <a:rPr lang="en-US" altLang="ja-JP" sz="2400" b="1" dirty="0" smtClean="0">
                <a:solidFill>
                  <a:srgbClr val="FF0000"/>
                </a:solidFill>
                <a:latin typeface="+mn-lt"/>
              </a:rPr>
            </a:br>
            <a:r>
              <a:rPr lang="en-US" altLang="ja-JP" sz="24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ja-JP" altLang="en-US" sz="2400" b="1" dirty="0" smtClean="0">
                <a:solidFill>
                  <a:srgbClr val="FF0000"/>
                </a:solidFill>
                <a:latin typeface="+mn-lt"/>
              </a:rPr>
              <a:t>　　</a:t>
            </a:r>
            <a:r>
              <a:rPr lang="en-US" altLang="ja-JP" sz="2400" b="1" dirty="0" smtClean="0">
                <a:solidFill>
                  <a:srgbClr val="FF0000"/>
                </a:solidFill>
                <a:latin typeface="+mn-lt"/>
              </a:rPr>
              <a:t>TOPVALU-DoiTung macadamia nuts</a:t>
            </a:r>
            <a:br>
              <a:rPr lang="en-US" altLang="ja-JP" sz="2400" b="1" dirty="0" smtClean="0">
                <a:solidFill>
                  <a:srgbClr val="FF0000"/>
                </a:solidFill>
                <a:latin typeface="+mn-lt"/>
              </a:rPr>
            </a:br>
            <a:r>
              <a:rPr lang="en-US" altLang="ja-JP" sz="24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ja-JP" altLang="en-US" sz="2400" b="1" dirty="0" smtClean="0">
                <a:solidFill>
                  <a:srgbClr val="FF0000"/>
                </a:solidFill>
                <a:latin typeface="+mn-lt"/>
              </a:rPr>
              <a:t>　　</a:t>
            </a:r>
            <a:r>
              <a:rPr lang="en-US" altLang="ja-JP" sz="2400" b="1" dirty="0" smtClean="0">
                <a:solidFill>
                  <a:srgbClr val="FF0000"/>
                </a:solidFill>
                <a:latin typeface="+mn-lt"/>
              </a:rPr>
              <a:t>TOPVALU-DoiTung Coffee</a:t>
            </a:r>
            <a:endParaRPr lang="en-US" altLang="ja-JP" sz="2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5637011" y="4464228"/>
            <a:ext cx="36248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dirty="0" smtClean="0"/>
              <a:t>Mr. Horii</a:t>
            </a:r>
          </a:p>
          <a:p>
            <a:r>
              <a:rPr kumimoji="1" lang="en-US" altLang="ja-JP" sz="1600" dirty="0" smtClean="0"/>
              <a:t>Ex </a:t>
            </a:r>
            <a:r>
              <a:rPr kumimoji="1" lang="en-US" altLang="ja-JP" sz="1600" dirty="0"/>
              <a:t>-</a:t>
            </a:r>
            <a:r>
              <a:rPr kumimoji="1" lang="en-US" altLang="ja-JP" sz="1600" dirty="0" smtClean="0"/>
              <a:t>product </a:t>
            </a:r>
            <a:r>
              <a:rPr kumimoji="1" lang="en-US" altLang="ja-JP" sz="1600" dirty="0"/>
              <a:t>general </a:t>
            </a:r>
            <a:r>
              <a:rPr kumimoji="1" lang="en-US" altLang="ja-JP" sz="1600" dirty="0" smtClean="0"/>
              <a:t>manager of TOPVALU</a:t>
            </a:r>
          </a:p>
          <a:p>
            <a:r>
              <a:rPr kumimoji="1" lang="en-US" altLang="ja-JP" sz="1600" dirty="0" smtClean="0"/>
              <a:t>Now- CEO of AEON TOPVALU Thailand</a:t>
            </a:r>
          </a:p>
          <a:p>
            <a:r>
              <a:rPr lang="en-US" altLang="ja-JP" sz="1600" dirty="0" smtClean="0"/>
              <a:t>(ITF </a:t>
            </a:r>
            <a:r>
              <a:rPr lang="en-US" altLang="ja-JP" sz="1600" dirty="0"/>
              <a:t>Tower</a:t>
            </a:r>
            <a:r>
              <a:rPr lang="ja-JP" altLang="ja-JP" sz="1600" dirty="0"/>
              <a:t>Ⅱ</a:t>
            </a:r>
            <a:r>
              <a:rPr lang="en-US" altLang="ja-JP" sz="1600" dirty="0"/>
              <a:t>,21st Floor,Silom  </a:t>
            </a:r>
            <a:r>
              <a:rPr lang="en-US" altLang="ja-JP" sz="1600" dirty="0" smtClean="0"/>
              <a:t>Road</a:t>
            </a:r>
            <a:r>
              <a:rPr lang="en-US" altLang="ja-JP" sz="1600" dirty="0"/>
              <a:t>)</a:t>
            </a:r>
            <a:endParaRPr lang="ja-JP" altLang="ja-JP" sz="16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67674" y="2809748"/>
            <a:ext cx="45761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/>
              <a:t>He visited DoiTung three years ago.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167674" y="3253111"/>
            <a:ext cx="55930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2400" dirty="0"/>
              <a:t>His </a:t>
            </a:r>
            <a:r>
              <a:rPr kumimoji="1" lang="en-US" altLang="ja-JP" sz="2400" dirty="0" smtClean="0"/>
              <a:t>concerns in case of Co-branding were</a:t>
            </a:r>
          </a:p>
          <a:p>
            <a:r>
              <a:rPr kumimoji="1" lang="en-US" altLang="ja-JP" sz="2400" dirty="0" smtClean="0"/>
              <a:t>   1 ) Volume</a:t>
            </a:r>
          </a:p>
          <a:p>
            <a:r>
              <a:rPr kumimoji="1" lang="en-US" altLang="ja-JP" sz="2400" dirty="0" smtClean="0"/>
              <a:t>   2) Stable supply :</a:t>
            </a:r>
          </a:p>
          <a:p>
            <a:r>
              <a:rPr kumimoji="1" lang="en-US" altLang="ja-JP" sz="2400" dirty="0" smtClean="0"/>
              <a:t>   3</a:t>
            </a:r>
            <a:r>
              <a:rPr kumimoji="1" lang="en-US" altLang="ja-JP" sz="2400" dirty="0"/>
              <a:t>) Traceability </a:t>
            </a:r>
            <a:endParaRPr kumimoji="1" lang="en-US" altLang="ja-JP" sz="2400" dirty="0" smtClean="0"/>
          </a:p>
          <a:p>
            <a:r>
              <a:rPr kumimoji="1" lang="en-US" altLang="ja-JP" sz="2400" dirty="0"/>
              <a:t> </a:t>
            </a:r>
            <a:r>
              <a:rPr kumimoji="1" lang="en-US" altLang="ja-JP" sz="2400" dirty="0" smtClean="0"/>
              <a:t>           Raw </a:t>
            </a:r>
            <a:r>
              <a:rPr kumimoji="1" lang="en-US" altLang="ja-JP" sz="2400" dirty="0"/>
              <a:t>material </a:t>
            </a:r>
            <a:r>
              <a:rPr kumimoji="1" lang="en-US" altLang="ja-JP" sz="2400" dirty="0" smtClean="0"/>
              <a:t>management</a:t>
            </a:r>
          </a:p>
          <a:p>
            <a:r>
              <a:rPr kumimoji="1" lang="en-US" altLang="ja-JP" sz="2400" dirty="0"/>
              <a:t>            </a:t>
            </a:r>
            <a:r>
              <a:rPr kumimoji="1" lang="en-US" altLang="ja-JP" sz="2400" dirty="0" smtClean="0"/>
              <a:t>Packing material management</a:t>
            </a:r>
          </a:p>
        </p:txBody>
      </p:sp>
      <p:sp>
        <p:nvSpPr>
          <p:cNvPr id="30" name="正方形/長方形 29"/>
          <p:cNvSpPr/>
          <p:nvPr/>
        </p:nvSpPr>
        <p:spPr>
          <a:xfrm>
            <a:off x="29123" y="5581471"/>
            <a:ext cx="7147527" cy="120032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ja-JP" sz="2400" dirty="0" smtClean="0"/>
              <a:t>DoiTung will become represent of Thai brands</a:t>
            </a:r>
          </a:p>
          <a:p>
            <a:r>
              <a:rPr lang="en-US" altLang="ja-JP" sz="2400" dirty="0" smtClean="0"/>
              <a:t>And also DoiTung activity gets many awards.</a:t>
            </a:r>
          </a:p>
          <a:p>
            <a:r>
              <a:rPr lang="ja-JP" altLang="en-US" sz="2400" b="1" dirty="0" smtClean="0">
                <a:solidFill>
                  <a:srgbClr val="FF0000"/>
                </a:solidFill>
              </a:rPr>
              <a:t>→</a:t>
            </a:r>
            <a:r>
              <a:rPr lang="en-US" altLang="ja-JP" sz="2400" b="1" dirty="0" smtClean="0">
                <a:solidFill>
                  <a:srgbClr val="FF0000"/>
                </a:solidFill>
              </a:rPr>
              <a:t>More strict traceability would be essential in future</a:t>
            </a:r>
            <a:endParaRPr lang="ja-JP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右矢印 1"/>
          <p:cNvSpPr/>
          <p:nvPr/>
        </p:nvSpPr>
        <p:spPr>
          <a:xfrm flipH="1">
            <a:off x="5503203" y="2757519"/>
            <a:ext cx="1572845" cy="644072"/>
          </a:xfrm>
          <a:prstGeom prst="rightArrow">
            <a:avLst>
              <a:gd name="adj1" fmla="val 42255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2195954" y="-140983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latin typeface="Century Gothic" pitchFamily="34" charset="0"/>
              </a:rPr>
              <a:t>Suggestion2</a:t>
            </a:r>
            <a:endParaRPr lang="en-US" sz="4000" b="1" dirty="0">
              <a:latin typeface="Century Gothic" pitchFamily="34" charset="0"/>
            </a:endParaRPr>
          </a:p>
        </p:txBody>
      </p:sp>
      <p:sp>
        <p:nvSpPr>
          <p:cNvPr id="23" name="Snip Single Corner Rectangle 7"/>
          <p:cNvSpPr/>
          <p:nvPr/>
        </p:nvSpPr>
        <p:spPr>
          <a:xfrm>
            <a:off x="988098" y="293063"/>
            <a:ext cx="1119116" cy="350656"/>
          </a:xfrm>
          <a:prstGeom prst="snip1Rect">
            <a:avLst>
              <a:gd name="adj" fmla="val 34849"/>
            </a:avLst>
          </a:prstGeom>
          <a:solidFill>
            <a:srgbClr val="F231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b="1" dirty="0" smtClean="0">
                <a:latin typeface="Century Gothic" pitchFamily="34" charset="0"/>
              </a:rPr>
              <a:t>Suggestion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24" name="Snip Single Corner Rectangle 8"/>
          <p:cNvSpPr/>
          <p:nvPr/>
        </p:nvSpPr>
        <p:spPr>
          <a:xfrm>
            <a:off x="16832" y="2930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What I learned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32" name="正方形/長方形 31"/>
          <p:cNvSpPr/>
          <p:nvPr/>
        </p:nvSpPr>
        <p:spPr>
          <a:xfrm>
            <a:off x="107419" y="1749703"/>
            <a:ext cx="6833538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400" b="1" u="sng" dirty="0" smtClean="0"/>
              <a:t>Africa’s case</a:t>
            </a:r>
          </a:p>
          <a:p>
            <a:r>
              <a:rPr lang="en-US" altLang="ja-JP" sz="2400" b="1" dirty="0"/>
              <a:t>the explosive spread in the use of </a:t>
            </a:r>
            <a:r>
              <a:rPr lang="en-US" altLang="ja-JP" sz="2400" b="1" dirty="0" smtClean="0"/>
              <a:t>mobile phone</a:t>
            </a:r>
          </a:p>
          <a:p>
            <a:pPr algn="ctr"/>
            <a:r>
              <a:rPr lang="ja-JP" altLang="en-US" sz="2400" b="1" dirty="0" smtClean="0"/>
              <a:t>↓</a:t>
            </a:r>
            <a:endParaRPr lang="en-US" altLang="ja-JP" sz="2400" b="1" dirty="0" smtClean="0"/>
          </a:p>
          <a:p>
            <a:r>
              <a:rPr lang="en-US" altLang="ja-JP" sz="2400" b="1" dirty="0" smtClean="0"/>
              <a:t>Farmers could gather market information</a:t>
            </a:r>
          </a:p>
          <a:p>
            <a:pPr algn="ctr"/>
            <a:r>
              <a:rPr lang="ja-JP" altLang="en-US" sz="2400" b="1" dirty="0" smtClean="0"/>
              <a:t>↓</a:t>
            </a:r>
            <a:endParaRPr lang="en-US" altLang="ja-JP" sz="2400" b="1" dirty="0" smtClean="0"/>
          </a:p>
          <a:p>
            <a:r>
              <a:rPr lang="en-US" altLang="ja-JP" sz="2400" b="1" dirty="0" smtClean="0"/>
              <a:t>They has become possible to negotiate with broker  </a:t>
            </a:r>
          </a:p>
          <a:p>
            <a:pPr algn="ctr"/>
            <a:r>
              <a:rPr lang="ja-JP" altLang="en-US" sz="2400" b="1" dirty="0" smtClean="0"/>
              <a:t>↓</a:t>
            </a:r>
            <a:endParaRPr lang="en-US" altLang="ja-JP" sz="2400" b="1" dirty="0" smtClean="0"/>
          </a:p>
          <a:p>
            <a:r>
              <a:rPr lang="en-US" altLang="ja-JP" sz="2400" b="1" dirty="0" smtClean="0"/>
              <a:t>Increase farmer’s income </a:t>
            </a:r>
          </a:p>
          <a:p>
            <a:r>
              <a:rPr lang="en-US" altLang="ja-JP" sz="2400" b="1" dirty="0" smtClean="0"/>
              <a:t>Generate “Considerable Farmers”</a:t>
            </a:r>
            <a:endParaRPr lang="ja-JP" altLang="en-US" sz="2400" b="1" dirty="0"/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81864" y="1004091"/>
            <a:ext cx="8865188" cy="51487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400" b="1" dirty="0" smtClean="0">
                <a:solidFill>
                  <a:srgbClr val="FF0000"/>
                </a:solidFill>
                <a:latin typeface="Century Gothic" pitchFamily="34" charset="0"/>
              </a:rPr>
              <a:t>Send market price </a:t>
            </a:r>
            <a:r>
              <a:rPr lang="en-US" altLang="ja-JP" sz="2400" b="1" dirty="0">
                <a:solidFill>
                  <a:srgbClr val="FF0000"/>
                </a:solidFill>
                <a:latin typeface="Century Gothic" pitchFamily="34" charset="0"/>
              </a:rPr>
              <a:t>information to </a:t>
            </a:r>
            <a:r>
              <a:rPr lang="en-US" altLang="ja-JP" sz="2400" b="1" dirty="0" smtClean="0">
                <a:solidFill>
                  <a:srgbClr val="FF0000"/>
                </a:solidFill>
                <a:latin typeface="Century Gothic" pitchFamily="34" charset="0"/>
              </a:rPr>
              <a:t>farmers </a:t>
            </a:r>
          </a:p>
          <a:p>
            <a:r>
              <a:rPr lang="en-US" altLang="ja-JP" sz="2400" b="1" dirty="0" smtClean="0">
                <a:solidFill>
                  <a:srgbClr val="FF0000"/>
                </a:solidFill>
                <a:latin typeface="Century Gothic" pitchFamily="34" charset="0"/>
              </a:rPr>
              <a:t>in order to negotiate with broker </a:t>
            </a:r>
            <a:endParaRPr lang="en-US" altLang="ja-JP" sz="2400" b="1" dirty="0">
              <a:solidFill>
                <a:srgbClr val="FF0000"/>
              </a:solidFill>
              <a:latin typeface="Century Gothic" pitchFamily="34" charset="0"/>
            </a:endParaRPr>
          </a:p>
        </p:txBody>
      </p:sp>
      <p:grpSp>
        <p:nvGrpSpPr>
          <p:cNvPr id="10" name="グループ化 9"/>
          <p:cNvGrpSpPr/>
          <p:nvPr/>
        </p:nvGrpSpPr>
        <p:grpSpPr>
          <a:xfrm>
            <a:off x="6812981" y="1897869"/>
            <a:ext cx="2190343" cy="2363372"/>
            <a:chOff x="6870294" y="2433711"/>
            <a:chExt cx="2190343" cy="2363372"/>
          </a:xfrm>
        </p:grpSpPr>
        <p:sp>
          <p:nvSpPr>
            <p:cNvPr id="5" name="角丸四角形 4"/>
            <p:cNvSpPr/>
            <p:nvPr/>
          </p:nvSpPr>
          <p:spPr>
            <a:xfrm>
              <a:off x="6870294" y="2433711"/>
              <a:ext cx="2190343" cy="2363372"/>
            </a:xfrm>
            <a:prstGeom prst="round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19" name="図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40957" y="2623751"/>
              <a:ext cx="2049019" cy="959839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</p:spPr>
        </p:pic>
        <p:sp>
          <p:nvSpPr>
            <p:cNvPr id="3" name="テキスト ボックス 2"/>
            <p:cNvSpPr txBox="1"/>
            <p:nvPr/>
          </p:nvSpPr>
          <p:spPr>
            <a:xfrm>
              <a:off x="6870294" y="3596775"/>
              <a:ext cx="219034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2000" b="1" dirty="0" smtClean="0">
                  <a:solidFill>
                    <a:schemeClr val="accent5">
                      <a:lumMod val="50000"/>
                    </a:schemeClr>
                  </a:solidFill>
                </a:rPr>
                <a:t>Educate to farmers</a:t>
              </a:r>
            </a:p>
            <a:p>
              <a:pPr algn="ctr"/>
              <a:r>
                <a:rPr kumimoji="1" lang="en-US" altLang="ja-JP" sz="2000" b="1" dirty="0">
                  <a:solidFill>
                    <a:schemeClr val="accent5">
                      <a:lumMod val="50000"/>
                    </a:schemeClr>
                  </a:solidFill>
                </a:rPr>
                <a:t>h</a:t>
              </a:r>
              <a:r>
                <a:rPr kumimoji="1" lang="en-US" altLang="ja-JP" sz="2000" b="1" dirty="0" smtClean="0">
                  <a:solidFill>
                    <a:schemeClr val="accent5">
                      <a:lumMod val="50000"/>
                    </a:schemeClr>
                  </a:solidFill>
                </a:rPr>
                <a:t>ow to gather </a:t>
              </a:r>
            </a:p>
            <a:p>
              <a:pPr algn="ctr"/>
              <a:r>
                <a:rPr kumimoji="1" lang="en-US" altLang="ja-JP" sz="2000" b="1" dirty="0" smtClean="0">
                  <a:solidFill>
                    <a:schemeClr val="accent5">
                      <a:lumMod val="50000"/>
                    </a:schemeClr>
                  </a:solidFill>
                </a:rPr>
                <a:t>information</a:t>
              </a:r>
              <a:endParaRPr kumimoji="1" lang="ja-JP" altLang="en-US" sz="2000" b="1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8470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 txBox="1">
            <a:spLocks/>
          </p:cNvSpPr>
          <p:nvPr/>
        </p:nvSpPr>
        <p:spPr>
          <a:xfrm>
            <a:off x="2195954" y="-140983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latin typeface="Century Gothic" pitchFamily="34" charset="0"/>
              </a:rPr>
              <a:t>Suggestion3</a:t>
            </a:r>
            <a:endParaRPr lang="en-US" sz="4000" b="1" dirty="0">
              <a:latin typeface="Century Gothic" pitchFamily="34" charset="0"/>
            </a:endParaRPr>
          </a:p>
        </p:txBody>
      </p:sp>
      <p:sp>
        <p:nvSpPr>
          <p:cNvPr id="23" name="Snip Single Corner Rectangle 7"/>
          <p:cNvSpPr/>
          <p:nvPr/>
        </p:nvSpPr>
        <p:spPr>
          <a:xfrm>
            <a:off x="988098" y="293063"/>
            <a:ext cx="1119116" cy="350656"/>
          </a:xfrm>
          <a:prstGeom prst="snip1Rect">
            <a:avLst>
              <a:gd name="adj" fmla="val 34849"/>
            </a:avLst>
          </a:prstGeom>
          <a:solidFill>
            <a:srgbClr val="F231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b="1" dirty="0" smtClean="0">
                <a:latin typeface="Century Gothic" pitchFamily="34" charset="0"/>
              </a:rPr>
              <a:t>Suggestion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24" name="Snip Single Corner Rectangle 8"/>
          <p:cNvSpPr/>
          <p:nvPr/>
        </p:nvSpPr>
        <p:spPr>
          <a:xfrm>
            <a:off x="16832" y="2930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What I learned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07914" y="817975"/>
            <a:ext cx="89360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 smtClean="0">
                <a:latin typeface="Century Gothic" pitchFamily="34" charset="0"/>
              </a:rPr>
              <a:t>New study trekking course : Near </a:t>
            </a:r>
            <a:r>
              <a:rPr lang="en-US" altLang="ja-JP" sz="2800" b="1" dirty="0">
                <a:latin typeface="Century Gothic" pitchFamily="34" charset="0"/>
              </a:rPr>
              <a:t>to DoiTung area</a:t>
            </a:r>
          </a:p>
          <a:p>
            <a:endParaRPr lang="en-US" altLang="ja-JP" sz="2800" b="1" dirty="0">
              <a:latin typeface="Century Gothic" pitchFamily="34" charset="0"/>
            </a:endParaRPr>
          </a:p>
        </p:txBody>
      </p:sp>
      <p:pic>
        <p:nvPicPr>
          <p:cNvPr id="29" name="図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6" y="1364010"/>
            <a:ext cx="1629641" cy="22165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図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124" y="1392145"/>
            <a:ext cx="1629642" cy="21728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図 3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9458" y="1357348"/>
            <a:ext cx="1633104" cy="21774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9" name="図 3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57"/>
          <a:stretch/>
        </p:blipFill>
        <p:spPr>
          <a:xfrm>
            <a:off x="7760207" y="1364597"/>
            <a:ext cx="1348416" cy="21702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1" name="図 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435" y="3637463"/>
            <a:ext cx="2864382" cy="2148287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3" name="グループ化 12"/>
          <p:cNvGrpSpPr/>
          <p:nvPr/>
        </p:nvGrpSpPr>
        <p:grpSpPr>
          <a:xfrm>
            <a:off x="448985" y="3637464"/>
            <a:ext cx="2726670" cy="2192736"/>
            <a:chOff x="6417330" y="1604660"/>
            <a:chExt cx="2495176" cy="2114537"/>
          </a:xfrm>
        </p:grpSpPr>
        <p:pic>
          <p:nvPicPr>
            <p:cNvPr id="37" name="図 3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7330" y="1620233"/>
              <a:ext cx="1574223" cy="209896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2" name="図 41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983"/>
            <a:stretch/>
          </p:blipFill>
          <p:spPr>
            <a:xfrm rot="5400000">
              <a:off x="7232953" y="2024380"/>
              <a:ext cx="2099274" cy="125983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8" name="右矢印 7"/>
          <p:cNvSpPr/>
          <p:nvPr/>
        </p:nvSpPr>
        <p:spPr>
          <a:xfrm>
            <a:off x="1720145" y="2171844"/>
            <a:ext cx="251067" cy="6134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0" name="直線矢印コネクタ 9"/>
          <p:cNvCxnSpPr/>
          <p:nvPr/>
        </p:nvCxnSpPr>
        <p:spPr>
          <a:xfrm>
            <a:off x="2555662" y="3002647"/>
            <a:ext cx="394390" cy="0"/>
          </a:xfrm>
          <a:prstGeom prst="straightConnector1">
            <a:avLst/>
          </a:prstGeom>
          <a:ln w="38100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右矢印 42"/>
          <p:cNvSpPr/>
          <p:nvPr/>
        </p:nvSpPr>
        <p:spPr>
          <a:xfrm>
            <a:off x="3646205" y="2171844"/>
            <a:ext cx="251067" cy="6134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4" name="右矢印 43"/>
          <p:cNvSpPr/>
          <p:nvPr/>
        </p:nvSpPr>
        <p:spPr>
          <a:xfrm>
            <a:off x="7478862" y="2192096"/>
            <a:ext cx="251067" cy="6134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" name="円/楕円 11"/>
          <p:cNvSpPr/>
          <p:nvPr/>
        </p:nvSpPr>
        <p:spPr>
          <a:xfrm>
            <a:off x="6081428" y="1295028"/>
            <a:ext cx="1069164" cy="978067"/>
          </a:xfrm>
          <a:prstGeom prst="ellipse">
            <a:avLst/>
          </a:prstGeom>
          <a:noFill/>
          <a:ln w="38100">
            <a:solidFill>
              <a:srgbClr val="FF25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5" name="右矢印 44"/>
          <p:cNvSpPr/>
          <p:nvPr/>
        </p:nvSpPr>
        <p:spPr>
          <a:xfrm>
            <a:off x="82380" y="4435177"/>
            <a:ext cx="251067" cy="6134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6" name="右矢印 45"/>
          <p:cNvSpPr/>
          <p:nvPr/>
        </p:nvSpPr>
        <p:spPr>
          <a:xfrm>
            <a:off x="3239007" y="4435177"/>
            <a:ext cx="251067" cy="6134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7" name="円/楕円 46"/>
          <p:cNvSpPr/>
          <p:nvPr/>
        </p:nvSpPr>
        <p:spPr>
          <a:xfrm>
            <a:off x="7988983" y="1213226"/>
            <a:ext cx="1069164" cy="1871792"/>
          </a:xfrm>
          <a:prstGeom prst="ellipse">
            <a:avLst/>
          </a:prstGeom>
          <a:noFill/>
          <a:ln w="38100">
            <a:solidFill>
              <a:srgbClr val="FF25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8" name="円/楕円 47"/>
          <p:cNvSpPr/>
          <p:nvPr/>
        </p:nvSpPr>
        <p:spPr>
          <a:xfrm>
            <a:off x="1927857" y="4322189"/>
            <a:ext cx="1069164" cy="1116882"/>
          </a:xfrm>
          <a:prstGeom prst="ellipse">
            <a:avLst/>
          </a:prstGeom>
          <a:noFill/>
          <a:ln w="38100">
            <a:solidFill>
              <a:srgbClr val="FF25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9" name="円/楕円 48"/>
          <p:cNvSpPr/>
          <p:nvPr/>
        </p:nvSpPr>
        <p:spPr>
          <a:xfrm>
            <a:off x="3442368" y="4341605"/>
            <a:ext cx="3028450" cy="1278522"/>
          </a:xfrm>
          <a:prstGeom prst="ellipse">
            <a:avLst/>
          </a:prstGeom>
          <a:noFill/>
          <a:ln w="38100">
            <a:solidFill>
              <a:srgbClr val="FF25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0" name="正方形/長方形 49"/>
          <p:cNvSpPr/>
          <p:nvPr/>
        </p:nvSpPr>
        <p:spPr>
          <a:xfrm>
            <a:off x="26108" y="5911153"/>
            <a:ext cx="7068211" cy="83099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ja-JP" sz="2400" b="1" dirty="0" smtClean="0"/>
              <a:t>Economic forest&gt;</a:t>
            </a:r>
            <a:r>
              <a:rPr lang="en-US" altLang="ja-JP" sz="2400" b="1" dirty="0"/>
              <a:t> </a:t>
            </a:r>
            <a:r>
              <a:rPr lang="en-US" altLang="ja-JP" sz="2400" b="1" dirty="0" smtClean="0"/>
              <a:t>lecture </a:t>
            </a:r>
            <a:r>
              <a:rPr lang="en-US" altLang="ja-JP" sz="2400" b="1" dirty="0"/>
              <a:t>of </a:t>
            </a:r>
            <a:r>
              <a:rPr lang="en-US" altLang="ja-JP" sz="2400" b="1" dirty="0" smtClean="0"/>
              <a:t>Botany&gt; Pine tree</a:t>
            </a:r>
          </a:p>
          <a:p>
            <a:r>
              <a:rPr lang="en-US" altLang="ja-JP" sz="2400" b="1" dirty="0" smtClean="0"/>
              <a:t>&gt;forest fire&gt;reforestation area&gt;Laba village=3hr</a:t>
            </a:r>
            <a:endParaRPr lang="ja-JP" altLang="en-US" sz="2400" b="1" dirty="0"/>
          </a:p>
        </p:txBody>
      </p:sp>
      <p:pic>
        <p:nvPicPr>
          <p:cNvPr id="51" name="図 5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0"/>
          <a:stretch/>
        </p:blipFill>
        <p:spPr>
          <a:xfrm>
            <a:off x="3946964" y="1392145"/>
            <a:ext cx="1536713" cy="217285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2" name="右矢印 51"/>
          <p:cNvSpPr/>
          <p:nvPr/>
        </p:nvSpPr>
        <p:spPr>
          <a:xfrm>
            <a:off x="6548352" y="4404877"/>
            <a:ext cx="251067" cy="6134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4" name="円/楕円 53"/>
          <p:cNvSpPr/>
          <p:nvPr/>
        </p:nvSpPr>
        <p:spPr>
          <a:xfrm>
            <a:off x="6081428" y="2828704"/>
            <a:ext cx="1069164" cy="512628"/>
          </a:xfrm>
          <a:prstGeom prst="ellipse">
            <a:avLst/>
          </a:prstGeom>
          <a:noFill/>
          <a:ln w="38100">
            <a:solidFill>
              <a:srgbClr val="FF25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5" name="右矢印 54"/>
          <p:cNvSpPr/>
          <p:nvPr/>
        </p:nvSpPr>
        <p:spPr>
          <a:xfrm>
            <a:off x="5518402" y="2171844"/>
            <a:ext cx="251067" cy="6134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56" name="図 5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3" r="7276"/>
          <a:stretch/>
        </p:blipFill>
        <p:spPr>
          <a:xfrm>
            <a:off x="6838105" y="3653612"/>
            <a:ext cx="2272874" cy="213213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7" name="円/楕円 56"/>
          <p:cNvSpPr/>
          <p:nvPr/>
        </p:nvSpPr>
        <p:spPr>
          <a:xfrm>
            <a:off x="2049596" y="2326005"/>
            <a:ext cx="1569169" cy="1208815"/>
          </a:xfrm>
          <a:prstGeom prst="ellipse">
            <a:avLst/>
          </a:prstGeom>
          <a:noFill/>
          <a:ln w="38100">
            <a:solidFill>
              <a:srgbClr val="FF25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6981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 txBox="1">
            <a:spLocks/>
          </p:cNvSpPr>
          <p:nvPr/>
        </p:nvSpPr>
        <p:spPr>
          <a:xfrm>
            <a:off x="2195954" y="-140983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latin typeface="Century Gothic" pitchFamily="34" charset="0"/>
              </a:rPr>
              <a:t>Suggestion4</a:t>
            </a:r>
            <a:endParaRPr lang="en-US" sz="4000" b="1" dirty="0">
              <a:latin typeface="Century Gothic" pitchFamily="34" charset="0"/>
            </a:endParaRPr>
          </a:p>
        </p:txBody>
      </p:sp>
      <p:sp>
        <p:nvSpPr>
          <p:cNvPr id="23" name="Snip Single Corner Rectangle 7"/>
          <p:cNvSpPr/>
          <p:nvPr/>
        </p:nvSpPr>
        <p:spPr>
          <a:xfrm>
            <a:off x="988098" y="293063"/>
            <a:ext cx="1119116" cy="350656"/>
          </a:xfrm>
          <a:prstGeom prst="snip1Rect">
            <a:avLst>
              <a:gd name="adj" fmla="val 34849"/>
            </a:avLst>
          </a:prstGeom>
          <a:solidFill>
            <a:srgbClr val="F231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b="1" dirty="0" smtClean="0">
                <a:latin typeface="Century Gothic" pitchFamily="34" charset="0"/>
              </a:rPr>
              <a:t>Suggestion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24" name="Snip Single Corner Rectangle 8"/>
          <p:cNvSpPr/>
          <p:nvPr/>
        </p:nvSpPr>
        <p:spPr>
          <a:xfrm>
            <a:off x="16832" y="2930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What I learned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07914" y="817975"/>
            <a:ext cx="85153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Century Gothic" pitchFamily="34" charset="0"/>
              </a:rPr>
              <a:t>Developing new value-added compost</a:t>
            </a:r>
          </a:p>
        </p:txBody>
      </p:sp>
      <p:sp>
        <p:nvSpPr>
          <p:cNvPr id="50" name="正方形/長方形 49"/>
          <p:cNvSpPr/>
          <p:nvPr/>
        </p:nvSpPr>
        <p:spPr>
          <a:xfrm>
            <a:off x="376964" y="5984799"/>
            <a:ext cx="6310030" cy="83099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2400" b="1" dirty="0" smtClean="0"/>
              <a:t>There is a possibility to produce value-added compost by mixing these byproducts</a:t>
            </a:r>
            <a:endParaRPr lang="ja-JP" altLang="en-US" sz="2400" b="1" dirty="0"/>
          </a:p>
        </p:txBody>
      </p:sp>
      <p:pic>
        <p:nvPicPr>
          <p:cNvPr id="31" name="図 3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9"/>
          <a:stretch/>
        </p:blipFill>
        <p:spPr>
          <a:xfrm>
            <a:off x="400677" y="2024478"/>
            <a:ext cx="1761178" cy="21928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2" name="図 3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8" t="35101" r="32174" b="20761"/>
          <a:stretch/>
        </p:blipFill>
        <p:spPr>
          <a:xfrm>
            <a:off x="2493086" y="2082471"/>
            <a:ext cx="1937006" cy="21181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3" name="図 3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6" t="738" r="23651" b="-738"/>
          <a:stretch/>
        </p:blipFill>
        <p:spPr>
          <a:xfrm>
            <a:off x="4697083" y="2087547"/>
            <a:ext cx="2012121" cy="21672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4" name="図 3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82" r="29394" b="158"/>
          <a:stretch/>
        </p:blipFill>
        <p:spPr>
          <a:xfrm>
            <a:off x="6971697" y="2078177"/>
            <a:ext cx="1706537" cy="21224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下矢印 1"/>
          <p:cNvSpPr/>
          <p:nvPr/>
        </p:nvSpPr>
        <p:spPr>
          <a:xfrm>
            <a:off x="811126" y="4266336"/>
            <a:ext cx="736530" cy="2314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0" name="下矢印 39"/>
          <p:cNvSpPr/>
          <p:nvPr/>
        </p:nvSpPr>
        <p:spPr>
          <a:xfrm>
            <a:off x="3093324" y="4291414"/>
            <a:ext cx="736530" cy="2314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3" name="下矢印 52"/>
          <p:cNvSpPr/>
          <p:nvPr/>
        </p:nvSpPr>
        <p:spPr>
          <a:xfrm>
            <a:off x="5242278" y="4291414"/>
            <a:ext cx="736530" cy="2314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6" name="下矢印 55"/>
          <p:cNvSpPr/>
          <p:nvPr/>
        </p:nvSpPr>
        <p:spPr>
          <a:xfrm>
            <a:off x="7460106" y="4307667"/>
            <a:ext cx="736530" cy="2314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5804" y="4534483"/>
            <a:ext cx="23491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 smtClean="0"/>
              <a:t>Increase </a:t>
            </a:r>
            <a:r>
              <a:rPr kumimoji="1" lang="en-US" altLang="ja-JP" sz="1600" dirty="0"/>
              <a:t>microbial </a:t>
            </a:r>
            <a:r>
              <a:rPr kumimoji="1" lang="en-US" altLang="ja-JP" sz="1600" dirty="0" smtClean="0"/>
              <a:t>activity</a:t>
            </a:r>
          </a:p>
          <a:p>
            <a:pPr algn="ctr"/>
            <a:r>
              <a:rPr kumimoji="1" lang="en-US" altLang="ja-JP" sz="1600" dirty="0" smtClean="0"/>
              <a:t>Increase pH  </a:t>
            </a:r>
            <a:endParaRPr kumimoji="1" lang="ja-JP" altLang="en-US" sz="1600" dirty="0"/>
          </a:p>
        </p:txBody>
      </p:sp>
      <p:sp>
        <p:nvSpPr>
          <p:cNvPr id="57" name="テキスト ボックス 56"/>
          <p:cNvSpPr txBox="1"/>
          <p:nvPr/>
        </p:nvSpPr>
        <p:spPr>
          <a:xfrm>
            <a:off x="2300129" y="4527512"/>
            <a:ext cx="23491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 smtClean="0"/>
              <a:t>Increase microbial activity</a:t>
            </a:r>
          </a:p>
          <a:p>
            <a:pPr algn="ctr"/>
            <a:r>
              <a:rPr kumimoji="1" lang="en-US" altLang="ja-JP" sz="1600" dirty="0" smtClean="0"/>
              <a:t>High Potassium</a:t>
            </a:r>
          </a:p>
        </p:txBody>
      </p:sp>
      <p:sp>
        <p:nvSpPr>
          <p:cNvPr id="58" name="テキスト ボックス 57"/>
          <p:cNvSpPr txBox="1"/>
          <p:nvPr/>
        </p:nvSpPr>
        <p:spPr>
          <a:xfrm>
            <a:off x="4891728" y="4581842"/>
            <a:ext cx="15166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 smtClean="0"/>
              <a:t>Nitrogen source</a:t>
            </a:r>
          </a:p>
        </p:txBody>
      </p:sp>
      <p:sp>
        <p:nvSpPr>
          <p:cNvPr id="59" name="テキスト ボックス 58"/>
          <p:cNvSpPr txBox="1"/>
          <p:nvPr/>
        </p:nvSpPr>
        <p:spPr>
          <a:xfrm>
            <a:off x="6727449" y="4627472"/>
            <a:ext cx="21966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dirty="0" smtClean="0"/>
              <a:t>Nitrogen source</a:t>
            </a:r>
          </a:p>
          <a:p>
            <a:pPr algn="ctr"/>
            <a:r>
              <a:rPr kumimoji="1" lang="en-US" altLang="ja-JP" sz="1600" dirty="0" smtClean="0"/>
              <a:t>Phosphate source</a:t>
            </a:r>
          </a:p>
          <a:p>
            <a:pPr algn="ctr"/>
            <a:r>
              <a:rPr kumimoji="1" lang="en-US" altLang="ja-JP" sz="1600" dirty="0" smtClean="0"/>
              <a:t>Decrease density (rice husks)</a:t>
            </a:r>
          </a:p>
        </p:txBody>
      </p:sp>
      <p:cxnSp>
        <p:nvCxnSpPr>
          <p:cNvPr id="5" name="直線コネクタ 4"/>
          <p:cNvCxnSpPr/>
          <p:nvPr/>
        </p:nvCxnSpPr>
        <p:spPr>
          <a:xfrm>
            <a:off x="2330184" y="1869052"/>
            <a:ext cx="0" cy="325020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/>
          <p:cNvCxnSpPr/>
          <p:nvPr/>
        </p:nvCxnSpPr>
        <p:spPr>
          <a:xfrm>
            <a:off x="4621660" y="1850506"/>
            <a:ext cx="0" cy="325020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/>
          <p:cNvCxnSpPr/>
          <p:nvPr/>
        </p:nvCxnSpPr>
        <p:spPr>
          <a:xfrm>
            <a:off x="6776792" y="1829695"/>
            <a:ext cx="0" cy="325020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/>
          <p:cNvSpPr txBox="1"/>
          <p:nvPr/>
        </p:nvSpPr>
        <p:spPr>
          <a:xfrm>
            <a:off x="377527" y="1644495"/>
            <a:ext cx="1895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/>
              <a:t>Macadamia husks</a:t>
            </a:r>
            <a:endParaRPr kumimoji="1" lang="ja-JP" altLang="en-US" b="1" dirty="0"/>
          </a:p>
        </p:txBody>
      </p:sp>
      <p:sp>
        <p:nvSpPr>
          <p:cNvPr id="63" name="テキスト ボックス 62"/>
          <p:cNvSpPr txBox="1"/>
          <p:nvPr/>
        </p:nvSpPr>
        <p:spPr>
          <a:xfrm>
            <a:off x="2786340" y="1655146"/>
            <a:ext cx="1373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/>
              <a:t>Coffee Pulps</a:t>
            </a:r>
            <a:endParaRPr kumimoji="1" lang="ja-JP" altLang="en-US" b="1" dirty="0"/>
          </a:p>
        </p:txBody>
      </p:sp>
      <p:sp>
        <p:nvSpPr>
          <p:cNvPr id="64" name="テキスト ボックス 63"/>
          <p:cNvSpPr txBox="1"/>
          <p:nvPr/>
        </p:nvSpPr>
        <p:spPr>
          <a:xfrm>
            <a:off x="4974828" y="1655146"/>
            <a:ext cx="1443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/>
              <a:t>Goat manure</a:t>
            </a:r>
            <a:endParaRPr kumimoji="1" lang="ja-JP" altLang="en-US" b="1" dirty="0"/>
          </a:p>
        </p:txBody>
      </p:sp>
      <p:sp>
        <p:nvSpPr>
          <p:cNvPr id="65" name="テキスト ボックス 64"/>
          <p:cNvSpPr txBox="1"/>
          <p:nvPr/>
        </p:nvSpPr>
        <p:spPr>
          <a:xfrm>
            <a:off x="7037037" y="1655146"/>
            <a:ext cx="1721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/>
              <a:t>Chicken manure</a:t>
            </a:r>
            <a:endParaRPr kumimoji="1" lang="ja-JP" altLang="en-US" b="1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16425" y="1256786"/>
            <a:ext cx="60094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 smtClean="0">
                <a:solidFill>
                  <a:srgbClr val="FF0000"/>
                </a:solidFill>
              </a:rPr>
              <a:t>Variety of effective byproducts is composted. 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11" name="左中かっこ 10"/>
          <p:cNvSpPr/>
          <p:nvPr/>
        </p:nvSpPr>
        <p:spPr>
          <a:xfrm rot="16200000">
            <a:off x="4407299" y="1321314"/>
            <a:ext cx="354041" cy="8679513"/>
          </a:xfrm>
          <a:prstGeom prst="leftBrace">
            <a:avLst>
              <a:gd name="adj1" fmla="val 65909"/>
              <a:gd name="adj2" fmla="val 3768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3270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Mae Fah Luang Gard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041" y="2669515"/>
            <a:ext cx="4558989" cy="311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coursera-course-photos.s3.amazonaws.com/6e/c02c90d08611e3bb7b4ba94dd73d39/Learning-How-to-Learn-Logo-with-text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648"/>
          <a:stretch/>
        </p:blipFill>
        <p:spPr bwMode="auto">
          <a:xfrm>
            <a:off x="784416" y="1160758"/>
            <a:ext cx="895159" cy="1257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67638"/>
          </a:xfrm>
        </p:spPr>
        <p:txBody>
          <a:bodyPr/>
          <a:lstStyle/>
          <a:p>
            <a:r>
              <a:rPr lang="en-US" b="1" dirty="0" smtClean="0">
                <a:latin typeface="Century Gothic" pitchFamily="34" charset="0"/>
              </a:rPr>
              <a:t>Today’s Agenda</a:t>
            </a:r>
            <a:endParaRPr lang="en-US" b="1" dirty="0">
              <a:latin typeface="Century Gothic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783080" y="1341166"/>
            <a:ext cx="4693920" cy="731520"/>
          </a:xfrm>
          <a:prstGeom prst="roundRect">
            <a:avLst>
              <a:gd name="adj" fmla="val 1000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shade val="80000"/>
              <a:hueOff val="0"/>
              <a:satOff val="0"/>
              <a:lumOff val="0"/>
              <a:alphaOff val="0"/>
            </a:schemeClr>
          </a:fillRef>
          <a:effectRef idx="2">
            <a:schemeClr val="accent4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4" name="Rounded Rectangle 4"/>
          <p:cNvSpPr/>
          <p:nvPr/>
        </p:nvSpPr>
        <p:spPr>
          <a:xfrm>
            <a:off x="1804505" y="1362591"/>
            <a:ext cx="3818966" cy="688670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What I learned</a:t>
            </a:r>
            <a:endParaRPr lang="en-U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1783080" y="2326686"/>
            <a:ext cx="4693920" cy="731520"/>
          </a:xfrm>
          <a:prstGeom prst="roundRect">
            <a:avLst>
              <a:gd name="adj" fmla="val 10000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shade val="80000"/>
              <a:hueOff val="-44139"/>
              <a:satOff val="-1091"/>
              <a:lumOff val="6247"/>
              <a:alphaOff val="0"/>
            </a:schemeClr>
          </a:fillRef>
          <a:effectRef idx="2">
            <a:schemeClr val="accent4">
              <a:shade val="80000"/>
              <a:hueOff val="-44139"/>
              <a:satOff val="-1091"/>
              <a:lumOff val="6247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Rounded Rectangle 6"/>
          <p:cNvSpPr/>
          <p:nvPr/>
        </p:nvSpPr>
        <p:spPr>
          <a:xfrm>
            <a:off x="1804504" y="2348111"/>
            <a:ext cx="4596295" cy="688669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suggestion</a:t>
            </a:r>
            <a:endParaRPr lang="en-U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783080" y="3312206"/>
            <a:ext cx="4693920" cy="731520"/>
          </a:xfrm>
          <a:prstGeom prst="roundRect">
            <a:avLst>
              <a:gd name="adj" fmla="val 1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shade val="80000"/>
              <a:hueOff val="-88279"/>
              <a:satOff val="-2183"/>
              <a:lumOff val="12494"/>
              <a:alphaOff val="0"/>
            </a:schemeClr>
          </a:fillRef>
          <a:effectRef idx="2">
            <a:schemeClr val="accent4">
              <a:shade val="80000"/>
              <a:hueOff val="-88279"/>
              <a:satOff val="-2183"/>
              <a:lumOff val="12494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Rounded Rectangle 16"/>
          <p:cNvSpPr/>
          <p:nvPr/>
        </p:nvSpPr>
        <p:spPr>
          <a:xfrm>
            <a:off x="1783080" y="4297726"/>
            <a:ext cx="4693920" cy="731520"/>
          </a:xfrm>
          <a:prstGeom prst="roundRect">
            <a:avLst>
              <a:gd name="adj" fmla="val 10000"/>
            </a:avLst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shade val="80000"/>
              <a:hueOff val="-132418"/>
              <a:satOff val="-3274"/>
              <a:lumOff val="18741"/>
              <a:alphaOff val="0"/>
            </a:schemeClr>
          </a:fillRef>
          <a:effectRef idx="2">
            <a:schemeClr val="accent4">
              <a:shade val="80000"/>
              <a:hueOff val="-132418"/>
              <a:satOff val="-3274"/>
              <a:lumOff val="18741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Rounded Rectangle 10"/>
          <p:cNvSpPr/>
          <p:nvPr/>
        </p:nvSpPr>
        <p:spPr>
          <a:xfrm>
            <a:off x="1804504" y="4319151"/>
            <a:ext cx="4596295" cy="688669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Conclusion</a:t>
            </a:r>
          </a:p>
        </p:txBody>
      </p:sp>
      <p:pic>
        <p:nvPicPr>
          <p:cNvPr id="23560" name="Picture 8" descr="http://t3.gstatic.com/images?q=tbn:ANd9GcQtd1vpk16uNmjComABOBuzhLimo_iy3Qk3mpdLWLM_11fjHHytWw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231" b="28427"/>
          <a:stretch/>
        </p:blipFill>
        <p:spPr bwMode="auto">
          <a:xfrm>
            <a:off x="668116" y="2348111"/>
            <a:ext cx="1111142" cy="785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2" name="Picture 10" descr="http://www.vabs.org.uk/wp-content/uploads/2012/05/Screen-Shot-2012-05-29-at-18.50.39-300x23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54" y="4229169"/>
            <a:ext cx="1104195" cy="868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正方形/長方形 15"/>
          <p:cNvSpPr/>
          <p:nvPr/>
        </p:nvSpPr>
        <p:spPr>
          <a:xfrm>
            <a:off x="0" y="1066784"/>
            <a:ext cx="9144000" cy="5791216"/>
          </a:xfrm>
          <a:prstGeom prst="rect">
            <a:avLst/>
          </a:prstGeom>
          <a:solidFill>
            <a:schemeClr val="accent5">
              <a:lumMod val="20000"/>
              <a:lumOff val="80000"/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5122" name="Picture 2" descr="http://thumbs.dreamstime.com/t/d-man-contribution-concept-white-background-front-angle-view-4731076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" y="3264987"/>
            <a:ext cx="1272312" cy="84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ounded Rectangle 8"/>
          <p:cNvSpPr/>
          <p:nvPr/>
        </p:nvSpPr>
        <p:spPr>
          <a:xfrm>
            <a:off x="1804504" y="3333631"/>
            <a:ext cx="4596295" cy="688669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Contribution</a:t>
            </a:r>
            <a:endParaRPr lang="en-U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5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315200" y="5896303"/>
            <a:ext cx="1828800" cy="9616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209242"/>
              </p:ext>
            </p:extLst>
          </p:nvPr>
        </p:nvGraphicFramePr>
        <p:xfrm>
          <a:off x="141894" y="1426892"/>
          <a:ext cx="8891746" cy="432042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903166"/>
                <a:gridCol w="992213"/>
                <a:gridCol w="954051"/>
                <a:gridCol w="903167"/>
                <a:gridCol w="903167"/>
                <a:gridCol w="839564"/>
                <a:gridCol w="928610"/>
                <a:gridCol w="839564"/>
                <a:gridCol w="814122"/>
                <a:gridCol w="814122"/>
              </a:tblGrid>
              <a:tr h="85332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400" b="1" kern="1200" dirty="0" smtClean="0">
                          <a:solidFill>
                            <a:schemeClr val="bg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Date</a:t>
                      </a:r>
                      <a:endParaRPr lang="en-US" sz="1400" b="1" kern="1200" dirty="0">
                        <a:solidFill>
                          <a:schemeClr val="bg1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algn="ctr"/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Day9</a:t>
                      </a: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11</a:t>
                      </a:r>
                      <a:r>
                        <a:rPr lang="en-US" sz="1200" b="1" baseline="30000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th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algn="ctr"/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Day10</a:t>
                      </a: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12</a:t>
                      </a:r>
                      <a:r>
                        <a:rPr lang="en-US" sz="1200" b="1" baseline="30000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th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algn="ctr"/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Day11</a:t>
                      </a: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13</a:t>
                      </a:r>
                      <a:r>
                        <a:rPr lang="en-US" sz="1200" b="1" baseline="30000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th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1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Day12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1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14</a:t>
                      </a:r>
                      <a:r>
                        <a:rPr lang="en-US" altLang="ja-JP" sz="1200" b="1" baseline="30000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th</a:t>
                      </a:r>
                      <a:endParaRPr lang="en-US" altLang="ja-JP" sz="1200" b="1" dirty="0" smtClean="0">
                        <a:solidFill>
                          <a:schemeClr val="bg1"/>
                        </a:solidFill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Day13,14</a:t>
                      </a: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15</a:t>
                      </a:r>
                      <a:r>
                        <a:rPr lang="en-US" sz="1200" b="1" baseline="30000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th</a:t>
                      </a:r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,16</a:t>
                      </a:r>
                      <a:r>
                        <a:rPr lang="en-US" sz="1200" b="1" baseline="30000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th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1" dirty="0">
                        <a:solidFill>
                          <a:schemeClr val="bg1"/>
                        </a:solidFill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Day15</a:t>
                      </a: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17</a:t>
                      </a:r>
                      <a:r>
                        <a:rPr lang="en-US" sz="1200" b="1" baseline="30000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th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Day16</a:t>
                      </a: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18</a:t>
                      </a:r>
                      <a:r>
                        <a:rPr lang="en-US" sz="1200" b="1" baseline="30000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th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1" dirty="0">
                        <a:solidFill>
                          <a:schemeClr val="bg1"/>
                        </a:solidFill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</a:tr>
              <a:tr h="510547"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ja-JP" sz="1400" b="1" kern="1200" dirty="0" smtClean="0">
                          <a:solidFill>
                            <a:schemeClr val="tx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Location</a:t>
                      </a:r>
                    </a:p>
                  </a:txBody>
                  <a:tcPr anchor="ctr"/>
                </a:tc>
                <a:tc gridSpan="9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dirty="0" smtClean="0">
                          <a:latin typeface="Century Gothic" pitchFamily="34" charset="0"/>
                        </a:rPr>
                        <a:t>Doi Tung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>
                        <a:latin typeface="Century Gothic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</a:tr>
              <a:tr h="510547">
                <a:tc vMerge="1"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altLang="ja-JP" sz="1400" b="1" kern="1200" dirty="0" smtClean="0">
                        <a:solidFill>
                          <a:schemeClr val="tx1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dirty="0" smtClean="0">
                          <a:latin typeface="Century Gothic" pitchFamily="34" charset="0"/>
                        </a:rPr>
                        <a:t>My room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dirty="0" smtClean="0">
                          <a:latin typeface="Century Gothic" pitchFamily="34" charset="0"/>
                        </a:rPr>
                        <a:t>Office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dirty="0" smtClean="0">
                          <a:latin typeface="Century Gothic" pitchFamily="34" charset="0"/>
                        </a:rPr>
                        <a:t>Charcoal</a:t>
                      </a:r>
                      <a:r>
                        <a:rPr lang="en-US" altLang="ja-JP" sz="1200" b="0" baseline="0" dirty="0" smtClean="0">
                          <a:latin typeface="Century Gothic" pitchFamily="34" charset="0"/>
                        </a:rPr>
                        <a:t> area</a:t>
                      </a:r>
                      <a:endParaRPr lang="en-US" altLang="ja-JP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dirty="0" smtClean="0">
                          <a:latin typeface="Century Gothic" pitchFamily="34" charset="0"/>
                        </a:rPr>
                        <a:t>Compost area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entury Gothic" pitchFamily="34" charset="0"/>
                        </a:rPr>
                        <a:t>Forest near to Laba</a:t>
                      </a:r>
                      <a:endParaRPr lang="en-US" sz="1200" b="0" dirty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entury Gothic" pitchFamily="34" charset="0"/>
                        </a:rPr>
                        <a:t>Laba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entury Gothic" pitchFamily="34" charset="0"/>
                        </a:rPr>
                        <a:t>village</a:t>
                      </a: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dirty="0" smtClean="0">
                          <a:latin typeface="Century Gothic" pitchFamily="34" charset="0"/>
                        </a:rPr>
                        <a:t>Compost area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dirty="0" smtClean="0">
                          <a:latin typeface="Century Gothic" pitchFamily="34" charset="0"/>
                        </a:rPr>
                        <a:t>Coffee</a:t>
                      </a:r>
                      <a:r>
                        <a:rPr lang="en-US" altLang="ja-JP" sz="1200" b="0" baseline="0" dirty="0" smtClean="0">
                          <a:latin typeface="Century Gothic" pitchFamily="34" charset="0"/>
                        </a:rPr>
                        <a:t> Site1</a:t>
                      </a:r>
                      <a:endParaRPr lang="en-US" altLang="ja-JP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dirty="0" smtClean="0">
                          <a:latin typeface="Century Gothic" pitchFamily="34" charset="0"/>
                        </a:rPr>
                        <a:t>Charcoal</a:t>
                      </a:r>
                      <a:r>
                        <a:rPr lang="en-US" altLang="ja-JP" sz="1200" b="0" baseline="0" dirty="0" smtClean="0">
                          <a:latin typeface="Century Gothic" pitchFamily="34" charset="0"/>
                        </a:rPr>
                        <a:t> area</a:t>
                      </a:r>
                      <a:endParaRPr lang="en-US" altLang="ja-JP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</a:tr>
              <a:tr h="510547">
                <a:tc rowSpan="2"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b="1" kern="1200" dirty="0" smtClean="0">
                          <a:solidFill>
                            <a:schemeClr val="tx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Activities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entury Gothic" pitchFamily="34" charset="0"/>
                        </a:rPr>
                        <a:t>Make NYLA liquid</a:t>
                      </a: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entury Gothic" pitchFamily="34" charset="0"/>
                        </a:rPr>
                        <a:t>Think Experimental condition</a:t>
                      </a: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entury Gothic" pitchFamily="34" charset="0"/>
                        </a:rPr>
                        <a:t>Cut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entury Gothic" pitchFamily="34" charset="0"/>
                        </a:rPr>
                        <a:t>Bamboo</a:t>
                      </a: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ja-JP" sz="1200" b="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entury Gothic" pitchFamily="34" charset="0"/>
                        </a:rPr>
                        <a:t>make value added compost/make charcoal</a:t>
                      </a: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entury Gothic" pitchFamily="34" charset="0"/>
                        </a:rPr>
                        <a:t>Walk economic forest and reforestation area</a:t>
                      </a: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entury Gothic" pitchFamily="34" charset="0"/>
                        </a:rPr>
                        <a:t>To realize improvement of village’s life</a:t>
                      </a: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Century Gothic" pitchFamily="34" charset="0"/>
                        </a:rPr>
                        <a:t>Teach</a:t>
                      </a:r>
                      <a:r>
                        <a:rPr lang="en-US" sz="1200" b="0" baseline="0" dirty="0" smtClean="0">
                          <a:latin typeface="Century Gothic" pitchFamily="34" charset="0"/>
                        </a:rPr>
                        <a:t> how to make NYLA liquid</a:t>
                      </a: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Century Gothic" pitchFamily="34" charset="0"/>
                        </a:rPr>
                        <a:t>To know how to</a:t>
                      </a:r>
                      <a:r>
                        <a:rPr lang="en-US" sz="1200" b="0" baseline="0" dirty="0" smtClean="0">
                          <a:latin typeface="Century Gothic" pitchFamily="34" charset="0"/>
                        </a:rPr>
                        <a:t> improve</a:t>
                      </a:r>
                      <a:r>
                        <a:rPr lang="en-US" sz="1200" b="0" dirty="0" smtClean="0">
                          <a:latin typeface="Century Gothic" pitchFamily="34" charset="0"/>
                        </a:rPr>
                        <a:t> productivity</a:t>
                      </a:r>
                      <a:r>
                        <a:rPr lang="en-US" sz="1200" b="0" baseline="0" dirty="0" smtClean="0">
                          <a:latin typeface="Century Gothic" pitchFamily="34" charset="0"/>
                        </a:rPr>
                        <a:t> &amp; </a:t>
                      </a:r>
                      <a:r>
                        <a:rPr lang="en-US" sz="1200" b="0" dirty="0" smtClean="0">
                          <a:latin typeface="Century Gothic" pitchFamily="34" charset="0"/>
                        </a:rPr>
                        <a:t>quality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Century Gothic" pitchFamily="34" charset="0"/>
                        </a:rPr>
                        <a:t>Start make bamboo</a:t>
                      </a:r>
                      <a:r>
                        <a:rPr lang="en-US" sz="1200" b="0" baseline="0" dirty="0" smtClean="0">
                          <a:latin typeface="Century Gothic" pitchFamily="34" charset="0"/>
                        </a:rPr>
                        <a:t> charcoal</a:t>
                      </a: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</a:tr>
              <a:tr h="510547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400" b="1" kern="1200" dirty="0" smtClean="0">
                        <a:solidFill>
                          <a:schemeClr val="tx1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4" name="Title 3"/>
          <p:cNvSpPr>
            <a:spLocks noGrp="1"/>
          </p:cNvSpPr>
          <p:nvPr>
            <p:ph type="title"/>
          </p:nvPr>
        </p:nvSpPr>
        <p:spPr>
          <a:xfrm>
            <a:off x="663375" y="528542"/>
            <a:ext cx="7886700" cy="767638"/>
          </a:xfrm>
        </p:spPr>
        <p:txBody>
          <a:bodyPr/>
          <a:lstStyle/>
          <a:p>
            <a:r>
              <a:rPr lang="en-US" b="1" dirty="0" smtClean="0">
                <a:latin typeface="Century Gothic" pitchFamily="34" charset="0"/>
              </a:rPr>
              <a:t>Contribution part schedule</a:t>
            </a:r>
            <a:endParaRPr lang="en-US" b="1" dirty="0">
              <a:latin typeface="Century Gothic" pitchFamily="34" charset="0"/>
            </a:endParaRPr>
          </a:p>
        </p:txBody>
      </p:sp>
      <p:sp>
        <p:nvSpPr>
          <p:cNvPr id="26" name="Rectangle 14"/>
          <p:cNvSpPr/>
          <p:nvPr/>
        </p:nvSpPr>
        <p:spPr>
          <a:xfrm>
            <a:off x="167294" y="1125148"/>
            <a:ext cx="88917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65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65000"/>
              <a:defRPr/>
            </a:pPr>
            <a:r>
              <a:rPr lang="en-US" sz="1600" b="1" dirty="0" smtClean="0">
                <a:solidFill>
                  <a:prstClr val="black"/>
                </a:solidFill>
                <a:latin typeface="Century Gothic" pitchFamily="34" charset="0"/>
                <a:cs typeface="EucrosiaUPC" pitchFamily="18" charset="-34"/>
              </a:rPr>
              <a:t>4 works has been done day11</a:t>
            </a:r>
            <a:r>
              <a:rPr lang="en-US" sz="1600" b="1" baseline="30000" dirty="0" smtClean="0">
                <a:solidFill>
                  <a:prstClr val="black"/>
                </a:solidFill>
                <a:latin typeface="Century Gothic" pitchFamily="34" charset="0"/>
                <a:cs typeface="EucrosiaUPC" pitchFamily="18" charset="-34"/>
              </a:rPr>
              <a:t>th</a:t>
            </a:r>
            <a:r>
              <a:rPr lang="en-US" sz="1600" b="1" dirty="0" smtClean="0">
                <a:solidFill>
                  <a:prstClr val="black"/>
                </a:solidFill>
                <a:latin typeface="Century Gothic" pitchFamily="34" charset="0"/>
                <a:cs typeface="EucrosiaUPC" pitchFamily="18" charset="-34"/>
              </a:rPr>
              <a:t> to18</a:t>
            </a:r>
            <a:r>
              <a:rPr lang="en-US" sz="1600" b="1" baseline="30000" dirty="0" smtClean="0">
                <a:solidFill>
                  <a:prstClr val="black"/>
                </a:solidFill>
                <a:latin typeface="Century Gothic" pitchFamily="34" charset="0"/>
                <a:cs typeface="EucrosiaUPC" pitchFamily="18" charset="-34"/>
              </a:rPr>
              <a:t>th</a:t>
            </a:r>
            <a:r>
              <a:rPr lang="en-US" sz="1600" b="1" dirty="0" smtClean="0">
                <a:solidFill>
                  <a:prstClr val="black"/>
                </a:solidFill>
                <a:latin typeface="Century Gothic" pitchFamily="34" charset="0"/>
                <a:cs typeface="EucrosiaUPC" pitchFamily="18" charset="-34"/>
              </a:rPr>
              <a:t>.</a:t>
            </a:r>
          </a:p>
        </p:txBody>
      </p:sp>
      <p:pic>
        <p:nvPicPr>
          <p:cNvPr id="27" name="図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99" y="4806389"/>
            <a:ext cx="766099" cy="870994"/>
          </a:xfrm>
          <a:prstGeom prst="rect">
            <a:avLst/>
          </a:prstGeom>
        </p:spPr>
      </p:pic>
      <p:pic>
        <p:nvPicPr>
          <p:cNvPr id="30" name="図 2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75" t="17883" r="6104"/>
          <a:stretch/>
        </p:blipFill>
        <p:spPr>
          <a:xfrm>
            <a:off x="3055721" y="4855289"/>
            <a:ext cx="798654" cy="829944"/>
          </a:xfrm>
          <a:prstGeom prst="rect">
            <a:avLst/>
          </a:prstGeom>
        </p:spPr>
      </p:pic>
      <p:grpSp>
        <p:nvGrpSpPr>
          <p:cNvPr id="31" name="Group 10"/>
          <p:cNvGrpSpPr>
            <a:grpSpLocks/>
          </p:cNvGrpSpPr>
          <p:nvPr/>
        </p:nvGrpSpPr>
        <p:grpSpPr bwMode="auto">
          <a:xfrm flipH="1">
            <a:off x="2235801" y="4839687"/>
            <a:ext cx="464226" cy="860846"/>
            <a:chOff x="670" y="1540"/>
            <a:chExt cx="1187" cy="1969"/>
          </a:xfrm>
        </p:grpSpPr>
        <p:grpSp>
          <p:nvGrpSpPr>
            <p:cNvPr id="32" name="Group 11"/>
            <p:cNvGrpSpPr>
              <a:grpSpLocks/>
            </p:cNvGrpSpPr>
            <p:nvPr/>
          </p:nvGrpSpPr>
          <p:grpSpPr bwMode="auto">
            <a:xfrm>
              <a:off x="670" y="1800"/>
              <a:ext cx="1187" cy="1325"/>
              <a:chOff x="568" y="1697"/>
              <a:chExt cx="1402" cy="1565"/>
            </a:xfrm>
          </p:grpSpPr>
          <p:sp>
            <p:nvSpPr>
              <p:cNvPr id="51" name="Freeform 12"/>
              <p:cNvSpPr>
                <a:spLocks/>
              </p:cNvSpPr>
              <p:nvPr/>
            </p:nvSpPr>
            <p:spPr bwMode="auto">
              <a:xfrm>
                <a:off x="568" y="1697"/>
                <a:ext cx="832" cy="891"/>
              </a:xfrm>
              <a:custGeom>
                <a:avLst/>
                <a:gdLst>
                  <a:gd name="T0" fmla="*/ 4 w 933"/>
                  <a:gd name="T1" fmla="*/ 4 h 1000"/>
                  <a:gd name="T2" fmla="*/ 0 w 933"/>
                  <a:gd name="T3" fmla="*/ 4 h 1000"/>
                  <a:gd name="T4" fmla="*/ 0 w 933"/>
                  <a:gd name="T5" fmla="*/ 4 h 1000"/>
                  <a:gd name="T6" fmla="*/ 0 w 933"/>
                  <a:gd name="T7" fmla="*/ 4 h 1000"/>
                  <a:gd name="T8" fmla="*/ 0 w 933"/>
                  <a:gd name="T9" fmla="*/ 4 h 1000"/>
                  <a:gd name="T10" fmla="*/ 0 w 933"/>
                  <a:gd name="T11" fmla="*/ 4 h 1000"/>
                  <a:gd name="T12" fmla="*/ 0 w 933"/>
                  <a:gd name="T13" fmla="*/ 4 h 1000"/>
                  <a:gd name="T14" fmla="*/ 0 w 933"/>
                  <a:gd name="T15" fmla="*/ 4 h 1000"/>
                  <a:gd name="T16" fmla="*/ 4 w 933"/>
                  <a:gd name="T17" fmla="*/ 4 h 1000"/>
                  <a:gd name="T18" fmla="*/ 4 w 933"/>
                  <a:gd name="T19" fmla="*/ 4 h 1000"/>
                  <a:gd name="T20" fmla="*/ 4 w 933"/>
                  <a:gd name="T21" fmla="*/ 4 h 1000"/>
                  <a:gd name="T22" fmla="*/ 4 w 933"/>
                  <a:gd name="T23" fmla="*/ 4 h 1000"/>
                  <a:gd name="T24" fmla="*/ 4 w 933"/>
                  <a:gd name="T25" fmla="*/ 4 h 1000"/>
                  <a:gd name="T26" fmla="*/ 4 w 933"/>
                  <a:gd name="T27" fmla="*/ 4 h 1000"/>
                  <a:gd name="T28" fmla="*/ 4 w 933"/>
                  <a:gd name="T29" fmla="*/ 4 h 1000"/>
                  <a:gd name="T30" fmla="*/ 4 w 933"/>
                  <a:gd name="T31" fmla="*/ 4 h 1000"/>
                  <a:gd name="T32" fmla="*/ 4 w 933"/>
                  <a:gd name="T33" fmla="*/ 4 h 1000"/>
                  <a:gd name="T34" fmla="*/ 4 w 933"/>
                  <a:gd name="T35" fmla="*/ 4 h 1000"/>
                  <a:gd name="T36" fmla="*/ 4 w 933"/>
                  <a:gd name="T37" fmla="*/ 4 h 1000"/>
                  <a:gd name="T38" fmla="*/ 4 w 933"/>
                  <a:gd name="T39" fmla="*/ 4 h 1000"/>
                  <a:gd name="T40" fmla="*/ 4 w 933"/>
                  <a:gd name="T41" fmla="*/ 4 h 1000"/>
                  <a:gd name="T42" fmla="*/ 4 w 933"/>
                  <a:gd name="T43" fmla="*/ 4 h 1000"/>
                  <a:gd name="T44" fmla="*/ 4 w 933"/>
                  <a:gd name="T45" fmla="*/ 4 h 1000"/>
                  <a:gd name="T46" fmla="*/ 4 w 933"/>
                  <a:gd name="T47" fmla="*/ 4 h 1000"/>
                  <a:gd name="T48" fmla="*/ 4 w 933"/>
                  <a:gd name="T49" fmla="*/ 4 h 1000"/>
                  <a:gd name="T50" fmla="*/ 4 w 933"/>
                  <a:gd name="T51" fmla="*/ 4 h 1000"/>
                  <a:gd name="T52" fmla="*/ 4 w 933"/>
                  <a:gd name="T53" fmla="*/ 4 h 1000"/>
                  <a:gd name="T54" fmla="*/ 4 w 933"/>
                  <a:gd name="T55" fmla="*/ 4 h 1000"/>
                  <a:gd name="T56" fmla="*/ 4 w 933"/>
                  <a:gd name="T57" fmla="*/ 4 h 1000"/>
                  <a:gd name="T58" fmla="*/ 4 w 933"/>
                  <a:gd name="T59" fmla="*/ 4 h 1000"/>
                  <a:gd name="T60" fmla="*/ 4 w 933"/>
                  <a:gd name="T61" fmla="*/ 4 h 1000"/>
                  <a:gd name="T62" fmla="*/ 4 w 933"/>
                  <a:gd name="T63" fmla="*/ 4 h 1000"/>
                  <a:gd name="T64" fmla="*/ 4 w 933"/>
                  <a:gd name="T65" fmla="*/ 4 h 1000"/>
                  <a:gd name="T66" fmla="*/ 4 w 933"/>
                  <a:gd name="T67" fmla="*/ 4 h 1000"/>
                  <a:gd name="T68" fmla="*/ 4 w 933"/>
                  <a:gd name="T69" fmla="*/ 4 h 1000"/>
                  <a:gd name="T70" fmla="*/ 4 w 933"/>
                  <a:gd name="T71" fmla="*/ 4 h 1000"/>
                  <a:gd name="T72" fmla="*/ 4 w 933"/>
                  <a:gd name="T73" fmla="*/ 4 h 1000"/>
                  <a:gd name="T74" fmla="*/ 4 w 933"/>
                  <a:gd name="T75" fmla="*/ 4 h 1000"/>
                  <a:gd name="T76" fmla="*/ 4 w 933"/>
                  <a:gd name="T77" fmla="*/ 2 h 1000"/>
                  <a:gd name="T78" fmla="*/ 4 w 933"/>
                  <a:gd name="T79" fmla="*/ 2 h 1000"/>
                  <a:gd name="T80" fmla="*/ 4 w 933"/>
                  <a:gd name="T81" fmla="*/ 0 h 1000"/>
                  <a:gd name="T82" fmla="*/ 4 w 933"/>
                  <a:gd name="T83" fmla="*/ 0 h 1000"/>
                  <a:gd name="T84" fmla="*/ 4 w 933"/>
                  <a:gd name="T85" fmla="*/ 0 h 100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33"/>
                  <a:gd name="T130" fmla="*/ 0 h 1000"/>
                  <a:gd name="T131" fmla="*/ 933 w 933"/>
                  <a:gd name="T132" fmla="*/ 1000 h 1000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33" h="1000">
                    <a:moveTo>
                      <a:pt x="841" y="0"/>
                    </a:moveTo>
                    <a:lnTo>
                      <a:pt x="933" y="548"/>
                    </a:lnTo>
                    <a:lnTo>
                      <a:pt x="844" y="900"/>
                    </a:lnTo>
                    <a:lnTo>
                      <a:pt x="378" y="1000"/>
                    </a:lnTo>
                    <a:lnTo>
                      <a:pt x="2" y="898"/>
                    </a:lnTo>
                    <a:lnTo>
                      <a:pt x="0" y="897"/>
                    </a:lnTo>
                    <a:lnTo>
                      <a:pt x="0" y="895"/>
                    </a:lnTo>
                    <a:lnTo>
                      <a:pt x="0" y="893"/>
                    </a:lnTo>
                    <a:lnTo>
                      <a:pt x="0" y="889"/>
                    </a:lnTo>
                    <a:lnTo>
                      <a:pt x="0" y="886"/>
                    </a:lnTo>
                    <a:lnTo>
                      <a:pt x="0" y="884"/>
                    </a:lnTo>
                    <a:lnTo>
                      <a:pt x="0" y="880"/>
                    </a:lnTo>
                    <a:lnTo>
                      <a:pt x="0" y="874"/>
                    </a:lnTo>
                    <a:lnTo>
                      <a:pt x="0" y="871"/>
                    </a:lnTo>
                    <a:lnTo>
                      <a:pt x="0" y="865"/>
                    </a:lnTo>
                    <a:lnTo>
                      <a:pt x="0" y="860"/>
                    </a:lnTo>
                    <a:lnTo>
                      <a:pt x="0" y="854"/>
                    </a:lnTo>
                    <a:lnTo>
                      <a:pt x="0" y="847"/>
                    </a:lnTo>
                    <a:lnTo>
                      <a:pt x="0" y="841"/>
                    </a:lnTo>
                    <a:lnTo>
                      <a:pt x="0" y="834"/>
                    </a:lnTo>
                    <a:lnTo>
                      <a:pt x="0" y="826"/>
                    </a:lnTo>
                    <a:lnTo>
                      <a:pt x="0" y="819"/>
                    </a:lnTo>
                    <a:lnTo>
                      <a:pt x="0" y="812"/>
                    </a:lnTo>
                    <a:lnTo>
                      <a:pt x="0" y="802"/>
                    </a:lnTo>
                    <a:lnTo>
                      <a:pt x="2" y="793"/>
                    </a:lnTo>
                    <a:lnTo>
                      <a:pt x="2" y="786"/>
                    </a:lnTo>
                    <a:lnTo>
                      <a:pt x="4" y="777"/>
                    </a:lnTo>
                    <a:lnTo>
                      <a:pt x="4" y="766"/>
                    </a:lnTo>
                    <a:lnTo>
                      <a:pt x="4" y="756"/>
                    </a:lnTo>
                    <a:lnTo>
                      <a:pt x="4" y="747"/>
                    </a:lnTo>
                    <a:lnTo>
                      <a:pt x="5" y="738"/>
                    </a:lnTo>
                    <a:lnTo>
                      <a:pt x="7" y="727"/>
                    </a:lnTo>
                    <a:lnTo>
                      <a:pt x="9" y="716"/>
                    </a:lnTo>
                    <a:lnTo>
                      <a:pt x="11" y="707"/>
                    </a:lnTo>
                    <a:lnTo>
                      <a:pt x="13" y="695"/>
                    </a:lnTo>
                    <a:lnTo>
                      <a:pt x="15" y="684"/>
                    </a:lnTo>
                    <a:lnTo>
                      <a:pt x="17" y="671"/>
                    </a:lnTo>
                    <a:lnTo>
                      <a:pt x="18" y="660"/>
                    </a:lnTo>
                    <a:lnTo>
                      <a:pt x="20" y="649"/>
                    </a:lnTo>
                    <a:lnTo>
                      <a:pt x="22" y="636"/>
                    </a:lnTo>
                    <a:lnTo>
                      <a:pt x="26" y="625"/>
                    </a:lnTo>
                    <a:lnTo>
                      <a:pt x="28" y="612"/>
                    </a:lnTo>
                    <a:lnTo>
                      <a:pt x="31" y="601"/>
                    </a:lnTo>
                    <a:lnTo>
                      <a:pt x="35" y="588"/>
                    </a:lnTo>
                    <a:lnTo>
                      <a:pt x="37" y="576"/>
                    </a:lnTo>
                    <a:lnTo>
                      <a:pt x="42" y="564"/>
                    </a:lnTo>
                    <a:lnTo>
                      <a:pt x="46" y="552"/>
                    </a:lnTo>
                    <a:lnTo>
                      <a:pt x="50" y="539"/>
                    </a:lnTo>
                    <a:lnTo>
                      <a:pt x="53" y="526"/>
                    </a:lnTo>
                    <a:lnTo>
                      <a:pt x="59" y="513"/>
                    </a:lnTo>
                    <a:lnTo>
                      <a:pt x="64" y="502"/>
                    </a:lnTo>
                    <a:lnTo>
                      <a:pt x="68" y="487"/>
                    </a:lnTo>
                    <a:lnTo>
                      <a:pt x="74" y="476"/>
                    </a:lnTo>
                    <a:lnTo>
                      <a:pt x="79" y="463"/>
                    </a:lnTo>
                    <a:lnTo>
                      <a:pt x="85" y="450"/>
                    </a:lnTo>
                    <a:lnTo>
                      <a:pt x="90" y="437"/>
                    </a:lnTo>
                    <a:lnTo>
                      <a:pt x="98" y="424"/>
                    </a:lnTo>
                    <a:lnTo>
                      <a:pt x="103" y="411"/>
                    </a:lnTo>
                    <a:lnTo>
                      <a:pt x="111" y="398"/>
                    </a:lnTo>
                    <a:lnTo>
                      <a:pt x="118" y="385"/>
                    </a:lnTo>
                    <a:lnTo>
                      <a:pt x="125" y="373"/>
                    </a:lnTo>
                    <a:lnTo>
                      <a:pt x="133" y="360"/>
                    </a:lnTo>
                    <a:lnTo>
                      <a:pt x="140" y="349"/>
                    </a:lnTo>
                    <a:lnTo>
                      <a:pt x="149" y="336"/>
                    </a:lnTo>
                    <a:lnTo>
                      <a:pt x="159" y="323"/>
                    </a:lnTo>
                    <a:lnTo>
                      <a:pt x="168" y="312"/>
                    </a:lnTo>
                    <a:lnTo>
                      <a:pt x="177" y="301"/>
                    </a:lnTo>
                    <a:lnTo>
                      <a:pt x="188" y="286"/>
                    </a:lnTo>
                    <a:lnTo>
                      <a:pt x="199" y="273"/>
                    </a:lnTo>
                    <a:lnTo>
                      <a:pt x="210" y="258"/>
                    </a:lnTo>
                    <a:lnTo>
                      <a:pt x="223" y="247"/>
                    </a:lnTo>
                    <a:lnTo>
                      <a:pt x="234" y="234"/>
                    </a:lnTo>
                    <a:lnTo>
                      <a:pt x="247" y="223"/>
                    </a:lnTo>
                    <a:lnTo>
                      <a:pt x="258" y="210"/>
                    </a:lnTo>
                    <a:lnTo>
                      <a:pt x="273" y="201"/>
                    </a:lnTo>
                    <a:lnTo>
                      <a:pt x="284" y="190"/>
                    </a:lnTo>
                    <a:lnTo>
                      <a:pt x="297" y="179"/>
                    </a:lnTo>
                    <a:lnTo>
                      <a:pt x="310" y="170"/>
                    </a:lnTo>
                    <a:lnTo>
                      <a:pt x="324" y="160"/>
                    </a:lnTo>
                    <a:lnTo>
                      <a:pt x="337" y="151"/>
                    </a:lnTo>
                    <a:lnTo>
                      <a:pt x="350" y="144"/>
                    </a:lnTo>
                    <a:lnTo>
                      <a:pt x="365" y="135"/>
                    </a:lnTo>
                    <a:lnTo>
                      <a:pt x="378" y="127"/>
                    </a:lnTo>
                    <a:lnTo>
                      <a:pt x="393" y="118"/>
                    </a:lnTo>
                    <a:lnTo>
                      <a:pt x="406" y="112"/>
                    </a:lnTo>
                    <a:lnTo>
                      <a:pt x="419" y="105"/>
                    </a:lnTo>
                    <a:lnTo>
                      <a:pt x="433" y="98"/>
                    </a:lnTo>
                    <a:lnTo>
                      <a:pt x="446" y="90"/>
                    </a:lnTo>
                    <a:lnTo>
                      <a:pt x="461" y="85"/>
                    </a:lnTo>
                    <a:lnTo>
                      <a:pt x="474" y="79"/>
                    </a:lnTo>
                    <a:lnTo>
                      <a:pt x="489" y="74"/>
                    </a:lnTo>
                    <a:lnTo>
                      <a:pt x="501" y="68"/>
                    </a:lnTo>
                    <a:lnTo>
                      <a:pt x="516" y="63"/>
                    </a:lnTo>
                    <a:lnTo>
                      <a:pt x="529" y="57"/>
                    </a:lnTo>
                    <a:lnTo>
                      <a:pt x="542" y="53"/>
                    </a:lnTo>
                    <a:lnTo>
                      <a:pt x="555" y="50"/>
                    </a:lnTo>
                    <a:lnTo>
                      <a:pt x="570" y="46"/>
                    </a:lnTo>
                    <a:lnTo>
                      <a:pt x="583" y="40"/>
                    </a:lnTo>
                    <a:lnTo>
                      <a:pt x="596" y="39"/>
                    </a:lnTo>
                    <a:lnTo>
                      <a:pt x="608" y="35"/>
                    </a:lnTo>
                    <a:lnTo>
                      <a:pt x="621" y="31"/>
                    </a:lnTo>
                    <a:lnTo>
                      <a:pt x="632" y="28"/>
                    </a:lnTo>
                    <a:lnTo>
                      <a:pt x="645" y="26"/>
                    </a:lnTo>
                    <a:lnTo>
                      <a:pt x="656" y="22"/>
                    </a:lnTo>
                    <a:lnTo>
                      <a:pt x="667" y="20"/>
                    </a:lnTo>
                    <a:lnTo>
                      <a:pt x="680" y="18"/>
                    </a:lnTo>
                    <a:lnTo>
                      <a:pt x="691" y="16"/>
                    </a:lnTo>
                    <a:lnTo>
                      <a:pt x="702" y="13"/>
                    </a:lnTo>
                    <a:lnTo>
                      <a:pt x="712" y="13"/>
                    </a:lnTo>
                    <a:lnTo>
                      <a:pt x="723" y="11"/>
                    </a:lnTo>
                    <a:lnTo>
                      <a:pt x="732" y="9"/>
                    </a:lnTo>
                    <a:lnTo>
                      <a:pt x="741" y="7"/>
                    </a:lnTo>
                    <a:lnTo>
                      <a:pt x="752" y="5"/>
                    </a:lnTo>
                    <a:lnTo>
                      <a:pt x="760" y="5"/>
                    </a:lnTo>
                    <a:lnTo>
                      <a:pt x="769" y="5"/>
                    </a:lnTo>
                    <a:lnTo>
                      <a:pt x="776" y="4"/>
                    </a:lnTo>
                    <a:lnTo>
                      <a:pt x="785" y="2"/>
                    </a:lnTo>
                    <a:lnTo>
                      <a:pt x="791" y="2"/>
                    </a:lnTo>
                    <a:lnTo>
                      <a:pt x="798" y="2"/>
                    </a:lnTo>
                    <a:lnTo>
                      <a:pt x="804" y="2"/>
                    </a:lnTo>
                    <a:lnTo>
                      <a:pt x="811" y="0"/>
                    </a:lnTo>
                    <a:lnTo>
                      <a:pt x="815" y="0"/>
                    </a:lnTo>
                    <a:lnTo>
                      <a:pt x="820" y="0"/>
                    </a:lnTo>
                    <a:lnTo>
                      <a:pt x="824" y="0"/>
                    </a:lnTo>
                    <a:lnTo>
                      <a:pt x="828" y="0"/>
                    </a:lnTo>
                    <a:lnTo>
                      <a:pt x="832" y="0"/>
                    </a:lnTo>
                    <a:lnTo>
                      <a:pt x="835" y="0"/>
                    </a:lnTo>
                    <a:lnTo>
                      <a:pt x="839" y="0"/>
                    </a:lnTo>
                    <a:lnTo>
                      <a:pt x="841" y="0"/>
                    </a:lnTo>
                    <a:close/>
                  </a:path>
                </a:pathLst>
              </a:custGeom>
              <a:solidFill>
                <a:srgbClr val="F2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dirty="0"/>
              </a:p>
            </p:txBody>
          </p:sp>
          <p:sp>
            <p:nvSpPr>
              <p:cNvPr id="52" name="Freeform 13"/>
              <p:cNvSpPr>
                <a:spLocks/>
              </p:cNvSpPr>
              <p:nvPr/>
            </p:nvSpPr>
            <p:spPr bwMode="auto">
              <a:xfrm>
                <a:off x="570" y="2491"/>
                <a:ext cx="834" cy="771"/>
              </a:xfrm>
              <a:custGeom>
                <a:avLst/>
                <a:gdLst>
                  <a:gd name="T0" fmla="*/ 4 w 936"/>
                  <a:gd name="T1" fmla="*/ 4 h 865"/>
                  <a:gd name="T2" fmla="*/ 4 w 936"/>
                  <a:gd name="T3" fmla="*/ 4 h 865"/>
                  <a:gd name="T4" fmla="*/ 4 w 936"/>
                  <a:gd name="T5" fmla="*/ 4 h 865"/>
                  <a:gd name="T6" fmla="*/ 4 w 936"/>
                  <a:gd name="T7" fmla="*/ 4 h 865"/>
                  <a:gd name="T8" fmla="*/ 4 w 936"/>
                  <a:gd name="T9" fmla="*/ 4 h 865"/>
                  <a:gd name="T10" fmla="*/ 4 w 936"/>
                  <a:gd name="T11" fmla="*/ 4 h 865"/>
                  <a:gd name="T12" fmla="*/ 4 w 936"/>
                  <a:gd name="T13" fmla="*/ 4 h 865"/>
                  <a:gd name="T14" fmla="*/ 4 w 936"/>
                  <a:gd name="T15" fmla="*/ 4 h 865"/>
                  <a:gd name="T16" fmla="*/ 4 w 936"/>
                  <a:gd name="T17" fmla="*/ 4 h 865"/>
                  <a:gd name="T18" fmla="*/ 4 w 936"/>
                  <a:gd name="T19" fmla="*/ 4 h 865"/>
                  <a:gd name="T20" fmla="*/ 4 w 936"/>
                  <a:gd name="T21" fmla="*/ 4 h 865"/>
                  <a:gd name="T22" fmla="*/ 4 w 936"/>
                  <a:gd name="T23" fmla="*/ 4 h 865"/>
                  <a:gd name="T24" fmla="*/ 4 w 936"/>
                  <a:gd name="T25" fmla="*/ 4 h 865"/>
                  <a:gd name="T26" fmla="*/ 4 w 936"/>
                  <a:gd name="T27" fmla="*/ 4 h 865"/>
                  <a:gd name="T28" fmla="*/ 4 w 936"/>
                  <a:gd name="T29" fmla="*/ 4 h 865"/>
                  <a:gd name="T30" fmla="*/ 4 w 936"/>
                  <a:gd name="T31" fmla="*/ 4 h 865"/>
                  <a:gd name="T32" fmla="*/ 4 w 936"/>
                  <a:gd name="T33" fmla="*/ 4 h 865"/>
                  <a:gd name="T34" fmla="*/ 4 w 936"/>
                  <a:gd name="T35" fmla="*/ 4 h 865"/>
                  <a:gd name="T36" fmla="*/ 4 w 936"/>
                  <a:gd name="T37" fmla="*/ 4 h 865"/>
                  <a:gd name="T38" fmla="*/ 4 w 936"/>
                  <a:gd name="T39" fmla="*/ 4 h 865"/>
                  <a:gd name="T40" fmla="*/ 4 w 936"/>
                  <a:gd name="T41" fmla="*/ 4 h 865"/>
                  <a:gd name="T42" fmla="*/ 4 w 936"/>
                  <a:gd name="T43" fmla="*/ 4 h 865"/>
                  <a:gd name="T44" fmla="*/ 4 w 936"/>
                  <a:gd name="T45" fmla="*/ 4 h 865"/>
                  <a:gd name="T46" fmla="*/ 4 w 936"/>
                  <a:gd name="T47" fmla="*/ 4 h 865"/>
                  <a:gd name="T48" fmla="*/ 4 w 936"/>
                  <a:gd name="T49" fmla="*/ 4 h 865"/>
                  <a:gd name="T50" fmla="*/ 4 w 936"/>
                  <a:gd name="T51" fmla="*/ 4 h 865"/>
                  <a:gd name="T52" fmla="*/ 4 w 936"/>
                  <a:gd name="T53" fmla="*/ 4 h 865"/>
                  <a:gd name="T54" fmla="*/ 4 w 936"/>
                  <a:gd name="T55" fmla="*/ 4 h 865"/>
                  <a:gd name="T56" fmla="*/ 4 w 936"/>
                  <a:gd name="T57" fmla="*/ 4 h 865"/>
                  <a:gd name="T58" fmla="*/ 4 w 936"/>
                  <a:gd name="T59" fmla="*/ 4 h 865"/>
                  <a:gd name="T60" fmla="*/ 4 w 936"/>
                  <a:gd name="T61" fmla="*/ 4 h 865"/>
                  <a:gd name="T62" fmla="*/ 4 w 936"/>
                  <a:gd name="T63" fmla="*/ 4 h 865"/>
                  <a:gd name="T64" fmla="*/ 4 w 936"/>
                  <a:gd name="T65" fmla="*/ 4 h 865"/>
                  <a:gd name="T66" fmla="*/ 4 w 936"/>
                  <a:gd name="T67" fmla="*/ 4 h 865"/>
                  <a:gd name="T68" fmla="*/ 4 w 936"/>
                  <a:gd name="T69" fmla="*/ 4 h 865"/>
                  <a:gd name="T70" fmla="*/ 4 w 936"/>
                  <a:gd name="T71" fmla="*/ 4 h 865"/>
                  <a:gd name="T72" fmla="*/ 4 w 936"/>
                  <a:gd name="T73" fmla="*/ 4 h 865"/>
                  <a:gd name="T74" fmla="*/ 4 w 936"/>
                  <a:gd name="T75" fmla="*/ 4 h 865"/>
                  <a:gd name="T76" fmla="*/ 2 w 936"/>
                  <a:gd name="T77" fmla="*/ 4 h 865"/>
                  <a:gd name="T78" fmla="*/ 0 w 936"/>
                  <a:gd name="T79" fmla="*/ 4 h 865"/>
                  <a:gd name="T80" fmla="*/ 0 w 936"/>
                  <a:gd name="T81" fmla="*/ 4 h 865"/>
                  <a:gd name="T82" fmla="*/ 0 w 936"/>
                  <a:gd name="T83" fmla="*/ 4 h 865"/>
                  <a:gd name="T84" fmla="*/ 0 w 936"/>
                  <a:gd name="T85" fmla="*/ 2 h 86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36"/>
                  <a:gd name="T130" fmla="*/ 0 h 865"/>
                  <a:gd name="T131" fmla="*/ 936 w 936"/>
                  <a:gd name="T132" fmla="*/ 865 h 86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36" h="865">
                    <a:moveTo>
                      <a:pt x="0" y="2"/>
                    </a:moveTo>
                    <a:lnTo>
                      <a:pt x="837" y="0"/>
                    </a:lnTo>
                    <a:lnTo>
                      <a:pt x="936" y="448"/>
                    </a:lnTo>
                    <a:lnTo>
                      <a:pt x="857" y="865"/>
                    </a:lnTo>
                    <a:lnTo>
                      <a:pt x="855" y="864"/>
                    </a:lnTo>
                    <a:lnTo>
                      <a:pt x="852" y="864"/>
                    </a:lnTo>
                    <a:lnTo>
                      <a:pt x="848" y="864"/>
                    </a:lnTo>
                    <a:lnTo>
                      <a:pt x="846" y="864"/>
                    </a:lnTo>
                    <a:lnTo>
                      <a:pt x="842" y="864"/>
                    </a:lnTo>
                    <a:lnTo>
                      <a:pt x="837" y="864"/>
                    </a:lnTo>
                    <a:lnTo>
                      <a:pt x="831" y="864"/>
                    </a:lnTo>
                    <a:lnTo>
                      <a:pt x="826" y="864"/>
                    </a:lnTo>
                    <a:lnTo>
                      <a:pt x="820" y="864"/>
                    </a:lnTo>
                    <a:lnTo>
                      <a:pt x="813" y="864"/>
                    </a:lnTo>
                    <a:lnTo>
                      <a:pt x="806" y="862"/>
                    </a:lnTo>
                    <a:lnTo>
                      <a:pt x="798" y="862"/>
                    </a:lnTo>
                    <a:lnTo>
                      <a:pt x="791" y="862"/>
                    </a:lnTo>
                    <a:lnTo>
                      <a:pt x="783" y="862"/>
                    </a:lnTo>
                    <a:lnTo>
                      <a:pt x="772" y="860"/>
                    </a:lnTo>
                    <a:lnTo>
                      <a:pt x="765" y="860"/>
                    </a:lnTo>
                    <a:lnTo>
                      <a:pt x="754" y="858"/>
                    </a:lnTo>
                    <a:lnTo>
                      <a:pt x="745" y="858"/>
                    </a:lnTo>
                    <a:lnTo>
                      <a:pt x="734" y="856"/>
                    </a:lnTo>
                    <a:lnTo>
                      <a:pt x="723" y="856"/>
                    </a:lnTo>
                    <a:lnTo>
                      <a:pt x="712" y="854"/>
                    </a:lnTo>
                    <a:lnTo>
                      <a:pt x="702" y="852"/>
                    </a:lnTo>
                    <a:lnTo>
                      <a:pt x="689" y="851"/>
                    </a:lnTo>
                    <a:lnTo>
                      <a:pt x="678" y="849"/>
                    </a:lnTo>
                    <a:lnTo>
                      <a:pt x="667" y="847"/>
                    </a:lnTo>
                    <a:lnTo>
                      <a:pt x="654" y="845"/>
                    </a:lnTo>
                    <a:lnTo>
                      <a:pt x="641" y="841"/>
                    </a:lnTo>
                    <a:lnTo>
                      <a:pt x="630" y="840"/>
                    </a:lnTo>
                    <a:lnTo>
                      <a:pt x="617" y="838"/>
                    </a:lnTo>
                    <a:lnTo>
                      <a:pt x="605" y="834"/>
                    </a:lnTo>
                    <a:lnTo>
                      <a:pt x="592" y="830"/>
                    </a:lnTo>
                    <a:lnTo>
                      <a:pt x="577" y="828"/>
                    </a:lnTo>
                    <a:lnTo>
                      <a:pt x="564" y="823"/>
                    </a:lnTo>
                    <a:lnTo>
                      <a:pt x="551" y="821"/>
                    </a:lnTo>
                    <a:lnTo>
                      <a:pt x="536" y="816"/>
                    </a:lnTo>
                    <a:lnTo>
                      <a:pt x="523" y="812"/>
                    </a:lnTo>
                    <a:lnTo>
                      <a:pt x="511" y="808"/>
                    </a:lnTo>
                    <a:lnTo>
                      <a:pt x="498" y="803"/>
                    </a:lnTo>
                    <a:lnTo>
                      <a:pt x="483" y="797"/>
                    </a:lnTo>
                    <a:lnTo>
                      <a:pt x="470" y="793"/>
                    </a:lnTo>
                    <a:lnTo>
                      <a:pt x="455" y="786"/>
                    </a:lnTo>
                    <a:lnTo>
                      <a:pt x="442" y="781"/>
                    </a:lnTo>
                    <a:lnTo>
                      <a:pt x="429" y="775"/>
                    </a:lnTo>
                    <a:lnTo>
                      <a:pt x="417" y="768"/>
                    </a:lnTo>
                    <a:lnTo>
                      <a:pt x="404" y="762"/>
                    </a:lnTo>
                    <a:lnTo>
                      <a:pt x="391" y="755"/>
                    </a:lnTo>
                    <a:lnTo>
                      <a:pt x="378" y="747"/>
                    </a:lnTo>
                    <a:lnTo>
                      <a:pt x="363" y="740"/>
                    </a:lnTo>
                    <a:lnTo>
                      <a:pt x="352" y="731"/>
                    </a:lnTo>
                    <a:lnTo>
                      <a:pt x="339" y="723"/>
                    </a:lnTo>
                    <a:lnTo>
                      <a:pt x="326" y="714"/>
                    </a:lnTo>
                    <a:lnTo>
                      <a:pt x="313" y="707"/>
                    </a:lnTo>
                    <a:lnTo>
                      <a:pt x="302" y="696"/>
                    </a:lnTo>
                    <a:lnTo>
                      <a:pt x="291" y="686"/>
                    </a:lnTo>
                    <a:lnTo>
                      <a:pt x="280" y="677"/>
                    </a:lnTo>
                    <a:lnTo>
                      <a:pt x="269" y="666"/>
                    </a:lnTo>
                    <a:lnTo>
                      <a:pt x="258" y="655"/>
                    </a:lnTo>
                    <a:lnTo>
                      <a:pt x="247" y="644"/>
                    </a:lnTo>
                    <a:lnTo>
                      <a:pt x="238" y="633"/>
                    </a:lnTo>
                    <a:lnTo>
                      <a:pt x="227" y="620"/>
                    </a:lnTo>
                    <a:lnTo>
                      <a:pt x="217" y="607"/>
                    </a:lnTo>
                    <a:lnTo>
                      <a:pt x="210" y="596"/>
                    </a:lnTo>
                    <a:lnTo>
                      <a:pt x="201" y="585"/>
                    </a:lnTo>
                    <a:lnTo>
                      <a:pt x="192" y="574"/>
                    </a:lnTo>
                    <a:lnTo>
                      <a:pt x="182" y="561"/>
                    </a:lnTo>
                    <a:lnTo>
                      <a:pt x="175" y="550"/>
                    </a:lnTo>
                    <a:lnTo>
                      <a:pt x="168" y="537"/>
                    </a:lnTo>
                    <a:lnTo>
                      <a:pt x="160" y="526"/>
                    </a:lnTo>
                    <a:lnTo>
                      <a:pt x="151" y="515"/>
                    </a:lnTo>
                    <a:lnTo>
                      <a:pt x="145" y="502"/>
                    </a:lnTo>
                    <a:lnTo>
                      <a:pt x="138" y="491"/>
                    </a:lnTo>
                    <a:lnTo>
                      <a:pt x="131" y="478"/>
                    </a:lnTo>
                    <a:lnTo>
                      <a:pt x="125" y="465"/>
                    </a:lnTo>
                    <a:lnTo>
                      <a:pt x="118" y="454"/>
                    </a:lnTo>
                    <a:lnTo>
                      <a:pt x="112" y="441"/>
                    </a:lnTo>
                    <a:lnTo>
                      <a:pt x="107" y="428"/>
                    </a:lnTo>
                    <a:lnTo>
                      <a:pt x="101" y="417"/>
                    </a:lnTo>
                    <a:lnTo>
                      <a:pt x="96" y="404"/>
                    </a:lnTo>
                    <a:lnTo>
                      <a:pt x="90" y="391"/>
                    </a:lnTo>
                    <a:lnTo>
                      <a:pt x="85" y="378"/>
                    </a:lnTo>
                    <a:lnTo>
                      <a:pt x="79" y="365"/>
                    </a:lnTo>
                    <a:lnTo>
                      <a:pt x="75" y="354"/>
                    </a:lnTo>
                    <a:lnTo>
                      <a:pt x="70" y="341"/>
                    </a:lnTo>
                    <a:lnTo>
                      <a:pt x="66" y="328"/>
                    </a:lnTo>
                    <a:lnTo>
                      <a:pt x="62" y="317"/>
                    </a:lnTo>
                    <a:lnTo>
                      <a:pt x="59" y="304"/>
                    </a:lnTo>
                    <a:lnTo>
                      <a:pt x="53" y="293"/>
                    </a:lnTo>
                    <a:lnTo>
                      <a:pt x="51" y="280"/>
                    </a:lnTo>
                    <a:lnTo>
                      <a:pt x="48" y="269"/>
                    </a:lnTo>
                    <a:lnTo>
                      <a:pt x="44" y="257"/>
                    </a:lnTo>
                    <a:lnTo>
                      <a:pt x="40" y="245"/>
                    </a:lnTo>
                    <a:lnTo>
                      <a:pt x="37" y="234"/>
                    </a:lnTo>
                    <a:lnTo>
                      <a:pt x="35" y="221"/>
                    </a:lnTo>
                    <a:lnTo>
                      <a:pt x="33" y="212"/>
                    </a:lnTo>
                    <a:lnTo>
                      <a:pt x="29" y="199"/>
                    </a:lnTo>
                    <a:lnTo>
                      <a:pt x="27" y="188"/>
                    </a:lnTo>
                    <a:lnTo>
                      <a:pt x="24" y="177"/>
                    </a:lnTo>
                    <a:lnTo>
                      <a:pt x="22" y="168"/>
                    </a:lnTo>
                    <a:lnTo>
                      <a:pt x="20" y="157"/>
                    </a:lnTo>
                    <a:lnTo>
                      <a:pt x="18" y="148"/>
                    </a:lnTo>
                    <a:lnTo>
                      <a:pt x="16" y="137"/>
                    </a:lnTo>
                    <a:lnTo>
                      <a:pt x="15" y="127"/>
                    </a:lnTo>
                    <a:lnTo>
                      <a:pt x="13" y="118"/>
                    </a:lnTo>
                    <a:lnTo>
                      <a:pt x="11" y="109"/>
                    </a:lnTo>
                    <a:lnTo>
                      <a:pt x="9" y="102"/>
                    </a:lnTo>
                    <a:lnTo>
                      <a:pt x="9" y="92"/>
                    </a:lnTo>
                    <a:lnTo>
                      <a:pt x="7" y="85"/>
                    </a:lnTo>
                    <a:lnTo>
                      <a:pt x="7" y="76"/>
                    </a:lnTo>
                    <a:lnTo>
                      <a:pt x="5" y="68"/>
                    </a:lnTo>
                    <a:lnTo>
                      <a:pt x="5" y="63"/>
                    </a:lnTo>
                    <a:lnTo>
                      <a:pt x="3" y="55"/>
                    </a:lnTo>
                    <a:lnTo>
                      <a:pt x="3" y="48"/>
                    </a:lnTo>
                    <a:lnTo>
                      <a:pt x="2" y="42"/>
                    </a:lnTo>
                    <a:lnTo>
                      <a:pt x="2" y="37"/>
                    </a:lnTo>
                    <a:lnTo>
                      <a:pt x="2" y="31"/>
                    </a:lnTo>
                    <a:lnTo>
                      <a:pt x="0" y="26"/>
                    </a:lnTo>
                    <a:lnTo>
                      <a:pt x="0" y="22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1"/>
                    </a:lnTo>
                    <a:lnTo>
                      <a:pt x="0" y="7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B3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dirty="0"/>
              </a:p>
            </p:txBody>
          </p:sp>
          <p:sp>
            <p:nvSpPr>
              <p:cNvPr id="53" name="Freeform 14"/>
              <p:cNvSpPr>
                <a:spLocks/>
              </p:cNvSpPr>
              <p:nvPr/>
            </p:nvSpPr>
            <p:spPr bwMode="auto">
              <a:xfrm>
                <a:off x="1316" y="1697"/>
                <a:ext cx="651" cy="870"/>
              </a:xfrm>
              <a:custGeom>
                <a:avLst/>
                <a:gdLst>
                  <a:gd name="T0" fmla="*/ 4 w 730"/>
                  <a:gd name="T1" fmla="*/ 4 h 976"/>
                  <a:gd name="T2" fmla="*/ 4 w 730"/>
                  <a:gd name="T3" fmla="*/ 4 h 976"/>
                  <a:gd name="T4" fmla="*/ 4 w 730"/>
                  <a:gd name="T5" fmla="*/ 4 h 976"/>
                  <a:gd name="T6" fmla="*/ 4 w 730"/>
                  <a:gd name="T7" fmla="*/ 4 h 976"/>
                  <a:gd name="T8" fmla="*/ 4 w 730"/>
                  <a:gd name="T9" fmla="*/ 4 h 976"/>
                  <a:gd name="T10" fmla="*/ 4 w 730"/>
                  <a:gd name="T11" fmla="*/ 4 h 976"/>
                  <a:gd name="T12" fmla="*/ 4 w 730"/>
                  <a:gd name="T13" fmla="*/ 4 h 976"/>
                  <a:gd name="T14" fmla="*/ 4 w 730"/>
                  <a:gd name="T15" fmla="*/ 4 h 976"/>
                  <a:gd name="T16" fmla="*/ 4 w 730"/>
                  <a:gd name="T17" fmla="*/ 4 h 976"/>
                  <a:gd name="T18" fmla="*/ 4 w 730"/>
                  <a:gd name="T19" fmla="*/ 4 h 976"/>
                  <a:gd name="T20" fmla="*/ 4 w 730"/>
                  <a:gd name="T21" fmla="*/ 4 h 976"/>
                  <a:gd name="T22" fmla="*/ 4 w 730"/>
                  <a:gd name="T23" fmla="*/ 4 h 976"/>
                  <a:gd name="T24" fmla="*/ 4 w 730"/>
                  <a:gd name="T25" fmla="*/ 4 h 976"/>
                  <a:gd name="T26" fmla="*/ 4 w 730"/>
                  <a:gd name="T27" fmla="*/ 4 h 976"/>
                  <a:gd name="T28" fmla="*/ 4 w 730"/>
                  <a:gd name="T29" fmla="*/ 4 h 976"/>
                  <a:gd name="T30" fmla="*/ 4 w 730"/>
                  <a:gd name="T31" fmla="*/ 4 h 976"/>
                  <a:gd name="T32" fmla="*/ 4 w 730"/>
                  <a:gd name="T33" fmla="*/ 4 h 976"/>
                  <a:gd name="T34" fmla="*/ 4 w 730"/>
                  <a:gd name="T35" fmla="*/ 4 h 976"/>
                  <a:gd name="T36" fmla="*/ 4 w 730"/>
                  <a:gd name="T37" fmla="*/ 4 h 976"/>
                  <a:gd name="T38" fmla="*/ 4 w 730"/>
                  <a:gd name="T39" fmla="*/ 4 h 976"/>
                  <a:gd name="T40" fmla="*/ 4 w 730"/>
                  <a:gd name="T41" fmla="*/ 4 h 976"/>
                  <a:gd name="T42" fmla="*/ 4 w 730"/>
                  <a:gd name="T43" fmla="*/ 4 h 976"/>
                  <a:gd name="T44" fmla="*/ 4 w 730"/>
                  <a:gd name="T45" fmla="*/ 4 h 976"/>
                  <a:gd name="T46" fmla="*/ 4 w 730"/>
                  <a:gd name="T47" fmla="*/ 4 h 976"/>
                  <a:gd name="T48" fmla="*/ 4 w 730"/>
                  <a:gd name="T49" fmla="*/ 4 h 976"/>
                  <a:gd name="T50" fmla="*/ 4 w 730"/>
                  <a:gd name="T51" fmla="*/ 4 h 976"/>
                  <a:gd name="T52" fmla="*/ 4 w 730"/>
                  <a:gd name="T53" fmla="*/ 4 h 976"/>
                  <a:gd name="T54" fmla="*/ 4 w 730"/>
                  <a:gd name="T55" fmla="*/ 4 h 976"/>
                  <a:gd name="T56" fmla="*/ 4 w 730"/>
                  <a:gd name="T57" fmla="*/ 4 h 976"/>
                  <a:gd name="T58" fmla="*/ 4 w 730"/>
                  <a:gd name="T59" fmla="*/ 4 h 976"/>
                  <a:gd name="T60" fmla="*/ 4 w 730"/>
                  <a:gd name="T61" fmla="*/ 4 h 976"/>
                  <a:gd name="T62" fmla="*/ 4 w 730"/>
                  <a:gd name="T63" fmla="*/ 4 h 976"/>
                  <a:gd name="T64" fmla="*/ 4 w 730"/>
                  <a:gd name="T65" fmla="*/ 4 h 976"/>
                  <a:gd name="T66" fmla="*/ 0 w 730"/>
                  <a:gd name="T67" fmla="*/ 4 h 97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730"/>
                  <a:gd name="T103" fmla="*/ 0 h 976"/>
                  <a:gd name="T104" fmla="*/ 730 w 730"/>
                  <a:gd name="T105" fmla="*/ 976 h 97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730" h="976">
                    <a:moveTo>
                      <a:pt x="0" y="908"/>
                    </a:moveTo>
                    <a:lnTo>
                      <a:pt x="328" y="976"/>
                    </a:lnTo>
                    <a:lnTo>
                      <a:pt x="730" y="897"/>
                    </a:lnTo>
                    <a:lnTo>
                      <a:pt x="730" y="895"/>
                    </a:lnTo>
                    <a:lnTo>
                      <a:pt x="730" y="891"/>
                    </a:lnTo>
                    <a:lnTo>
                      <a:pt x="730" y="887"/>
                    </a:lnTo>
                    <a:lnTo>
                      <a:pt x="730" y="882"/>
                    </a:lnTo>
                    <a:lnTo>
                      <a:pt x="730" y="876"/>
                    </a:lnTo>
                    <a:lnTo>
                      <a:pt x="730" y="869"/>
                    </a:lnTo>
                    <a:lnTo>
                      <a:pt x="730" y="862"/>
                    </a:lnTo>
                    <a:lnTo>
                      <a:pt x="730" y="852"/>
                    </a:lnTo>
                    <a:lnTo>
                      <a:pt x="730" y="843"/>
                    </a:lnTo>
                    <a:lnTo>
                      <a:pt x="728" y="832"/>
                    </a:lnTo>
                    <a:lnTo>
                      <a:pt x="728" y="821"/>
                    </a:lnTo>
                    <a:lnTo>
                      <a:pt x="726" y="810"/>
                    </a:lnTo>
                    <a:lnTo>
                      <a:pt x="726" y="797"/>
                    </a:lnTo>
                    <a:lnTo>
                      <a:pt x="725" y="782"/>
                    </a:lnTo>
                    <a:lnTo>
                      <a:pt x="725" y="769"/>
                    </a:lnTo>
                    <a:lnTo>
                      <a:pt x="721" y="753"/>
                    </a:lnTo>
                    <a:lnTo>
                      <a:pt x="719" y="738"/>
                    </a:lnTo>
                    <a:lnTo>
                      <a:pt x="717" y="721"/>
                    </a:lnTo>
                    <a:lnTo>
                      <a:pt x="713" y="707"/>
                    </a:lnTo>
                    <a:lnTo>
                      <a:pt x="712" y="688"/>
                    </a:lnTo>
                    <a:lnTo>
                      <a:pt x="708" y="671"/>
                    </a:lnTo>
                    <a:lnTo>
                      <a:pt x="704" y="653"/>
                    </a:lnTo>
                    <a:lnTo>
                      <a:pt x="701" y="635"/>
                    </a:lnTo>
                    <a:lnTo>
                      <a:pt x="695" y="616"/>
                    </a:lnTo>
                    <a:lnTo>
                      <a:pt x="691" y="598"/>
                    </a:lnTo>
                    <a:lnTo>
                      <a:pt x="686" y="577"/>
                    </a:lnTo>
                    <a:lnTo>
                      <a:pt x="680" y="559"/>
                    </a:lnTo>
                    <a:lnTo>
                      <a:pt x="673" y="539"/>
                    </a:lnTo>
                    <a:lnTo>
                      <a:pt x="667" y="520"/>
                    </a:lnTo>
                    <a:lnTo>
                      <a:pt x="660" y="500"/>
                    </a:lnTo>
                    <a:lnTo>
                      <a:pt x="653" y="480"/>
                    </a:lnTo>
                    <a:lnTo>
                      <a:pt x="643" y="459"/>
                    </a:lnTo>
                    <a:lnTo>
                      <a:pt x="634" y="439"/>
                    </a:lnTo>
                    <a:lnTo>
                      <a:pt x="625" y="419"/>
                    </a:lnTo>
                    <a:lnTo>
                      <a:pt x="616" y="398"/>
                    </a:lnTo>
                    <a:lnTo>
                      <a:pt x="603" y="380"/>
                    </a:lnTo>
                    <a:lnTo>
                      <a:pt x="592" y="360"/>
                    </a:lnTo>
                    <a:lnTo>
                      <a:pt x="581" y="339"/>
                    </a:lnTo>
                    <a:lnTo>
                      <a:pt x="568" y="321"/>
                    </a:lnTo>
                    <a:lnTo>
                      <a:pt x="553" y="301"/>
                    </a:lnTo>
                    <a:lnTo>
                      <a:pt x="540" y="282"/>
                    </a:lnTo>
                    <a:lnTo>
                      <a:pt x="524" y="264"/>
                    </a:lnTo>
                    <a:lnTo>
                      <a:pt x="509" y="245"/>
                    </a:lnTo>
                    <a:lnTo>
                      <a:pt x="492" y="227"/>
                    </a:lnTo>
                    <a:lnTo>
                      <a:pt x="474" y="208"/>
                    </a:lnTo>
                    <a:lnTo>
                      <a:pt x="455" y="192"/>
                    </a:lnTo>
                    <a:lnTo>
                      <a:pt x="437" y="175"/>
                    </a:lnTo>
                    <a:lnTo>
                      <a:pt x="417" y="159"/>
                    </a:lnTo>
                    <a:lnTo>
                      <a:pt x="396" y="144"/>
                    </a:lnTo>
                    <a:lnTo>
                      <a:pt x="374" y="129"/>
                    </a:lnTo>
                    <a:lnTo>
                      <a:pt x="352" y="114"/>
                    </a:lnTo>
                    <a:lnTo>
                      <a:pt x="328" y="99"/>
                    </a:lnTo>
                    <a:lnTo>
                      <a:pt x="304" y="87"/>
                    </a:lnTo>
                    <a:lnTo>
                      <a:pt x="278" y="74"/>
                    </a:lnTo>
                    <a:lnTo>
                      <a:pt x="251" y="63"/>
                    </a:lnTo>
                    <a:lnTo>
                      <a:pt x="223" y="52"/>
                    </a:lnTo>
                    <a:lnTo>
                      <a:pt x="195" y="40"/>
                    </a:lnTo>
                    <a:lnTo>
                      <a:pt x="164" y="31"/>
                    </a:lnTo>
                    <a:lnTo>
                      <a:pt x="135" y="24"/>
                    </a:lnTo>
                    <a:lnTo>
                      <a:pt x="101" y="16"/>
                    </a:lnTo>
                    <a:lnTo>
                      <a:pt x="70" y="9"/>
                    </a:lnTo>
                    <a:lnTo>
                      <a:pt x="35" y="4"/>
                    </a:lnTo>
                    <a:lnTo>
                      <a:pt x="0" y="0"/>
                    </a:lnTo>
                    <a:lnTo>
                      <a:pt x="0" y="908"/>
                    </a:lnTo>
                    <a:close/>
                  </a:path>
                </a:pathLst>
              </a:custGeom>
              <a:solidFill>
                <a:srgbClr val="E6B3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dirty="0"/>
              </a:p>
            </p:txBody>
          </p:sp>
          <p:sp>
            <p:nvSpPr>
              <p:cNvPr id="54" name="Freeform 15"/>
              <p:cNvSpPr>
                <a:spLocks/>
              </p:cNvSpPr>
              <p:nvPr/>
            </p:nvSpPr>
            <p:spPr bwMode="auto">
              <a:xfrm>
                <a:off x="1316" y="2491"/>
                <a:ext cx="654" cy="771"/>
              </a:xfrm>
              <a:custGeom>
                <a:avLst/>
                <a:gdLst>
                  <a:gd name="T0" fmla="*/ 4 w 734"/>
                  <a:gd name="T1" fmla="*/ 0 h 865"/>
                  <a:gd name="T2" fmla="*/ 4 w 734"/>
                  <a:gd name="T3" fmla="*/ 2 h 865"/>
                  <a:gd name="T4" fmla="*/ 4 w 734"/>
                  <a:gd name="T5" fmla="*/ 4 h 865"/>
                  <a:gd name="T6" fmla="*/ 4 w 734"/>
                  <a:gd name="T7" fmla="*/ 4 h 865"/>
                  <a:gd name="T8" fmla="*/ 4 w 734"/>
                  <a:gd name="T9" fmla="*/ 4 h 865"/>
                  <a:gd name="T10" fmla="*/ 4 w 734"/>
                  <a:gd name="T11" fmla="*/ 4 h 865"/>
                  <a:gd name="T12" fmla="*/ 4 w 734"/>
                  <a:gd name="T13" fmla="*/ 4 h 865"/>
                  <a:gd name="T14" fmla="*/ 4 w 734"/>
                  <a:gd name="T15" fmla="*/ 4 h 865"/>
                  <a:gd name="T16" fmla="*/ 4 w 734"/>
                  <a:gd name="T17" fmla="*/ 4 h 865"/>
                  <a:gd name="T18" fmla="*/ 4 w 734"/>
                  <a:gd name="T19" fmla="*/ 4 h 865"/>
                  <a:gd name="T20" fmla="*/ 4 w 734"/>
                  <a:gd name="T21" fmla="*/ 4 h 865"/>
                  <a:gd name="T22" fmla="*/ 4 w 734"/>
                  <a:gd name="T23" fmla="*/ 4 h 865"/>
                  <a:gd name="T24" fmla="*/ 4 w 734"/>
                  <a:gd name="T25" fmla="*/ 4 h 865"/>
                  <a:gd name="T26" fmla="*/ 4 w 734"/>
                  <a:gd name="T27" fmla="*/ 4 h 865"/>
                  <a:gd name="T28" fmla="*/ 4 w 734"/>
                  <a:gd name="T29" fmla="*/ 4 h 865"/>
                  <a:gd name="T30" fmla="*/ 4 w 734"/>
                  <a:gd name="T31" fmla="*/ 4 h 865"/>
                  <a:gd name="T32" fmla="*/ 4 w 734"/>
                  <a:gd name="T33" fmla="*/ 4 h 865"/>
                  <a:gd name="T34" fmla="*/ 4 w 734"/>
                  <a:gd name="T35" fmla="*/ 4 h 865"/>
                  <a:gd name="T36" fmla="*/ 4 w 734"/>
                  <a:gd name="T37" fmla="*/ 4 h 865"/>
                  <a:gd name="T38" fmla="*/ 4 w 734"/>
                  <a:gd name="T39" fmla="*/ 4 h 865"/>
                  <a:gd name="T40" fmla="*/ 4 w 734"/>
                  <a:gd name="T41" fmla="*/ 4 h 865"/>
                  <a:gd name="T42" fmla="*/ 4 w 734"/>
                  <a:gd name="T43" fmla="*/ 4 h 865"/>
                  <a:gd name="T44" fmla="*/ 4 w 734"/>
                  <a:gd name="T45" fmla="*/ 4 h 865"/>
                  <a:gd name="T46" fmla="*/ 4 w 734"/>
                  <a:gd name="T47" fmla="*/ 4 h 865"/>
                  <a:gd name="T48" fmla="*/ 4 w 734"/>
                  <a:gd name="T49" fmla="*/ 4 h 865"/>
                  <a:gd name="T50" fmla="*/ 4 w 734"/>
                  <a:gd name="T51" fmla="*/ 4 h 865"/>
                  <a:gd name="T52" fmla="*/ 4 w 734"/>
                  <a:gd name="T53" fmla="*/ 4 h 865"/>
                  <a:gd name="T54" fmla="*/ 4 w 734"/>
                  <a:gd name="T55" fmla="*/ 4 h 865"/>
                  <a:gd name="T56" fmla="*/ 4 w 734"/>
                  <a:gd name="T57" fmla="*/ 4 h 865"/>
                  <a:gd name="T58" fmla="*/ 4 w 734"/>
                  <a:gd name="T59" fmla="*/ 4 h 865"/>
                  <a:gd name="T60" fmla="*/ 4 w 734"/>
                  <a:gd name="T61" fmla="*/ 4 h 865"/>
                  <a:gd name="T62" fmla="*/ 4 w 734"/>
                  <a:gd name="T63" fmla="*/ 4 h 865"/>
                  <a:gd name="T64" fmla="*/ 4 w 734"/>
                  <a:gd name="T65" fmla="*/ 4 h 865"/>
                  <a:gd name="T66" fmla="*/ 0 w 734"/>
                  <a:gd name="T67" fmla="*/ 0 h 86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734"/>
                  <a:gd name="T103" fmla="*/ 0 h 865"/>
                  <a:gd name="T104" fmla="*/ 734 w 734"/>
                  <a:gd name="T105" fmla="*/ 865 h 86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734" h="865">
                    <a:moveTo>
                      <a:pt x="0" y="0"/>
                    </a:moveTo>
                    <a:lnTo>
                      <a:pt x="734" y="0"/>
                    </a:lnTo>
                    <a:lnTo>
                      <a:pt x="732" y="0"/>
                    </a:lnTo>
                    <a:lnTo>
                      <a:pt x="732" y="2"/>
                    </a:lnTo>
                    <a:lnTo>
                      <a:pt x="732" y="6"/>
                    </a:lnTo>
                    <a:lnTo>
                      <a:pt x="732" y="9"/>
                    </a:lnTo>
                    <a:lnTo>
                      <a:pt x="732" y="15"/>
                    </a:lnTo>
                    <a:lnTo>
                      <a:pt x="732" y="20"/>
                    </a:lnTo>
                    <a:lnTo>
                      <a:pt x="730" y="26"/>
                    </a:lnTo>
                    <a:lnTo>
                      <a:pt x="730" y="35"/>
                    </a:lnTo>
                    <a:lnTo>
                      <a:pt x="730" y="42"/>
                    </a:lnTo>
                    <a:lnTo>
                      <a:pt x="728" y="54"/>
                    </a:lnTo>
                    <a:lnTo>
                      <a:pt x="728" y="63"/>
                    </a:lnTo>
                    <a:lnTo>
                      <a:pt x="726" y="76"/>
                    </a:lnTo>
                    <a:lnTo>
                      <a:pt x="725" y="87"/>
                    </a:lnTo>
                    <a:lnTo>
                      <a:pt x="723" y="100"/>
                    </a:lnTo>
                    <a:lnTo>
                      <a:pt x="721" y="113"/>
                    </a:lnTo>
                    <a:lnTo>
                      <a:pt x="719" y="127"/>
                    </a:lnTo>
                    <a:lnTo>
                      <a:pt x="717" y="140"/>
                    </a:lnTo>
                    <a:lnTo>
                      <a:pt x="713" y="157"/>
                    </a:lnTo>
                    <a:lnTo>
                      <a:pt x="710" y="172"/>
                    </a:lnTo>
                    <a:lnTo>
                      <a:pt x="708" y="188"/>
                    </a:lnTo>
                    <a:lnTo>
                      <a:pt x="704" y="205"/>
                    </a:lnTo>
                    <a:lnTo>
                      <a:pt x="699" y="221"/>
                    </a:lnTo>
                    <a:lnTo>
                      <a:pt x="695" y="240"/>
                    </a:lnTo>
                    <a:lnTo>
                      <a:pt x="691" y="258"/>
                    </a:lnTo>
                    <a:lnTo>
                      <a:pt x="686" y="277"/>
                    </a:lnTo>
                    <a:lnTo>
                      <a:pt x="680" y="293"/>
                    </a:lnTo>
                    <a:lnTo>
                      <a:pt x="675" y="314"/>
                    </a:lnTo>
                    <a:lnTo>
                      <a:pt x="667" y="332"/>
                    </a:lnTo>
                    <a:lnTo>
                      <a:pt x="662" y="351"/>
                    </a:lnTo>
                    <a:lnTo>
                      <a:pt x="654" y="371"/>
                    </a:lnTo>
                    <a:lnTo>
                      <a:pt x="645" y="391"/>
                    </a:lnTo>
                    <a:lnTo>
                      <a:pt x="638" y="410"/>
                    </a:lnTo>
                    <a:lnTo>
                      <a:pt x="629" y="430"/>
                    </a:lnTo>
                    <a:lnTo>
                      <a:pt x="619" y="448"/>
                    </a:lnTo>
                    <a:lnTo>
                      <a:pt x="608" y="469"/>
                    </a:lnTo>
                    <a:lnTo>
                      <a:pt x="599" y="489"/>
                    </a:lnTo>
                    <a:lnTo>
                      <a:pt x="588" y="507"/>
                    </a:lnTo>
                    <a:lnTo>
                      <a:pt x="577" y="526"/>
                    </a:lnTo>
                    <a:lnTo>
                      <a:pt x="564" y="546"/>
                    </a:lnTo>
                    <a:lnTo>
                      <a:pt x="551" y="565"/>
                    </a:lnTo>
                    <a:lnTo>
                      <a:pt x="538" y="583"/>
                    </a:lnTo>
                    <a:lnTo>
                      <a:pt x="524" y="602"/>
                    </a:lnTo>
                    <a:lnTo>
                      <a:pt x="509" y="620"/>
                    </a:lnTo>
                    <a:lnTo>
                      <a:pt x="494" y="638"/>
                    </a:lnTo>
                    <a:lnTo>
                      <a:pt x="477" y="655"/>
                    </a:lnTo>
                    <a:lnTo>
                      <a:pt x="461" y="672"/>
                    </a:lnTo>
                    <a:lnTo>
                      <a:pt x="442" y="688"/>
                    </a:lnTo>
                    <a:lnTo>
                      <a:pt x="426" y="705"/>
                    </a:lnTo>
                    <a:lnTo>
                      <a:pt x="406" y="720"/>
                    </a:lnTo>
                    <a:lnTo>
                      <a:pt x="385" y="734"/>
                    </a:lnTo>
                    <a:lnTo>
                      <a:pt x="365" y="749"/>
                    </a:lnTo>
                    <a:lnTo>
                      <a:pt x="345" y="762"/>
                    </a:lnTo>
                    <a:lnTo>
                      <a:pt x="321" y="775"/>
                    </a:lnTo>
                    <a:lnTo>
                      <a:pt x="299" y="788"/>
                    </a:lnTo>
                    <a:lnTo>
                      <a:pt x="275" y="799"/>
                    </a:lnTo>
                    <a:lnTo>
                      <a:pt x="251" y="810"/>
                    </a:lnTo>
                    <a:lnTo>
                      <a:pt x="223" y="819"/>
                    </a:lnTo>
                    <a:lnTo>
                      <a:pt x="197" y="828"/>
                    </a:lnTo>
                    <a:lnTo>
                      <a:pt x="170" y="838"/>
                    </a:lnTo>
                    <a:lnTo>
                      <a:pt x="142" y="845"/>
                    </a:lnTo>
                    <a:lnTo>
                      <a:pt x="112" y="851"/>
                    </a:lnTo>
                    <a:lnTo>
                      <a:pt x="83" y="856"/>
                    </a:lnTo>
                    <a:lnTo>
                      <a:pt x="50" y="862"/>
                    </a:lnTo>
                    <a:lnTo>
                      <a:pt x="18" y="86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dirty="0"/>
              </a:p>
            </p:txBody>
          </p:sp>
        </p:grpSp>
        <p:grpSp>
          <p:nvGrpSpPr>
            <p:cNvPr id="33" name="Group 16"/>
            <p:cNvGrpSpPr>
              <a:grpSpLocks/>
            </p:cNvGrpSpPr>
            <p:nvPr/>
          </p:nvGrpSpPr>
          <p:grpSpPr bwMode="auto">
            <a:xfrm>
              <a:off x="767" y="1540"/>
              <a:ext cx="980" cy="1969"/>
              <a:chOff x="759" y="1516"/>
              <a:chExt cx="980" cy="1969"/>
            </a:xfrm>
          </p:grpSpPr>
          <p:sp>
            <p:nvSpPr>
              <p:cNvPr id="34" name="Freeform 17"/>
              <p:cNvSpPr>
                <a:spLocks/>
              </p:cNvSpPr>
              <p:nvPr/>
            </p:nvSpPr>
            <p:spPr bwMode="auto">
              <a:xfrm>
                <a:off x="788" y="1654"/>
                <a:ext cx="532" cy="880"/>
              </a:xfrm>
              <a:custGeom>
                <a:avLst/>
                <a:gdLst>
                  <a:gd name="T0" fmla="*/ 4 w 597"/>
                  <a:gd name="T1" fmla="*/ 4 h 987"/>
                  <a:gd name="T2" fmla="*/ 4 w 597"/>
                  <a:gd name="T3" fmla="*/ 4 h 987"/>
                  <a:gd name="T4" fmla="*/ 4 w 597"/>
                  <a:gd name="T5" fmla="*/ 4 h 987"/>
                  <a:gd name="T6" fmla="*/ 4 w 597"/>
                  <a:gd name="T7" fmla="*/ 4 h 987"/>
                  <a:gd name="T8" fmla="*/ 4 w 597"/>
                  <a:gd name="T9" fmla="*/ 4 h 987"/>
                  <a:gd name="T10" fmla="*/ 4 w 597"/>
                  <a:gd name="T11" fmla="*/ 4 h 987"/>
                  <a:gd name="T12" fmla="*/ 4 w 597"/>
                  <a:gd name="T13" fmla="*/ 4 h 987"/>
                  <a:gd name="T14" fmla="*/ 4 w 597"/>
                  <a:gd name="T15" fmla="*/ 4 h 987"/>
                  <a:gd name="T16" fmla="*/ 4 w 597"/>
                  <a:gd name="T17" fmla="*/ 4 h 987"/>
                  <a:gd name="T18" fmla="*/ 4 w 597"/>
                  <a:gd name="T19" fmla="*/ 4 h 987"/>
                  <a:gd name="T20" fmla="*/ 4 w 597"/>
                  <a:gd name="T21" fmla="*/ 4 h 987"/>
                  <a:gd name="T22" fmla="*/ 4 w 597"/>
                  <a:gd name="T23" fmla="*/ 4 h 987"/>
                  <a:gd name="T24" fmla="*/ 4 w 597"/>
                  <a:gd name="T25" fmla="*/ 4 h 987"/>
                  <a:gd name="T26" fmla="*/ 4 w 597"/>
                  <a:gd name="T27" fmla="*/ 4 h 987"/>
                  <a:gd name="T28" fmla="*/ 4 w 597"/>
                  <a:gd name="T29" fmla="*/ 4 h 987"/>
                  <a:gd name="T30" fmla="*/ 4 w 597"/>
                  <a:gd name="T31" fmla="*/ 4 h 987"/>
                  <a:gd name="T32" fmla="*/ 4 w 597"/>
                  <a:gd name="T33" fmla="*/ 4 h 987"/>
                  <a:gd name="T34" fmla="*/ 4 w 597"/>
                  <a:gd name="T35" fmla="*/ 4 h 987"/>
                  <a:gd name="T36" fmla="*/ 4 w 597"/>
                  <a:gd name="T37" fmla="*/ 4 h 987"/>
                  <a:gd name="T38" fmla="*/ 4 w 597"/>
                  <a:gd name="T39" fmla="*/ 4 h 987"/>
                  <a:gd name="T40" fmla="*/ 4 w 597"/>
                  <a:gd name="T41" fmla="*/ 4 h 987"/>
                  <a:gd name="T42" fmla="*/ 4 w 597"/>
                  <a:gd name="T43" fmla="*/ 4 h 987"/>
                  <a:gd name="T44" fmla="*/ 4 w 597"/>
                  <a:gd name="T45" fmla="*/ 4 h 987"/>
                  <a:gd name="T46" fmla="*/ 4 w 597"/>
                  <a:gd name="T47" fmla="*/ 4 h 987"/>
                  <a:gd name="T48" fmla="*/ 4 w 597"/>
                  <a:gd name="T49" fmla="*/ 4 h 987"/>
                  <a:gd name="T50" fmla="*/ 4 w 597"/>
                  <a:gd name="T51" fmla="*/ 4 h 987"/>
                  <a:gd name="T52" fmla="*/ 4 w 597"/>
                  <a:gd name="T53" fmla="*/ 4 h 987"/>
                  <a:gd name="T54" fmla="*/ 4 w 597"/>
                  <a:gd name="T55" fmla="*/ 4 h 987"/>
                  <a:gd name="T56" fmla="*/ 4 w 597"/>
                  <a:gd name="T57" fmla="*/ 4 h 987"/>
                  <a:gd name="T58" fmla="*/ 4 w 597"/>
                  <a:gd name="T59" fmla="*/ 4 h 987"/>
                  <a:gd name="T60" fmla="*/ 4 w 597"/>
                  <a:gd name="T61" fmla="*/ 4 h 987"/>
                  <a:gd name="T62" fmla="*/ 4 w 597"/>
                  <a:gd name="T63" fmla="*/ 4 h 987"/>
                  <a:gd name="T64" fmla="*/ 4 w 597"/>
                  <a:gd name="T65" fmla="*/ 4 h 987"/>
                  <a:gd name="T66" fmla="*/ 4 w 597"/>
                  <a:gd name="T67" fmla="*/ 4 h 987"/>
                  <a:gd name="T68" fmla="*/ 4 w 597"/>
                  <a:gd name="T69" fmla="*/ 4 h 987"/>
                  <a:gd name="T70" fmla="*/ 4 w 597"/>
                  <a:gd name="T71" fmla="*/ 4 h 987"/>
                  <a:gd name="T72" fmla="*/ 2 w 597"/>
                  <a:gd name="T73" fmla="*/ 4 h 987"/>
                  <a:gd name="T74" fmla="*/ 2 w 597"/>
                  <a:gd name="T75" fmla="*/ 4 h 987"/>
                  <a:gd name="T76" fmla="*/ 2 w 597"/>
                  <a:gd name="T77" fmla="*/ 4 h 987"/>
                  <a:gd name="T78" fmla="*/ 2 w 597"/>
                  <a:gd name="T79" fmla="*/ 4 h 987"/>
                  <a:gd name="T80" fmla="*/ 4 w 597"/>
                  <a:gd name="T81" fmla="*/ 4 h 987"/>
                  <a:gd name="T82" fmla="*/ 4 w 597"/>
                  <a:gd name="T83" fmla="*/ 4 h 987"/>
                  <a:gd name="T84" fmla="*/ 2 w 597"/>
                  <a:gd name="T85" fmla="*/ 4 h 98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597"/>
                  <a:gd name="T130" fmla="*/ 0 h 987"/>
                  <a:gd name="T131" fmla="*/ 597 w 597"/>
                  <a:gd name="T132" fmla="*/ 987 h 98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597" h="987">
                    <a:moveTo>
                      <a:pt x="2" y="937"/>
                    </a:moveTo>
                    <a:lnTo>
                      <a:pt x="288" y="987"/>
                    </a:lnTo>
                    <a:lnTo>
                      <a:pt x="597" y="950"/>
                    </a:lnTo>
                    <a:lnTo>
                      <a:pt x="592" y="83"/>
                    </a:lnTo>
                    <a:lnTo>
                      <a:pt x="264" y="0"/>
                    </a:lnTo>
                    <a:lnTo>
                      <a:pt x="26" y="63"/>
                    </a:lnTo>
                    <a:lnTo>
                      <a:pt x="31" y="105"/>
                    </a:lnTo>
                    <a:lnTo>
                      <a:pt x="72" y="135"/>
                    </a:lnTo>
                    <a:lnTo>
                      <a:pt x="74" y="168"/>
                    </a:lnTo>
                    <a:lnTo>
                      <a:pt x="100" y="175"/>
                    </a:lnTo>
                    <a:lnTo>
                      <a:pt x="111" y="186"/>
                    </a:lnTo>
                    <a:lnTo>
                      <a:pt x="127" y="188"/>
                    </a:lnTo>
                    <a:lnTo>
                      <a:pt x="125" y="208"/>
                    </a:lnTo>
                    <a:lnTo>
                      <a:pt x="133" y="240"/>
                    </a:lnTo>
                    <a:lnTo>
                      <a:pt x="131" y="240"/>
                    </a:lnTo>
                    <a:lnTo>
                      <a:pt x="129" y="243"/>
                    </a:lnTo>
                    <a:lnTo>
                      <a:pt x="127" y="245"/>
                    </a:lnTo>
                    <a:lnTo>
                      <a:pt x="125" y="247"/>
                    </a:lnTo>
                    <a:lnTo>
                      <a:pt x="124" y="251"/>
                    </a:lnTo>
                    <a:lnTo>
                      <a:pt x="124" y="255"/>
                    </a:lnTo>
                    <a:lnTo>
                      <a:pt x="120" y="256"/>
                    </a:lnTo>
                    <a:lnTo>
                      <a:pt x="118" y="260"/>
                    </a:lnTo>
                    <a:lnTo>
                      <a:pt x="116" y="264"/>
                    </a:lnTo>
                    <a:lnTo>
                      <a:pt x="114" y="269"/>
                    </a:lnTo>
                    <a:lnTo>
                      <a:pt x="112" y="273"/>
                    </a:lnTo>
                    <a:lnTo>
                      <a:pt x="111" y="277"/>
                    </a:lnTo>
                    <a:lnTo>
                      <a:pt x="109" y="282"/>
                    </a:lnTo>
                    <a:lnTo>
                      <a:pt x="109" y="288"/>
                    </a:lnTo>
                    <a:lnTo>
                      <a:pt x="107" y="291"/>
                    </a:lnTo>
                    <a:lnTo>
                      <a:pt x="105" y="297"/>
                    </a:lnTo>
                    <a:lnTo>
                      <a:pt x="103" y="302"/>
                    </a:lnTo>
                    <a:lnTo>
                      <a:pt x="103" y="308"/>
                    </a:lnTo>
                    <a:lnTo>
                      <a:pt x="101" y="315"/>
                    </a:lnTo>
                    <a:lnTo>
                      <a:pt x="101" y="321"/>
                    </a:lnTo>
                    <a:lnTo>
                      <a:pt x="101" y="323"/>
                    </a:lnTo>
                    <a:lnTo>
                      <a:pt x="101" y="326"/>
                    </a:lnTo>
                    <a:lnTo>
                      <a:pt x="101" y="330"/>
                    </a:lnTo>
                    <a:lnTo>
                      <a:pt x="101" y="332"/>
                    </a:lnTo>
                    <a:lnTo>
                      <a:pt x="100" y="338"/>
                    </a:lnTo>
                    <a:lnTo>
                      <a:pt x="100" y="343"/>
                    </a:lnTo>
                    <a:lnTo>
                      <a:pt x="98" y="347"/>
                    </a:lnTo>
                    <a:lnTo>
                      <a:pt x="98" y="352"/>
                    </a:lnTo>
                    <a:lnTo>
                      <a:pt x="98" y="354"/>
                    </a:lnTo>
                    <a:lnTo>
                      <a:pt x="98" y="358"/>
                    </a:lnTo>
                    <a:lnTo>
                      <a:pt x="98" y="360"/>
                    </a:lnTo>
                    <a:lnTo>
                      <a:pt x="59" y="459"/>
                    </a:lnTo>
                    <a:lnTo>
                      <a:pt x="59" y="463"/>
                    </a:lnTo>
                    <a:lnTo>
                      <a:pt x="59" y="465"/>
                    </a:lnTo>
                    <a:lnTo>
                      <a:pt x="59" y="469"/>
                    </a:lnTo>
                    <a:lnTo>
                      <a:pt x="59" y="474"/>
                    </a:lnTo>
                    <a:lnTo>
                      <a:pt x="59" y="480"/>
                    </a:lnTo>
                    <a:lnTo>
                      <a:pt x="59" y="481"/>
                    </a:lnTo>
                    <a:lnTo>
                      <a:pt x="61" y="485"/>
                    </a:lnTo>
                    <a:lnTo>
                      <a:pt x="61" y="489"/>
                    </a:lnTo>
                    <a:lnTo>
                      <a:pt x="63" y="493"/>
                    </a:lnTo>
                    <a:lnTo>
                      <a:pt x="63" y="496"/>
                    </a:lnTo>
                    <a:lnTo>
                      <a:pt x="63" y="500"/>
                    </a:lnTo>
                    <a:lnTo>
                      <a:pt x="65" y="504"/>
                    </a:lnTo>
                    <a:lnTo>
                      <a:pt x="66" y="509"/>
                    </a:lnTo>
                    <a:lnTo>
                      <a:pt x="66" y="513"/>
                    </a:lnTo>
                    <a:lnTo>
                      <a:pt x="68" y="517"/>
                    </a:lnTo>
                    <a:lnTo>
                      <a:pt x="70" y="522"/>
                    </a:lnTo>
                    <a:lnTo>
                      <a:pt x="72" y="526"/>
                    </a:lnTo>
                    <a:lnTo>
                      <a:pt x="74" y="531"/>
                    </a:lnTo>
                    <a:lnTo>
                      <a:pt x="76" y="535"/>
                    </a:lnTo>
                    <a:lnTo>
                      <a:pt x="79" y="541"/>
                    </a:lnTo>
                    <a:lnTo>
                      <a:pt x="81" y="546"/>
                    </a:lnTo>
                    <a:lnTo>
                      <a:pt x="85" y="550"/>
                    </a:lnTo>
                    <a:lnTo>
                      <a:pt x="87" y="555"/>
                    </a:lnTo>
                    <a:lnTo>
                      <a:pt x="90" y="559"/>
                    </a:lnTo>
                    <a:lnTo>
                      <a:pt x="94" y="564"/>
                    </a:lnTo>
                    <a:lnTo>
                      <a:pt x="61" y="677"/>
                    </a:lnTo>
                    <a:lnTo>
                      <a:pt x="59" y="679"/>
                    </a:lnTo>
                    <a:lnTo>
                      <a:pt x="57" y="681"/>
                    </a:lnTo>
                    <a:lnTo>
                      <a:pt x="55" y="684"/>
                    </a:lnTo>
                    <a:lnTo>
                      <a:pt x="52" y="690"/>
                    </a:lnTo>
                    <a:lnTo>
                      <a:pt x="48" y="695"/>
                    </a:lnTo>
                    <a:lnTo>
                      <a:pt x="46" y="697"/>
                    </a:lnTo>
                    <a:lnTo>
                      <a:pt x="44" y="701"/>
                    </a:lnTo>
                    <a:lnTo>
                      <a:pt x="42" y="705"/>
                    </a:lnTo>
                    <a:lnTo>
                      <a:pt x="41" y="708"/>
                    </a:lnTo>
                    <a:lnTo>
                      <a:pt x="37" y="712"/>
                    </a:lnTo>
                    <a:lnTo>
                      <a:pt x="35" y="716"/>
                    </a:lnTo>
                    <a:lnTo>
                      <a:pt x="33" y="719"/>
                    </a:lnTo>
                    <a:lnTo>
                      <a:pt x="31" y="723"/>
                    </a:lnTo>
                    <a:lnTo>
                      <a:pt x="28" y="727"/>
                    </a:lnTo>
                    <a:lnTo>
                      <a:pt x="26" y="732"/>
                    </a:lnTo>
                    <a:lnTo>
                      <a:pt x="24" y="736"/>
                    </a:lnTo>
                    <a:lnTo>
                      <a:pt x="22" y="742"/>
                    </a:lnTo>
                    <a:lnTo>
                      <a:pt x="20" y="745"/>
                    </a:lnTo>
                    <a:lnTo>
                      <a:pt x="18" y="751"/>
                    </a:lnTo>
                    <a:lnTo>
                      <a:pt x="17" y="755"/>
                    </a:lnTo>
                    <a:lnTo>
                      <a:pt x="15" y="760"/>
                    </a:lnTo>
                    <a:lnTo>
                      <a:pt x="13" y="764"/>
                    </a:lnTo>
                    <a:lnTo>
                      <a:pt x="11" y="769"/>
                    </a:lnTo>
                    <a:lnTo>
                      <a:pt x="11" y="775"/>
                    </a:lnTo>
                    <a:lnTo>
                      <a:pt x="9" y="779"/>
                    </a:lnTo>
                    <a:lnTo>
                      <a:pt x="9" y="784"/>
                    </a:lnTo>
                    <a:lnTo>
                      <a:pt x="7" y="790"/>
                    </a:lnTo>
                    <a:lnTo>
                      <a:pt x="7" y="793"/>
                    </a:lnTo>
                    <a:lnTo>
                      <a:pt x="6" y="799"/>
                    </a:lnTo>
                    <a:lnTo>
                      <a:pt x="6" y="803"/>
                    </a:lnTo>
                    <a:lnTo>
                      <a:pt x="6" y="808"/>
                    </a:lnTo>
                    <a:lnTo>
                      <a:pt x="4" y="812"/>
                    </a:lnTo>
                    <a:lnTo>
                      <a:pt x="4" y="817"/>
                    </a:lnTo>
                    <a:lnTo>
                      <a:pt x="4" y="821"/>
                    </a:lnTo>
                    <a:lnTo>
                      <a:pt x="4" y="825"/>
                    </a:lnTo>
                    <a:lnTo>
                      <a:pt x="2" y="828"/>
                    </a:lnTo>
                    <a:lnTo>
                      <a:pt x="2" y="834"/>
                    </a:lnTo>
                    <a:lnTo>
                      <a:pt x="2" y="838"/>
                    </a:lnTo>
                    <a:lnTo>
                      <a:pt x="2" y="841"/>
                    </a:lnTo>
                    <a:lnTo>
                      <a:pt x="2" y="845"/>
                    </a:lnTo>
                    <a:lnTo>
                      <a:pt x="2" y="849"/>
                    </a:lnTo>
                    <a:lnTo>
                      <a:pt x="2" y="850"/>
                    </a:lnTo>
                    <a:lnTo>
                      <a:pt x="2" y="854"/>
                    </a:lnTo>
                    <a:lnTo>
                      <a:pt x="2" y="858"/>
                    </a:lnTo>
                    <a:lnTo>
                      <a:pt x="2" y="860"/>
                    </a:lnTo>
                    <a:lnTo>
                      <a:pt x="2" y="865"/>
                    </a:lnTo>
                    <a:lnTo>
                      <a:pt x="4" y="869"/>
                    </a:lnTo>
                    <a:lnTo>
                      <a:pt x="4" y="873"/>
                    </a:lnTo>
                    <a:lnTo>
                      <a:pt x="4" y="874"/>
                    </a:lnTo>
                    <a:lnTo>
                      <a:pt x="4" y="876"/>
                    </a:lnTo>
                    <a:lnTo>
                      <a:pt x="4" y="878"/>
                    </a:lnTo>
                    <a:lnTo>
                      <a:pt x="0" y="924"/>
                    </a:lnTo>
                    <a:lnTo>
                      <a:pt x="2" y="937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dirty="0"/>
              </a:p>
            </p:txBody>
          </p:sp>
          <p:sp>
            <p:nvSpPr>
              <p:cNvPr id="35" name="Freeform 18"/>
              <p:cNvSpPr>
                <a:spLocks/>
              </p:cNvSpPr>
              <p:nvPr/>
            </p:nvSpPr>
            <p:spPr bwMode="auto">
              <a:xfrm>
                <a:off x="1320" y="2494"/>
                <a:ext cx="419" cy="991"/>
              </a:xfrm>
              <a:custGeom>
                <a:avLst/>
                <a:gdLst>
                  <a:gd name="T0" fmla="*/ 4 w 469"/>
                  <a:gd name="T1" fmla="*/ 4 h 1112"/>
                  <a:gd name="T2" fmla="*/ 4 w 469"/>
                  <a:gd name="T3" fmla="*/ 4 h 1112"/>
                  <a:gd name="T4" fmla="*/ 4 w 469"/>
                  <a:gd name="T5" fmla="*/ 4 h 1112"/>
                  <a:gd name="T6" fmla="*/ 4 w 469"/>
                  <a:gd name="T7" fmla="*/ 4 h 1112"/>
                  <a:gd name="T8" fmla="*/ 4 w 469"/>
                  <a:gd name="T9" fmla="*/ 4 h 1112"/>
                  <a:gd name="T10" fmla="*/ 4 w 469"/>
                  <a:gd name="T11" fmla="*/ 4 h 1112"/>
                  <a:gd name="T12" fmla="*/ 4 w 469"/>
                  <a:gd name="T13" fmla="*/ 0 h 1112"/>
                  <a:gd name="T14" fmla="*/ 0 w 469"/>
                  <a:gd name="T15" fmla="*/ 0 h 1112"/>
                  <a:gd name="T16" fmla="*/ 4 w 469"/>
                  <a:gd name="T17" fmla="*/ 4 h 1112"/>
                  <a:gd name="T18" fmla="*/ 4 w 469"/>
                  <a:gd name="T19" fmla="*/ 4 h 111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69"/>
                  <a:gd name="T31" fmla="*/ 0 h 1112"/>
                  <a:gd name="T32" fmla="*/ 469 w 469"/>
                  <a:gd name="T33" fmla="*/ 1112 h 111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69" h="1112">
                    <a:moveTo>
                      <a:pt x="10" y="1112"/>
                    </a:moveTo>
                    <a:lnTo>
                      <a:pt x="257" y="1090"/>
                    </a:lnTo>
                    <a:lnTo>
                      <a:pt x="421" y="1059"/>
                    </a:lnTo>
                    <a:lnTo>
                      <a:pt x="469" y="867"/>
                    </a:lnTo>
                    <a:lnTo>
                      <a:pt x="437" y="715"/>
                    </a:lnTo>
                    <a:lnTo>
                      <a:pt x="437" y="234"/>
                    </a:lnTo>
                    <a:lnTo>
                      <a:pt x="354" y="0"/>
                    </a:lnTo>
                    <a:lnTo>
                      <a:pt x="0" y="0"/>
                    </a:lnTo>
                    <a:lnTo>
                      <a:pt x="10" y="1112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dirty="0"/>
              </a:p>
            </p:txBody>
          </p:sp>
          <p:sp>
            <p:nvSpPr>
              <p:cNvPr id="36" name="Freeform 19"/>
              <p:cNvSpPr>
                <a:spLocks/>
              </p:cNvSpPr>
              <p:nvPr/>
            </p:nvSpPr>
            <p:spPr bwMode="auto">
              <a:xfrm>
                <a:off x="759" y="2487"/>
                <a:ext cx="606" cy="989"/>
              </a:xfrm>
              <a:custGeom>
                <a:avLst/>
                <a:gdLst>
                  <a:gd name="T0" fmla="*/ 4 w 680"/>
                  <a:gd name="T1" fmla="*/ 0 h 1110"/>
                  <a:gd name="T2" fmla="*/ 4 w 680"/>
                  <a:gd name="T3" fmla="*/ 4 h 1110"/>
                  <a:gd name="T4" fmla="*/ 0 w 680"/>
                  <a:gd name="T5" fmla="*/ 4 h 1110"/>
                  <a:gd name="T6" fmla="*/ 4 w 680"/>
                  <a:gd name="T7" fmla="*/ 4 h 1110"/>
                  <a:gd name="T8" fmla="*/ 4 w 680"/>
                  <a:gd name="T9" fmla="*/ 4 h 1110"/>
                  <a:gd name="T10" fmla="*/ 4 w 680"/>
                  <a:gd name="T11" fmla="*/ 4 h 1110"/>
                  <a:gd name="T12" fmla="*/ 4 w 680"/>
                  <a:gd name="T13" fmla="*/ 4 h 1110"/>
                  <a:gd name="T14" fmla="*/ 4 w 680"/>
                  <a:gd name="T15" fmla="*/ 4 h 1110"/>
                  <a:gd name="T16" fmla="*/ 4 w 680"/>
                  <a:gd name="T17" fmla="*/ 0 h 1110"/>
                  <a:gd name="T18" fmla="*/ 4 w 680"/>
                  <a:gd name="T19" fmla="*/ 0 h 111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80"/>
                  <a:gd name="T31" fmla="*/ 0 h 1110"/>
                  <a:gd name="T32" fmla="*/ 680 w 680"/>
                  <a:gd name="T33" fmla="*/ 1110 h 111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80" h="1110">
                    <a:moveTo>
                      <a:pt x="136" y="0"/>
                    </a:moveTo>
                    <a:lnTo>
                      <a:pt x="90" y="487"/>
                    </a:lnTo>
                    <a:lnTo>
                      <a:pt x="0" y="887"/>
                    </a:lnTo>
                    <a:lnTo>
                      <a:pt x="55" y="1033"/>
                    </a:lnTo>
                    <a:lnTo>
                      <a:pt x="352" y="1068"/>
                    </a:lnTo>
                    <a:lnTo>
                      <a:pt x="642" y="1110"/>
                    </a:lnTo>
                    <a:lnTo>
                      <a:pt x="680" y="536"/>
                    </a:lnTo>
                    <a:lnTo>
                      <a:pt x="636" y="5"/>
                    </a:lnTo>
                    <a:lnTo>
                      <a:pt x="136" y="0"/>
                    </a:ln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dirty="0"/>
              </a:p>
            </p:txBody>
          </p:sp>
          <p:sp>
            <p:nvSpPr>
              <p:cNvPr id="37" name="Freeform 20"/>
              <p:cNvSpPr>
                <a:spLocks/>
              </p:cNvSpPr>
              <p:nvPr/>
            </p:nvSpPr>
            <p:spPr bwMode="auto">
              <a:xfrm>
                <a:off x="778" y="2536"/>
                <a:ext cx="372" cy="825"/>
              </a:xfrm>
              <a:custGeom>
                <a:avLst/>
                <a:gdLst>
                  <a:gd name="T0" fmla="*/ 2 w 417"/>
                  <a:gd name="T1" fmla="*/ 4 h 926"/>
                  <a:gd name="T2" fmla="*/ 0 w 417"/>
                  <a:gd name="T3" fmla="*/ 4 h 926"/>
                  <a:gd name="T4" fmla="*/ 0 w 417"/>
                  <a:gd name="T5" fmla="*/ 4 h 926"/>
                  <a:gd name="T6" fmla="*/ 4 w 417"/>
                  <a:gd name="T7" fmla="*/ 4 h 926"/>
                  <a:gd name="T8" fmla="*/ 4 w 417"/>
                  <a:gd name="T9" fmla="*/ 4 h 926"/>
                  <a:gd name="T10" fmla="*/ 4 w 417"/>
                  <a:gd name="T11" fmla="*/ 4 h 926"/>
                  <a:gd name="T12" fmla="*/ 4 w 417"/>
                  <a:gd name="T13" fmla="*/ 4 h 926"/>
                  <a:gd name="T14" fmla="*/ 4 w 417"/>
                  <a:gd name="T15" fmla="*/ 4 h 926"/>
                  <a:gd name="T16" fmla="*/ 4 w 417"/>
                  <a:gd name="T17" fmla="*/ 4 h 926"/>
                  <a:gd name="T18" fmla="*/ 4 w 417"/>
                  <a:gd name="T19" fmla="*/ 4 h 926"/>
                  <a:gd name="T20" fmla="*/ 4 w 417"/>
                  <a:gd name="T21" fmla="*/ 4 h 926"/>
                  <a:gd name="T22" fmla="*/ 4 w 417"/>
                  <a:gd name="T23" fmla="*/ 4 h 926"/>
                  <a:gd name="T24" fmla="*/ 4 w 417"/>
                  <a:gd name="T25" fmla="*/ 4 h 926"/>
                  <a:gd name="T26" fmla="*/ 4 w 417"/>
                  <a:gd name="T27" fmla="*/ 4 h 926"/>
                  <a:gd name="T28" fmla="*/ 4 w 417"/>
                  <a:gd name="T29" fmla="*/ 4 h 926"/>
                  <a:gd name="T30" fmla="*/ 4 w 417"/>
                  <a:gd name="T31" fmla="*/ 4 h 926"/>
                  <a:gd name="T32" fmla="*/ 4 w 417"/>
                  <a:gd name="T33" fmla="*/ 4 h 926"/>
                  <a:gd name="T34" fmla="*/ 4 w 417"/>
                  <a:gd name="T35" fmla="*/ 4 h 926"/>
                  <a:gd name="T36" fmla="*/ 4 w 417"/>
                  <a:gd name="T37" fmla="*/ 4 h 926"/>
                  <a:gd name="T38" fmla="*/ 4 w 417"/>
                  <a:gd name="T39" fmla="*/ 4 h 926"/>
                  <a:gd name="T40" fmla="*/ 4 w 417"/>
                  <a:gd name="T41" fmla="*/ 4 h 926"/>
                  <a:gd name="T42" fmla="*/ 4 w 417"/>
                  <a:gd name="T43" fmla="*/ 4 h 926"/>
                  <a:gd name="T44" fmla="*/ 4 w 417"/>
                  <a:gd name="T45" fmla="*/ 4 h 926"/>
                  <a:gd name="T46" fmla="*/ 4 w 417"/>
                  <a:gd name="T47" fmla="*/ 4 h 926"/>
                  <a:gd name="T48" fmla="*/ 4 w 417"/>
                  <a:gd name="T49" fmla="*/ 4 h 926"/>
                  <a:gd name="T50" fmla="*/ 4 w 417"/>
                  <a:gd name="T51" fmla="*/ 4 h 926"/>
                  <a:gd name="T52" fmla="*/ 4 w 417"/>
                  <a:gd name="T53" fmla="*/ 4 h 926"/>
                  <a:gd name="T54" fmla="*/ 4 w 417"/>
                  <a:gd name="T55" fmla="*/ 4 h 926"/>
                  <a:gd name="T56" fmla="*/ 4 w 417"/>
                  <a:gd name="T57" fmla="*/ 4 h 926"/>
                  <a:gd name="T58" fmla="*/ 4 w 417"/>
                  <a:gd name="T59" fmla="*/ 4 h 926"/>
                  <a:gd name="T60" fmla="*/ 4 w 417"/>
                  <a:gd name="T61" fmla="*/ 4 h 926"/>
                  <a:gd name="T62" fmla="*/ 4 w 417"/>
                  <a:gd name="T63" fmla="*/ 4 h 926"/>
                  <a:gd name="T64" fmla="*/ 4 w 417"/>
                  <a:gd name="T65" fmla="*/ 4 h 926"/>
                  <a:gd name="T66" fmla="*/ 4 w 417"/>
                  <a:gd name="T67" fmla="*/ 4 h 926"/>
                  <a:gd name="T68" fmla="*/ 4 w 417"/>
                  <a:gd name="T69" fmla="*/ 4 h 926"/>
                  <a:gd name="T70" fmla="*/ 4 w 417"/>
                  <a:gd name="T71" fmla="*/ 4 h 926"/>
                  <a:gd name="T72" fmla="*/ 4 w 417"/>
                  <a:gd name="T73" fmla="*/ 4 h 926"/>
                  <a:gd name="T74" fmla="*/ 4 w 417"/>
                  <a:gd name="T75" fmla="*/ 4 h 926"/>
                  <a:gd name="T76" fmla="*/ 4 w 417"/>
                  <a:gd name="T77" fmla="*/ 4 h 926"/>
                  <a:gd name="T78" fmla="*/ 4 w 417"/>
                  <a:gd name="T79" fmla="*/ 4 h 926"/>
                  <a:gd name="T80" fmla="*/ 4 w 417"/>
                  <a:gd name="T81" fmla="*/ 4 h 926"/>
                  <a:gd name="T82" fmla="*/ 4 w 417"/>
                  <a:gd name="T83" fmla="*/ 4 h 926"/>
                  <a:gd name="T84" fmla="*/ 4 w 417"/>
                  <a:gd name="T85" fmla="*/ 4 h 926"/>
                  <a:gd name="T86" fmla="*/ 4 w 417"/>
                  <a:gd name="T87" fmla="*/ 4 h 926"/>
                  <a:gd name="T88" fmla="*/ 4 w 417"/>
                  <a:gd name="T89" fmla="*/ 4 h 926"/>
                  <a:gd name="T90" fmla="*/ 4 w 417"/>
                  <a:gd name="T91" fmla="*/ 4 h 926"/>
                  <a:gd name="T92" fmla="*/ 4 w 417"/>
                  <a:gd name="T93" fmla="*/ 4 h 926"/>
                  <a:gd name="T94" fmla="*/ 4 w 417"/>
                  <a:gd name="T95" fmla="*/ 4 h 926"/>
                  <a:gd name="T96" fmla="*/ 4 w 417"/>
                  <a:gd name="T97" fmla="*/ 4 h 926"/>
                  <a:gd name="T98" fmla="*/ 4 w 417"/>
                  <a:gd name="T99" fmla="*/ 4 h 926"/>
                  <a:gd name="T100" fmla="*/ 4 w 417"/>
                  <a:gd name="T101" fmla="*/ 4 h 926"/>
                  <a:gd name="T102" fmla="*/ 4 w 417"/>
                  <a:gd name="T103" fmla="*/ 4 h 926"/>
                  <a:gd name="T104" fmla="*/ 4 w 417"/>
                  <a:gd name="T105" fmla="*/ 4 h 926"/>
                  <a:gd name="T106" fmla="*/ 4 w 417"/>
                  <a:gd name="T107" fmla="*/ 4 h 926"/>
                  <a:gd name="T108" fmla="*/ 4 w 417"/>
                  <a:gd name="T109" fmla="*/ 4 h 926"/>
                  <a:gd name="T110" fmla="*/ 4 w 417"/>
                  <a:gd name="T111" fmla="*/ 4 h 926"/>
                  <a:gd name="T112" fmla="*/ 4 w 417"/>
                  <a:gd name="T113" fmla="*/ 4 h 926"/>
                  <a:gd name="T114" fmla="*/ 4 w 417"/>
                  <a:gd name="T115" fmla="*/ 4 h 92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17"/>
                  <a:gd name="T175" fmla="*/ 0 h 926"/>
                  <a:gd name="T176" fmla="*/ 417 w 417"/>
                  <a:gd name="T177" fmla="*/ 926 h 92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17" h="926">
                    <a:moveTo>
                      <a:pt x="2" y="24"/>
                    </a:moveTo>
                    <a:lnTo>
                      <a:pt x="2" y="26"/>
                    </a:lnTo>
                    <a:lnTo>
                      <a:pt x="2" y="28"/>
                    </a:lnTo>
                    <a:lnTo>
                      <a:pt x="2" y="29"/>
                    </a:lnTo>
                    <a:lnTo>
                      <a:pt x="2" y="33"/>
                    </a:lnTo>
                    <a:lnTo>
                      <a:pt x="2" y="35"/>
                    </a:lnTo>
                    <a:lnTo>
                      <a:pt x="2" y="39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0"/>
                    </a:lnTo>
                    <a:lnTo>
                      <a:pt x="0" y="53"/>
                    </a:lnTo>
                    <a:lnTo>
                      <a:pt x="0" y="59"/>
                    </a:lnTo>
                    <a:lnTo>
                      <a:pt x="0" y="63"/>
                    </a:lnTo>
                    <a:lnTo>
                      <a:pt x="0" y="68"/>
                    </a:lnTo>
                    <a:lnTo>
                      <a:pt x="0" y="74"/>
                    </a:lnTo>
                    <a:lnTo>
                      <a:pt x="0" y="77"/>
                    </a:lnTo>
                    <a:lnTo>
                      <a:pt x="0" y="83"/>
                    </a:lnTo>
                    <a:lnTo>
                      <a:pt x="0" y="88"/>
                    </a:lnTo>
                    <a:lnTo>
                      <a:pt x="0" y="94"/>
                    </a:lnTo>
                    <a:lnTo>
                      <a:pt x="0" y="98"/>
                    </a:lnTo>
                    <a:lnTo>
                      <a:pt x="0" y="103"/>
                    </a:lnTo>
                    <a:lnTo>
                      <a:pt x="2" y="109"/>
                    </a:lnTo>
                    <a:lnTo>
                      <a:pt x="2" y="114"/>
                    </a:lnTo>
                    <a:lnTo>
                      <a:pt x="4" y="118"/>
                    </a:lnTo>
                    <a:lnTo>
                      <a:pt x="4" y="123"/>
                    </a:lnTo>
                    <a:lnTo>
                      <a:pt x="4" y="127"/>
                    </a:lnTo>
                    <a:lnTo>
                      <a:pt x="5" y="133"/>
                    </a:lnTo>
                    <a:lnTo>
                      <a:pt x="7" y="136"/>
                    </a:lnTo>
                    <a:lnTo>
                      <a:pt x="9" y="140"/>
                    </a:lnTo>
                    <a:lnTo>
                      <a:pt x="9" y="144"/>
                    </a:lnTo>
                    <a:lnTo>
                      <a:pt x="13" y="147"/>
                    </a:lnTo>
                    <a:lnTo>
                      <a:pt x="13" y="149"/>
                    </a:lnTo>
                    <a:lnTo>
                      <a:pt x="15" y="153"/>
                    </a:lnTo>
                    <a:lnTo>
                      <a:pt x="17" y="155"/>
                    </a:lnTo>
                    <a:lnTo>
                      <a:pt x="20" y="160"/>
                    </a:lnTo>
                    <a:lnTo>
                      <a:pt x="22" y="166"/>
                    </a:lnTo>
                    <a:lnTo>
                      <a:pt x="26" y="170"/>
                    </a:lnTo>
                    <a:lnTo>
                      <a:pt x="28" y="173"/>
                    </a:lnTo>
                    <a:lnTo>
                      <a:pt x="29" y="177"/>
                    </a:lnTo>
                    <a:lnTo>
                      <a:pt x="31" y="181"/>
                    </a:lnTo>
                    <a:lnTo>
                      <a:pt x="35" y="183"/>
                    </a:lnTo>
                    <a:lnTo>
                      <a:pt x="37" y="186"/>
                    </a:lnTo>
                    <a:lnTo>
                      <a:pt x="39" y="190"/>
                    </a:lnTo>
                    <a:lnTo>
                      <a:pt x="41" y="194"/>
                    </a:lnTo>
                    <a:lnTo>
                      <a:pt x="42" y="197"/>
                    </a:lnTo>
                    <a:lnTo>
                      <a:pt x="46" y="201"/>
                    </a:lnTo>
                    <a:lnTo>
                      <a:pt x="48" y="205"/>
                    </a:lnTo>
                    <a:lnTo>
                      <a:pt x="50" y="208"/>
                    </a:lnTo>
                    <a:lnTo>
                      <a:pt x="53" y="212"/>
                    </a:lnTo>
                    <a:lnTo>
                      <a:pt x="55" y="216"/>
                    </a:lnTo>
                    <a:lnTo>
                      <a:pt x="57" y="221"/>
                    </a:lnTo>
                    <a:lnTo>
                      <a:pt x="61" y="225"/>
                    </a:lnTo>
                    <a:lnTo>
                      <a:pt x="63" y="229"/>
                    </a:lnTo>
                    <a:lnTo>
                      <a:pt x="66" y="232"/>
                    </a:lnTo>
                    <a:lnTo>
                      <a:pt x="70" y="238"/>
                    </a:lnTo>
                    <a:lnTo>
                      <a:pt x="72" y="242"/>
                    </a:lnTo>
                    <a:lnTo>
                      <a:pt x="76" y="245"/>
                    </a:lnTo>
                    <a:lnTo>
                      <a:pt x="77" y="249"/>
                    </a:lnTo>
                    <a:lnTo>
                      <a:pt x="81" y="254"/>
                    </a:lnTo>
                    <a:lnTo>
                      <a:pt x="83" y="258"/>
                    </a:lnTo>
                    <a:lnTo>
                      <a:pt x="87" y="262"/>
                    </a:lnTo>
                    <a:lnTo>
                      <a:pt x="90" y="266"/>
                    </a:lnTo>
                    <a:lnTo>
                      <a:pt x="92" y="271"/>
                    </a:lnTo>
                    <a:lnTo>
                      <a:pt x="96" y="275"/>
                    </a:lnTo>
                    <a:lnTo>
                      <a:pt x="100" y="278"/>
                    </a:lnTo>
                    <a:lnTo>
                      <a:pt x="101" y="282"/>
                    </a:lnTo>
                    <a:lnTo>
                      <a:pt x="105" y="286"/>
                    </a:lnTo>
                    <a:lnTo>
                      <a:pt x="107" y="290"/>
                    </a:lnTo>
                    <a:lnTo>
                      <a:pt x="111" y="295"/>
                    </a:lnTo>
                    <a:lnTo>
                      <a:pt x="112" y="297"/>
                    </a:lnTo>
                    <a:lnTo>
                      <a:pt x="116" y="302"/>
                    </a:lnTo>
                    <a:lnTo>
                      <a:pt x="120" y="306"/>
                    </a:lnTo>
                    <a:lnTo>
                      <a:pt x="123" y="310"/>
                    </a:lnTo>
                    <a:lnTo>
                      <a:pt x="125" y="314"/>
                    </a:lnTo>
                    <a:lnTo>
                      <a:pt x="129" y="317"/>
                    </a:lnTo>
                    <a:lnTo>
                      <a:pt x="131" y="321"/>
                    </a:lnTo>
                    <a:lnTo>
                      <a:pt x="135" y="323"/>
                    </a:lnTo>
                    <a:lnTo>
                      <a:pt x="136" y="326"/>
                    </a:lnTo>
                    <a:lnTo>
                      <a:pt x="140" y="330"/>
                    </a:lnTo>
                    <a:lnTo>
                      <a:pt x="142" y="332"/>
                    </a:lnTo>
                    <a:lnTo>
                      <a:pt x="146" y="336"/>
                    </a:lnTo>
                    <a:lnTo>
                      <a:pt x="151" y="339"/>
                    </a:lnTo>
                    <a:lnTo>
                      <a:pt x="157" y="345"/>
                    </a:lnTo>
                    <a:lnTo>
                      <a:pt x="160" y="349"/>
                    </a:lnTo>
                    <a:lnTo>
                      <a:pt x="166" y="352"/>
                    </a:lnTo>
                    <a:lnTo>
                      <a:pt x="171" y="356"/>
                    </a:lnTo>
                    <a:lnTo>
                      <a:pt x="175" y="360"/>
                    </a:lnTo>
                    <a:lnTo>
                      <a:pt x="181" y="363"/>
                    </a:lnTo>
                    <a:lnTo>
                      <a:pt x="184" y="369"/>
                    </a:lnTo>
                    <a:lnTo>
                      <a:pt x="190" y="373"/>
                    </a:lnTo>
                    <a:lnTo>
                      <a:pt x="195" y="378"/>
                    </a:lnTo>
                    <a:lnTo>
                      <a:pt x="197" y="380"/>
                    </a:lnTo>
                    <a:lnTo>
                      <a:pt x="199" y="384"/>
                    </a:lnTo>
                    <a:lnTo>
                      <a:pt x="203" y="387"/>
                    </a:lnTo>
                    <a:lnTo>
                      <a:pt x="206" y="391"/>
                    </a:lnTo>
                    <a:lnTo>
                      <a:pt x="208" y="393"/>
                    </a:lnTo>
                    <a:lnTo>
                      <a:pt x="210" y="397"/>
                    </a:lnTo>
                    <a:lnTo>
                      <a:pt x="212" y="398"/>
                    </a:lnTo>
                    <a:lnTo>
                      <a:pt x="216" y="402"/>
                    </a:lnTo>
                    <a:lnTo>
                      <a:pt x="218" y="406"/>
                    </a:lnTo>
                    <a:lnTo>
                      <a:pt x="221" y="409"/>
                    </a:lnTo>
                    <a:lnTo>
                      <a:pt x="223" y="413"/>
                    </a:lnTo>
                    <a:lnTo>
                      <a:pt x="227" y="417"/>
                    </a:lnTo>
                    <a:lnTo>
                      <a:pt x="229" y="419"/>
                    </a:lnTo>
                    <a:lnTo>
                      <a:pt x="232" y="422"/>
                    </a:lnTo>
                    <a:lnTo>
                      <a:pt x="234" y="426"/>
                    </a:lnTo>
                    <a:lnTo>
                      <a:pt x="236" y="430"/>
                    </a:lnTo>
                    <a:lnTo>
                      <a:pt x="238" y="433"/>
                    </a:lnTo>
                    <a:lnTo>
                      <a:pt x="242" y="437"/>
                    </a:lnTo>
                    <a:lnTo>
                      <a:pt x="243" y="441"/>
                    </a:lnTo>
                    <a:lnTo>
                      <a:pt x="247" y="445"/>
                    </a:lnTo>
                    <a:lnTo>
                      <a:pt x="249" y="448"/>
                    </a:lnTo>
                    <a:lnTo>
                      <a:pt x="253" y="452"/>
                    </a:lnTo>
                    <a:lnTo>
                      <a:pt x="254" y="456"/>
                    </a:lnTo>
                    <a:lnTo>
                      <a:pt x="256" y="459"/>
                    </a:lnTo>
                    <a:lnTo>
                      <a:pt x="260" y="463"/>
                    </a:lnTo>
                    <a:lnTo>
                      <a:pt x="262" y="467"/>
                    </a:lnTo>
                    <a:lnTo>
                      <a:pt x="264" y="470"/>
                    </a:lnTo>
                    <a:lnTo>
                      <a:pt x="265" y="474"/>
                    </a:lnTo>
                    <a:lnTo>
                      <a:pt x="267" y="478"/>
                    </a:lnTo>
                    <a:lnTo>
                      <a:pt x="271" y="481"/>
                    </a:lnTo>
                    <a:lnTo>
                      <a:pt x="273" y="483"/>
                    </a:lnTo>
                    <a:lnTo>
                      <a:pt x="275" y="487"/>
                    </a:lnTo>
                    <a:lnTo>
                      <a:pt x="277" y="491"/>
                    </a:lnTo>
                    <a:lnTo>
                      <a:pt x="278" y="494"/>
                    </a:lnTo>
                    <a:lnTo>
                      <a:pt x="282" y="498"/>
                    </a:lnTo>
                    <a:lnTo>
                      <a:pt x="284" y="502"/>
                    </a:lnTo>
                    <a:lnTo>
                      <a:pt x="286" y="504"/>
                    </a:lnTo>
                    <a:lnTo>
                      <a:pt x="288" y="507"/>
                    </a:lnTo>
                    <a:lnTo>
                      <a:pt x="288" y="511"/>
                    </a:lnTo>
                    <a:lnTo>
                      <a:pt x="291" y="515"/>
                    </a:lnTo>
                    <a:lnTo>
                      <a:pt x="293" y="520"/>
                    </a:lnTo>
                    <a:lnTo>
                      <a:pt x="297" y="526"/>
                    </a:lnTo>
                    <a:lnTo>
                      <a:pt x="301" y="531"/>
                    </a:lnTo>
                    <a:lnTo>
                      <a:pt x="302" y="537"/>
                    </a:lnTo>
                    <a:lnTo>
                      <a:pt x="304" y="540"/>
                    </a:lnTo>
                    <a:lnTo>
                      <a:pt x="308" y="546"/>
                    </a:lnTo>
                    <a:lnTo>
                      <a:pt x="306" y="552"/>
                    </a:lnTo>
                    <a:lnTo>
                      <a:pt x="304" y="555"/>
                    </a:lnTo>
                    <a:lnTo>
                      <a:pt x="304" y="559"/>
                    </a:lnTo>
                    <a:lnTo>
                      <a:pt x="302" y="563"/>
                    </a:lnTo>
                    <a:lnTo>
                      <a:pt x="302" y="568"/>
                    </a:lnTo>
                    <a:lnTo>
                      <a:pt x="302" y="570"/>
                    </a:lnTo>
                    <a:lnTo>
                      <a:pt x="301" y="574"/>
                    </a:lnTo>
                    <a:lnTo>
                      <a:pt x="301" y="577"/>
                    </a:lnTo>
                    <a:lnTo>
                      <a:pt x="301" y="579"/>
                    </a:lnTo>
                    <a:lnTo>
                      <a:pt x="299" y="583"/>
                    </a:lnTo>
                    <a:lnTo>
                      <a:pt x="299" y="587"/>
                    </a:lnTo>
                    <a:lnTo>
                      <a:pt x="299" y="590"/>
                    </a:lnTo>
                    <a:lnTo>
                      <a:pt x="299" y="594"/>
                    </a:lnTo>
                    <a:lnTo>
                      <a:pt x="297" y="596"/>
                    </a:lnTo>
                    <a:lnTo>
                      <a:pt x="297" y="600"/>
                    </a:lnTo>
                    <a:lnTo>
                      <a:pt x="297" y="603"/>
                    </a:lnTo>
                    <a:lnTo>
                      <a:pt x="295" y="609"/>
                    </a:lnTo>
                    <a:lnTo>
                      <a:pt x="295" y="611"/>
                    </a:lnTo>
                    <a:lnTo>
                      <a:pt x="295" y="616"/>
                    </a:lnTo>
                    <a:lnTo>
                      <a:pt x="293" y="620"/>
                    </a:lnTo>
                    <a:lnTo>
                      <a:pt x="293" y="624"/>
                    </a:lnTo>
                    <a:lnTo>
                      <a:pt x="293" y="627"/>
                    </a:lnTo>
                    <a:lnTo>
                      <a:pt x="291" y="631"/>
                    </a:lnTo>
                    <a:lnTo>
                      <a:pt x="291" y="635"/>
                    </a:lnTo>
                    <a:lnTo>
                      <a:pt x="291" y="640"/>
                    </a:lnTo>
                    <a:lnTo>
                      <a:pt x="289" y="644"/>
                    </a:lnTo>
                    <a:lnTo>
                      <a:pt x="289" y="647"/>
                    </a:lnTo>
                    <a:lnTo>
                      <a:pt x="289" y="651"/>
                    </a:lnTo>
                    <a:lnTo>
                      <a:pt x="289" y="657"/>
                    </a:lnTo>
                    <a:lnTo>
                      <a:pt x="288" y="660"/>
                    </a:lnTo>
                    <a:lnTo>
                      <a:pt x="288" y="664"/>
                    </a:lnTo>
                    <a:lnTo>
                      <a:pt x="288" y="668"/>
                    </a:lnTo>
                    <a:lnTo>
                      <a:pt x="288" y="673"/>
                    </a:lnTo>
                    <a:lnTo>
                      <a:pt x="288" y="677"/>
                    </a:lnTo>
                    <a:lnTo>
                      <a:pt x="286" y="681"/>
                    </a:lnTo>
                    <a:lnTo>
                      <a:pt x="286" y="684"/>
                    </a:lnTo>
                    <a:lnTo>
                      <a:pt x="286" y="690"/>
                    </a:lnTo>
                    <a:lnTo>
                      <a:pt x="286" y="694"/>
                    </a:lnTo>
                    <a:lnTo>
                      <a:pt x="286" y="697"/>
                    </a:lnTo>
                    <a:lnTo>
                      <a:pt x="286" y="701"/>
                    </a:lnTo>
                    <a:lnTo>
                      <a:pt x="286" y="705"/>
                    </a:lnTo>
                    <a:lnTo>
                      <a:pt x="286" y="708"/>
                    </a:lnTo>
                    <a:lnTo>
                      <a:pt x="286" y="712"/>
                    </a:lnTo>
                    <a:lnTo>
                      <a:pt x="286" y="716"/>
                    </a:lnTo>
                    <a:lnTo>
                      <a:pt x="286" y="719"/>
                    </a:lnTo>
                    <a:lnTo>
                      <a:pt x="286" y="723"/>
                    </a:lnTo>
                    <a:lnTo>
                      <a:pt x="286" y="727"/>
                    </a:lnTo>
                    <a:lnTo>
                      <a:pt x="286" y="731"/>
                    </a:lnTo>
                    <a:lnTo>
                      <a:pt x="286" y="734"/>
                    </a:lnTo>
                    <a:lnTo>
                      <a:pt x="286" y="736"/>
                    </a:lnTo>
                    <a:lnTo>
                      <a:pt x="286" y="740"/>
                    </a:lnTo>
                    <a:lnTo>
                      <a:pt x="288" y="742"/>
                    </a:lnTo>
                    <a:lnTo>
                      <a:pt x="288" y="745"/>
                    </a:lnTo>
                    <a:lnTo>
                      <a:pt x="288" y="751"/>
                    </a:lnTo>
                    <a:lnTo>
                      <a:pt x="288" y="756"/>
                    </a:lnTo>
                    <a:lnTo>
                      <a:pt x="288" y="760"/>
                    </a:lnTo>
                    <a:lnTo>
                      <a:pt x="288" y="766"/>
                    </a:lnTo>
                    <a:lnTo>
                      <a:pt x="288" y="769"/>
                    </a:lnTo>
                    <a:lnTo>
                      <a:pt x="286" y="775"/>
                    </a:lnTo>
                    <a:lnTo>
                      <a:pt x="286" y="778"/>
                    </a:lnTo>
                    <a:lnTo>
                      <a:pt x="284" y="784"/>
                    </a:lnTo>
                    <a:lnTo>
                      <a:pt x="282" y="788"/>
                    </a:lnTo>
                    <a:lnTo>
                      <a:pt x="282" y="791"/>
                    </a:lnTo>
                    <a:lnTo>
                      <a:pt x="280" y="795"/>
                    </a:lnTo>
                    <a:lnTo>
                      <a:pt x="278" y="801"/>
                    </a:lnTo>
                    <a:lnTo>
                      <a:pt x="277" y="804"/>
                    </a:lnTo>
                    <a:lnTo>
                      <a:pt x="275" y="808"/>
                    </a:lnTo>
                    <a:lnTo>
                      <a:pt x="273" y="812"/>
                    </a:lnTo>
                    <a:lnTo>
                      <a:pt x="271" y="815"/>
                    </a:lnTo>
                    <a:lnTo>
                      <a:pt x="265" y="821"/>
                    </a:lnTo>
                    <a:lnTo>
                      <a:pt x="262" y="826"/>
                    </a:lnTo>
                    <a:lnTo>
                      <a:pt x="258" y="830"/>
                    </a:lnTo>
                    <a:lnTo>
                      <a:pt x="254" y="834"/>
                    </a:lnTo>
                    <a:lnTo>
                      <a:pt x="251" y="838"/>
                    </a:lnTo>
                    <a:lnTo>
                      <a:pt x="249" y="839"/>
                    </a:lnTo>
                    <a:lnTo>
                      <a:pt x="247" y="839"/>
                    </a:lnTo>
                    <a:lnTo>
                      <a:pt x="247" y="841"/>
                    </a:lnTo>
                    <a:lnTo>
                      <a:pt x="242" y="911"/>
                    </a:lnTo>
                    <a:lnTo>
                      <a:pt x="319" y="926"/>
                    </a:lnTo>
                    <a:lnTo>
                      <a:pt x="361" y="865"/>
                    </a:lnTo>
                    <a:lnTo>
                      <a:pt x="348" y="736"/>
                    </a:lnTo>
                    <a:lnTo>
                      <a:pt x="348" y="734"/>
                    </a:lnTo>
                    <a:lnTo>
                      <a:pt x="350" y="732"/>
                    </a:lnTo>
                    <a:lnTo>
                      <a:pt x="350" y="727"/>
                    </a:lnTo>
                    <a:lnTo>
                      <a:pt x="354" y="721"/>
                    </a:lnTo>
                    <a:lnTo>
                      <a:pt x="354" y="718"/>
                    </a:lnTo>
                    <a:lnTo>
                      <a:pt x="356" y="714"/>
                    </a:lnTo>
                    <a:lnTo>
                      <a:pt x="358" y="710"/>
                    </a:lnTo>
                    <a:lnTo>
                      <a:pt x="360" y="707"/>
                    </a:lnTo>
                    <a:lnTo>
                      <a:pt x="361" y="701"/>
                    </a:lnTo>
                    <a:lnTo>
                      <a:pt x="363" y="697"/>
                    </a:lnTo>
                    <a:lnTo>
                      <a:pt x="367" y="694"/>
                    </a:lnTo>
                    <a:lnTo>
                      <a:pt x="369" y="688"/>
                    </a:lnTo>
                    <a:lnTo>
                      <a:pt x="371" y="683"/>
                    </a:lnTo>
                    <a:lnTo>
                      <a:pt x="374" y="679"/>
                    </a:lnTo>
                    <a:lnTo>
                      <a:pt x="376" y="673"/>
                    </a:lnTo>
                    <a:lnTo>
                      <a:pt x="380" y="668"/>
                    </a:lnTo>
                    <a:lnTo>
                      <a:pt x="382" y="662"/>
                    </a:lnTo>
                    <a:lnTo>
                      <a:pt x="385" y="657"/>
                    </a:lnTo>
                    <a:lnTo>
                      <a:pt x="387" y="651"/>
                    </a:lnTo>
                    <a:lnTo>
                      <a:pt x="391" y="646"/>
                    </a:lnTo>
                    <a:lnTo>
                      <a:pt x="393" y="640"/>
                    </a:lnTo>
                    <a:lnTo>
                      <a:pt x="396" y="635"/>
                    </a:lnTo>
                    <a:lnTo>
                      <a:pt x="400" y="631"/>
                    </a:lnTo>
                    <a:lnTo>
                      <a:pt x="404" y="625"/>
                    </a:lnTo>
                    <a:lnTo>
                      <a:pt x="407" y="620"/>
                    </a:lnTo>
                    <a:lnTo>
                      <a:pt x="409" y="616"/>
                    </a:lnTo>
                    <a:lnTo>
                      <a:pt x="413" y="611"/>
                    </a:lnTo>
                    <a:lnTo>
                      <a:pt x="417" y="607"/>
                    </a:lnTo>
                    <a:lnTo>
                      <a:pt x="385" y="568"/>
                    </a:lnTo>
                    <a:lnTo>
                      <a:pt x="385" y="566"/>
                    </a:lnTo>
                    <a:lnTo>
                      <a:pt x="385" y="563"/>
                    </a:lnTo>
                    <a:lnTo>
                      <a:pt x="383" y="559"/>
                    </a:lnTo>
                    <a:lnTo>
                      <a:pt x="383" y="557"/>
                    </a:lnTo>
                    <a:lnTo>
                      <a:pt x="383" y="553"/>
                    </a:lnTo>
                    <a:lnTo>
                      <a:pt x="383" y="550"/>
                    </a:lnTo>
                    <a:lnTo>
                      <a:pt x="382" y="544"/>
                    </a:lnTo>
                    <a:lnTo>
                      <a:pt x="380" y="540"/>
                    </a:lnTo>
                    <a:lnTo>
                      <a:pt x="380" y="535"/>
                    </a:lnTo>
                    <a:lnTo>
                      <a:pt x="380" y="529"/>
                    </a:lnTo>
                    <a:lnTo>
                      <a:pt x="378" y="528"/>
                    </a:lnTo>
                    <a:lnTo>
                      <a:pt x="378" y="524"/>
                    </a:lnTo>
                    <a:lnTo>
                      <a:pt x="376" y="520"/>
                    </a:lnTo>
                    <a:lnTo>
                      <a:pt x="376" y="518"/>
                    </a:lnTo>
                    <a:lnTo>
                      <a:pt x="374" y="515"/>
                    </a:lnTo>
                    <a:lnTo>
                      <a:pt x="374" y="511"/>
                    </a:lnTo>
                    <a:lnTo>
                      <a:pt x="374" y="507"/>
                    </a:lnTo>
                    <a:lnTo>
                      <a:pt x="374" y="505"/>
                    </a:lnTo>
                    <a:lnTo>
                      <a:pt x="372" y="502"/>
                    </a:lnTo>
                    <a:lnTo>
                      <a:pt x="371" y="498"/>
                    </a:lnTo>
                    <a:lnTo>
                      <a:pt x="371" y="494"/>
                    </a:lnTo>
                    <a:lnTo>
                      <a:pt x="369" y="491"/>
                    </a:lnTo>
                    <a:lnTo>
                      <a:pt x="369" y="487"/>
                    </a:lnTo>
                    <a:lnTo>
                      <a:pt x="367" y="483"/>
                    </a:lnTo>
                    <a:lnTo>
                      <a:pt x="365" y="480"/>
                    </a:lnTo>
                    <a:lnTo>
                      <a:pt x="365" y="476"/>
                    </a:lnTo>
                    <a:lnTo>
                      <a:pt x="363" y="472"/>
                    </a:lnTo>
                    <a:lnTo>
                      <a:pt x="363" y="469"/>
                    </a:lnTo>
                    <a:lnTo>
                      <a:pt x="361" y="465"/>
                    </a:lnTo>
                    <a:lnTo>
                      <a:pt x="360" y="459"/>
                    </a:lnTo>
                    <a:lnTo>
                      <a:pt x="360" y="456"/>
                    </a:lnTo>
                    <a:lnTo>
                      <a:pt x="358" y="452"/>
                    </a:lnTo>
                    <a:lnTo>
                      <a:pt x="356" y="448"/>
                    </a:lnTo>
                    <a:lnTo>
                      <a:pt x="356" y="445"/>
                    </a:lnTo>
                    <a:lnTo>
                      <a:pt x="354" y="439"/>
                    </a:lnTo>
                    <a:lnTo>
                      <a:pt x="352" y="435"/>
                    </a:lnTo>
                    <a:lnTo>
                      <a:pt x="350" y="432"/>
                    </a:lnTo>
                    <a:lnTo>
                      <a:pt x="348" y="426"/>
                    </a:lnTo>
                    <a:lnTo>
                      <a:pt x="347" y="422"/>
                    </a:lnTo>
                    <a:lnTo>
                      <a:pt x="345" y="419"/>
                    </a:lnTo>
                    <a:lnTo>
                      <a:pt x="343" y="415"/>
                    </a:lnTo>
                    <a:lnTo>
                      <a:pt x="343" y="409"/>
                    </a:lnTo>
                    <a:lnTo>
                      <a:pt x="339" y="406"/>
                    </a:lnTo>
                    <a:lnTo>
                      <a:pt x="337" y="402"/>
                    </a:lnTo>
                    <a:lnTo>
                      <a:pt x="336" y="397"/>
                    </a:lnTo>
                    <a:lnTo>
                      <a:pt x="334" y="393"/>
                    </a:lnTo>
                    <a:lnTo>
                      <a:pt x="332" y="389"/>
                    </a:lnTo>
                    <a:lnTo>
                      <a:pt x="330" y="385"/>
                    </a:lnTo>
                    <a:lnTo>
                      <a:pt x="328" y="380"/>
                    </a:lnTo>
                    <a:lnTo>
                      <a:pt x="326" y="376"/>
                    </a:lnTo>
                    <a:lnTo>
                      <a:pt x="324" y="371"/>
                    </a:lnTo>
                    <a:lnTo>
                      <a:pt x="321" y="367"/>
                    </a:lnTo>
                    <a:lnTo>
                      <a:pt x="319" y="363"/>
                    </a:lnTo>
                    <a:lnTo>
                      <a:pt x="317" y="360"/>
                    </a:lnTo>
                    <a:lnTo>
                      <a:pt x="313" y="354"/>
                    </a:lnTo>
                    <a:lnTo>
                      <a:pt x="312" y="350"/>
                    </a:lnTo>
                    <a:lnTo>
                      <a:pt x="310" y="347"/>
                    </a:lnTo>
                    <a:lnTo>
                      <a:pt x="308" y="341"/>
                    </a:lnTo>
                    <a:lnTo>
                      <a:pt x="304" y="338"/>
                    </a:lnTo>
                    <a:lnTo>
                      <a:pt x="302" y="334"/>
                    </a:lnTo>
                    <a:lnTo>
                      <a:pt x="299" y="330"/>
                    </a:lnTo>
                    <a:lnTo>
                      <a:pt x="297" y="325"/>
                    </a:lnTo>
                    <a:lnTo>
                      <a:pt x="293" y="321"/>
                    </a:lnTo>
                    <a:lnTo>
                      <a:pt x="291" y="317"/>
                    </a:lnTo>
                    <a:lnTo>
                      <a:pt x="288" y="314"/>
                    </a:lnTo>
                    <a:lnTo>
                      <a:pt x="286" y="310"/>
                    </a:lnTo>
                    <a:lnTo>
                      <a:pt x="282" y="306"/>
                    </a:lnTo>
                    <a:lnTo>
                      <a:pt x="280" y="302"/>
                    </a:lnTo>
                    <a:lnTo>
                      <a:pt x="277" y="297"/>
                    </a:lnTo>
                    <a:lnTo>
                      <a:pt x="275" y="293"/>
                    </a:lnTo>
                    <a:lnTo>
                      <a:pt x="273" y="290"/>
                    </a:lnTo>
                    <a:lnTo>
                      <a:pt x="269" y="286"/>
                    </a:lnTo>
                    <a:lnTo>
                      <a:pt x="267" y="282"/>
                    </a:lnTo>
                    <a:lnTo>
                      <a:pt x="265" y="280"/>
                    </a:lnTo>
                    <a:lnTo>
                      <a:pt x="262" y="277"/>
                    </a:lnTo>
                    <a:lnTo>
                      <a:pt x="260" y="273"/>
                    </a:lnTo>
                    <a:lnTo>
                      <a:pt x="256" y="269"/>
                    </a:lnTo>
                    <a:lnTo>
                      <a:pt x="254" y="266"/>
                    </a:lnTo>
                    <a:lnTo>
                      <a:pt x="251" y="262"/>
                    </a:lnTo>
                    <a:lnTo>
                      <a:pt x="249" y="260"/>
                    </a:lnTo>
                    <a:lnTo>
                      <a:pt x="247" y="256"/>
                    </a:lnTo>
                    <a:lnTo>
                      <a:pt x="245" y="253"/>
                    </a:lnTo>
                    <a:lnTo>
                      <a:pt x="242" y="249"/>
                    </a:lnTo>
                    <a:lnTo>
                      <a:pt x="240" y="247"/>
                    </a:lnTo>
                    <a:lnTo>
                      <a:pt x="238" y="243"/>
                    </a:lnTo>
                    <a:lnTo>
                      <a:pt x="234" y="242"/>
                    </a:lnTo>
                    <a:lnTo>
                      <a:pt x="230" y="236"/>
                    </a:lnTo>
                    <a:lnTo>
                      <a:pt x="227" y="230"/>
                    </a:lnTo>
                    <a:lnTo>
                      <a:pt x="221" y="225"/>
                    </a:lnTo>
                    <a:lnTo>
                      <a:pt x="218" y="221"/>
                    </a:lnTo>
                    <a:lnTo>
                      <a:pt x="214" y="216"/>
                    </a:lnTo>
                    <a:lnTo>
                      <a:pt x="212" y="214"/>
                    </a:lnTo>
                    <a:lnTo>
                      <a:pt x="208" y="210"/>
                    </a:lnTo>
                    <a:lnTo>
                      <a:pt x="206" y="207"/>
                    </a:lnTo>
                    <a:lnTo>
                      <a:pt x="205" y="203"/>
                    </a:lnTo>
                    <a:lnTo>
                      <a:pt x="203" y="201"/>
                    </a:lnTo>
                    <a:lnTo>
                      <a:pt x="199" y="199"/>
                    </a:lnTo>
                    <a:lnTo>
                      <a:pt x="199" y="197"/>
                    </a:lnTo>
                    <a:lnTo>
                      <a:pt x="153" y="201"/>
                    </a:lnTo>
                    <a:lnTo>
                      <a:pt x="129" y="144"/>
                    </a:lnTo>
                    <a:lnTo>
                      <a:pt x="37" y="0"/>
                    </a:lnTo>
                    <a:lnTo>
                      <a:pt x="2" y="2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dirty="0"/>
              </a:p>
            </p:txBody>
          </p:sp>
          <p:sp>
            <p:nvSpPr>
              <p:cNvPr id="38" name="Freeform 21"/>
              <p:cNvSpPr>
                <a:spLocks/>
              </p:cNvSpPr>
              <p:nvPr/>
            </p:nvSpPr>
            <p:spPr bwMode="auto">
              <a:xfrm>
                <a:off x="911" y="1705"/>
                <a:ext cx="245" cy="201"/>
              </a:xfrm>
              <a:custGeom>
                <a:avLst/>
                <a:gdLst>
                  <a:gd name="T0" fmla="*/ 4 w 275"/>
                  <a:gd name="T1" fmla="*/ 4 h 225"/>
                  <a:gd name="T2" fmla="*/ 4 w 275"/>
                  <a:gd name="T3" fmla="*/ 4 h 225"/>
                  <a:gd name="T4" fmla="*/ 4 w 275"/>
                  <a:gd name="T5" fmla="*/ 4 h 225"/>
                  <a:gd name="T6" fmla="*/ 4 w 275"/>
                  <a:gd name="T7" fmla="*/ 4 h 225"/>
                  <a:gd name="T8" fmla="*/ 4 w 275"/>
                  <a:gd name="T9" fmla="*/ 4 h 225"/>
                  <a:gd name="T10" fmla="*/ 4 w 275"/>
                  <a:gd name="T11" fmla="*/ 4 h 225"/>
                  <a:gd name="T12" fmla="*/ 4 w 275"/>
                  <a:gd name="T13" fmla="*/ 4 h 225"/>
                  <a:gd name="T14" fmla="*/ 4 w 275"/>
                  <a:gd name="T15" fmla="*/ 4 h 225"/>
                  <a:gd name="T16" fmla="*/ 4 w 275"/>
                  <a:gd name="T17" fmla="*/ 4 h 225"/>
                  <a:gd name="T18" fmla="*/ 4 w 275"/>
                  <a:gd name="T19" fmla="*/ 4 h 225"/>
                  <a:gd name="T20" fmla="*/ 4 w 275"/>
                  <a:gd name="T21" fmla="*/ 4 h 225"/>
                  <a:gd name="T22" fmla="*/ 4 w 275"/>
                  <a:gd name="T23" fmla="*/ 4 h 225"/>
                  <a:gd name="T24" fmla="*/ 4 w 275"/>
                  <a:gd name="T25" fmla="*/ 4 h 225"/>
                  <a:gd name="T26" fmla="*/ 4 w 275"/>
                  <a:gd name="T27" fmla="*/ 4 h 225"/>
                  <a:gd name="T28" fmla="*/ 4 w 275"/>
                  <a:gd name="T29" fmla="*/ 4 h 225"/>
                  <a:gd name="T30" fmla="*/ 4 w 275"/>
                  <a:gd name="T31" fmla="*/ 4 h 225"/>
                  <a:gd name="T32" fmla="*/ 4 w 275"/>
                  <a:gd name="T33" fmla="*/ 4 h 225"/>
                  <a:gd name="T34" fmla="*/ 4 w 275"/>
                  <a:gd name="T35" fmla="*/ 4 h 225"/>
                  <a:gd name="T36" fmla="*/ 4 w 275"/>
                  <a:gd name="T37" fmla="*/ 4 h 225"/>
                  <a:gd name="T38" fmla="*/ 4 w 275"/>
                  <a:gd name="T39" fmla="*/ 4 h 225"/>
                  <a:gd name="T40" fmla="*/ 4 w 275"/>
                  <a:gd name="T41" fmla="*/ 4 h 225"/>
                  <a:gd name="T42" fmla="*/ 4 w 275"/>
                  <a:gd name="T43" fmla="*/ 4 h 225"/>
                  <a:gd name="T44" fmla="*/ 4 w 275"/>
                  <a:gd name="T45" fmla="*/ 4 h 225"/>
                  <a:gd name="T46" fmla="*/ 4 w 275"/>
                  <a:gd name="T47" fmla="*/ 4 h 225"/>
                  <a:gd name="T48" fmla="*/ 4 w 275"/>
                  <a:gd name="T49" fmla="*/ 4 h 225"/>
                  <a:gd name="T50" fmla="*/ 4 w 275"/>
                  <a:gd name="T51" fmla="*/ 4 h 225"/>
                  <a:gd name="T52" fmla="*/ 4 w 275"/>
                  <a:gd name="T53" fmla="*/ 0 h 225"/>
                  <a:gd name="T54" fmla="*/ 4 w 275"/>
                  <a:gd name="T55" fmla="*/ 4 h 225"/>
                  <a:gd name="T56" fmla="*/ 4 w 275"/>
                  <a:gd name="T57" fmla="*/ 4 h 225"/>
                  <a:gd name="T58" fmla="*/ 4 w 275"/>
                  <a:gd name="T59" fmla="*/ 4 h 225"/>
                  <a:gd name="T60" fmla="*/ 4 w 275"/>
                  <a:gd name="T61" fmla="*/ 4 h 225"/>
                  <a:gd name="T62" fmla="*/ 4 w 275"/>
                  <a:gd name="T63" fmla="*/ 4 h 225"/>
                  <a:gd name="T64" fmla="*/ 4 w 275"/>
                  <a:gd name="T65" fmla="*/ 4 h 225"/>
                  <a:gd name="T66" fmla="*/ 4 w 275"/>
                  <a:gd name="T67" fmla="*/ 4 h 225"/>
                  <a:gd name="T68" fmla="*/ 4 w 275"/>
                  <a:gd name="T69" fmla="*/ 4 h 225"/>
                  <a:gd name="T70" fmla="*/ 4 w 275"/>
                  <a:gd name="T71" fmla="*/ 4 h 225"/>
                  <a:gd name="T72" fmla="*/ 0 w 275"/>
                  <a:gd name="T73" fmla="*/ 4 h 22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75"/>
                  <a:gd name="T112" fmla="*/ 0 h 225"/>
                  <a:gd name="T113" fmla="*/ 275 w 275"/>
                  <a:gd name="T114" fmla="*/ 225 h 225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75" h="225">
                    <a:moveTo>
                      <a:pt x="0" y="127"/>
                    </a:moveTo>
                    <a:lnTo>
                      <a:pt x="21" y="186"/>
                    </a:lnTo>
                    <a:lnTo>
                      <a:pt x="43" y="186"/>
                    </a:lnTo>
                    <a:lnTo>
                      <a:pt x="59" y="181"/>
                    </a:lnTo>
                    <a:lnTo>
                      <a:pt x="59" y="192"/>
                    </a:lnTo>
                    <a:lnTo>
                      <a:pt x="35" y="209"/>
                    </a:lnTo>
                    <a:lnTo>
                      <a:pt x="43" y="212"/>
                    </a:lnTo>
                    <a:lnTo>
                      <a:pt x="91" y="216"/>
                    </a:lnTo>
                    <a:lnTo>
                      <a:pt x="100" y="207"/>
                    </a:lnTo>
                    <a:lnTo>
                      <a:pt x="87" y="190"/>
                    </a:lnTo>
                    <a:lnTo>
                      <a:pt x="113" y="192"/>
                    </a:lnTo>
                    <a:lnTo>
                      <a:pt x="116" y="225"/>
                    </a:lnTo>
                    <a:lnTo>
                      <a:pt x="168" y="198"/>
                    </a:lnTo>
                    <a:lnTo>
                      <a:pt x="170" y="214"/>
                    </a:lnTo>
                    <a:lnTo>
                      <a:pt x="174" y="212"/>
                    </a:lnTo>
                    <a:lnTo>
                      <a:pt x="175" y="212"/>
                    </a:lnTo>
                    <a:lnTo>
                      <a:pt x="177" y="210"/>
                    </a:lnTo>
                    <a:lnTo>
                      <a:pt x="181" y="210"/>
                    </a:lnTo>
                    <a:lnTo>
                      <a:pt x="185" y="210"/>
                    </a:lnTo>
                    <a:lnTo>
                      <a:pt x="187" y="209"/>
                    </a:lnTo>
                    <a:lnTo>
                      <a:pt x="190" y="207"/>
                    </a:lnTo>
                    <a:lnTo>
                      <a:pt x="194" y="205"/>
                    </a:lnTo>
                    <a:lnTo>
                      <a:pt x="198" y="203"/>
                    </a:lnTo>
                    <a:lnTo>
                      <a:pt x="201" y="201"/>
                    </a:lnTo>
                    <a:lnTo>
                      <a:pt x="207" y="199"/>
                    </a:lnTo>
                    <a:lnTo>
                      <a:pt x="211" y="198"/>
                    </a:lnTo>
                    <a:lnTo>
                      <a:pt x="214" y="194"/>
                    </a:lnTo>
                    <a:lnTo>
                      <a:pt x="218" y="190"/>
                    </a:lnTo>
                    <a:lnTo>
                      <a:pt x="222" y="188"/>
                    </a:lnTo>
                    <a:lnTo>
                      <a:pt x="225" y="185"/>
                    </a:lnTo>
                    <a:lnTo>
                      <a:pt x="231" y="181"/>
                    </a:lnTo>
                    <a:lnTo>
                      <a:pt x="234" y="175"/>
                    </a:lnTo>
                    <a:lnTo>
                      <a:pt x="238" y="172"/>
                    </a:lnTo>
                    <a:lnTo>
                      <a:pt x="242" y="168"/>
                    </a:lnTo>
                    <a:lnTo>
                      <a:pt x="246" y="162"/>
                    </a:lnTo>
                    <a:lnTo>
                      <a:pt x="247" y="157"/>
                    </a:lnTo>
                    <a:lnTo>
                      <a:pt x="249" y="151"/>
                    </a:lnTo>
                    <a:lnTo>
                      <a:pt x="253" y="146"/>
                    </a:lnTo>
                    <a:lnTo>
                      <a:pt x="255" y="140"/>
                    </a:lnTo>
                    <a:lnTo>
                      <a:pt x="255" y="137"/>
                    </a:lnTo>
                    <a:lnTo>
                      <a:pt x="257" y="133"/>
                    </a:lnTo>
                    <a:lnTo>
                      <a:pt x="257" y="129"/>
                    </a:lnTo>
                    <a:lnTo>
                      <a:pt x="258" y="126"/>
                    </a:lnTo>
                    <a:lnTo>
                      <a:pt x="258" y="122"/>
                    </a:lnTo>
                    <a:lnTo>
                      <a:pt x="258" y="118"/>
                    </a:lnTo>
                    <a:lnTo>
                      <a:pt x="258" y="114"/>
                    </a:lnTo>
                    <a:lnTo>
                      <a:pt x="258" y="111"/>
                    </a:lnTo>
                    <a:lnTo>
                      <a:pt x="249" y="96"/>
                    </a:lnTo>
                    <a:lnTo>
                      <a:pt x="268" y="68"/>
                    </a:lnTo>
                    <a:lnTo>
                      <a:pt x="258" y="54"/>
                    </a:lnTo>
                    <a:lnTo>
                      <a:pt x="275" y="28"/>
                    </a:lnTo>
                    <a:lnTo>
                      <a:pt x="268" y="4"/>
                    </a:lnTo>
                    <a:lnTo>
                      <a:pt x="257" y="0"/>
                    </a:lnTo>
                    <a:lnTo>
                      <a:pt x="240" y="19"/>
                    </a:lnTo>
                    <a:lnTo>
                      <a:pt x="242" y="37"/>
                    </a:lnTo>
                    <a:lnTo>
                      <a:pt x="233" y="67"/>
                    </a:lnTo>
                    <a:lnTo>
                      <a:pt x="192" y="44"/>
                    </a:lnTo>
                    <a:lnTo>
                      <a:pt x="164" y="59"/>
                    </a:lnTo>
                    <a:lnTo>
                      <a:pt x="133" y="50"/>
                    </a:lnTo>
                    <a:lnTo>
                      <a:pt x="48" y="57"/>
                    </a:lnTo>
                    <a:lnTo>
                      <a:pt x="4" y="76"/>
                    </a:lnTo>
                    <a:lnTo>
                      <a:pt x="2" y="89"/>
                    </a:lnTo>
                    <a:lnTo>
                      <a:pt x="43" y="90"/>
                    </a:lnTo>
                    <a:lnTo>
                      <a:pt x="80" y="74"/>
                    </a:lnTo>
                    <a:lnTo>
                      <a:pt x="146" y="81"/>
                    </a:lnTo>
                    <a:lnTo>
                      <a:pt x="105" y="118"/>
                    </a:lnTo>
                    <a:lnTo>
                      <a:pt x="76" y="126"/>
                    </a:lnTo>
                    <a:lnTo>
                      <a:pt x="80" y="142"/>
                    </a:lnTo>
                    <a:lnTo>
                      <a:pt x="124" y="146"/>
                    </a:lnTo>
                    <a:lnTo>
                      <a:pt x="115" y="159"/>
                    </a:lnTo>
                    <a:lnTo>
                      <a:pt x="69" y="155"/>
                    </a:lnTo>
                    <a:lnTo>
                      <a:pt x="30" y="129"/>
                    </a:lnTo>
                    <a:lnTo>
                      <a:pt x="0" y="127"/>
                    </a:ln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dirty="0"/>
              </a:p>
            </p:txBody>
          </p:sp>
          <p:sp>
            <p:nvSpPr>
              <p:cNvPr id="39" name="Freeform 22"/>
              <p:cNvSpPr>
                <a:spLocks/>
              </p:cNvSpPr>
              <p:nvPr/>
            </p:nvSpPr>
            <p:spPr bwMode="auto">
              <a:xfrm>
                <a:off x="1148" y="2995"/>
                <a:ext cx="115" cy="271"/>
              </a:xfrm>
              <a:custGeom>
                <a:avLst/>
                <a:gdLst>
                  <a:gd name="T0" fmla="*/ 4 w 129"/>
                  <a:gd name="T1" fmla="*/ 4 h 304"/>
                  <a:gd name="T2" fmla="*/ 4 w 129"/>
                  <a:gd name="T3" fmla="*/ 4 h 304"/>
                  <a:gd name="T4" fmla="*/ 4 w 129"/>
                  <a:gd name="T5" fmla="*/ 4 h 304"/>
                  <a:gd name="T6" fmla="*/ 4 w 129"/>
                  <a:gd name="T7" fmla="*/ 4 h 304"/>
                  <a:gd name="T8" fmla="*/ 4 w 129"/>
                  <a:gd name="T9" fmla="*/ 4 h 304"/>
                  <a:gd name="T10" fmla="*/ 4 w 129"/>
                  <a:gd name="T11" fmla="*/ 4 h 304"/>
                  <a:gd name="T12" fmla="*/ 4 w 129"/>
                  <a:gd name="T13" fmla="*/ 4 h 304"/>
                  <a:gd name="T14" fmla="*/ 4 w 129"/>
                  <a:gd name="T15" fmla="*/ 4 h 304"/>
                  <a:gd name="T16" fmla="*/ 4 w 129"/>
                  <a:gd name="T17" fmla="*/ 4 h 304"/>
                  <a:gd name="T18" fmla="*/ 4 w 129"/>
                  <a:gd name="T19" fmla="*/ 4 h 304"/>
                  <a:gd name="T20" fmla="*/ 4 w 129"/>
                  <a:gd name="T21" fmla="*/ 4 h 304"/>
                  <a:gd name="T22" fmla="*/ 4 w 129"/>
                  <a:gd name="T23" fmla="*/ 4 h 304"/>
                  <a:gd name="T24" fmla="*/ 4 w 129"/>
                  <a:gd name="T25" fmla="*/ 4 h 304"/>
                  <a:gd name="T26" fmla="*/ 4 w 129"/>
                  <a:gd name="T27" fmla="*/ 4 h 304"/>
                  <a:gd name="T28" fmla="*/ 4 w 129"/>
                  <a:gd name="T29" fmla="*/ 4 h 304"/>
                  <a:gd name="T30" fmla="*/ 4 w 129"/>
                  <a:gd name="T31" fmla="*/ 4 h 304"/>
                  <a:gd name="T32" fmla="*/ 4 w 129"/>
                  <a:gd name="T33" fmla="*/ 4 h 304"/>
                  <a:gd name="T34" fmla="*/ 4 w 129"/>
                  <a:gd name="T35" fmla="*/ 4 h 304"/>
                  <a:gd name="T36" fmla="*/ 4 w 129"/>
                  <a:gd name="T37" fmla="*/ 4 h 304"/>
                  <a:gd name="T38" fmla="*/ 4 w 129"/>
                  <a:gd name="T39" fmla="*/ 4 h 304"/>
                  <a:gd name="T40" fmla="*/ 4 w 129"/>
                  <a:gd name="T41" fmla="*/ 4 h 304"/>
                  <a:gd name="T42" fmla="*/ 4 w 129"/>
                  <a:gd name="T43" fmla="*/ 4 h 304"/>
                  <a:gd name="T44" fmla="*/ 4 w 129"/>
                  <a:gd name="T45" fmla="*/ 4 h 304"/>
                  <a:gd name="T46" fmla="*/ 4 w 129"/>
                  <a:gd name="T47" fmla="*/ 4 h 304"/>
                  <a:gd name="T48" fmla="*/ 4 w 129"/>
                  <a:gd name="T49" fmla="*/ 4 h 304"/>
                  <a:gd name="T50" fmla="*/ 4 w 129"/>
                  <a:gd name="T51" fmla="*/ 4 h 304"/>
                  <a:gd name="T52" fmla="*/ 4 w 129"/>
                  <a:gd name="T53" fmla="*/ 4 h 304"/>
                  <a:gd name="T54" fmla="*/ 4 w 129"/>
                  <a:gd name="T55" fmla="*/ 4 h 304"/>
                  <a:gd name="T56" fmla="*/ 4 w 129"/>
                  <a:gd name="T57" fmla="*/ 4 h 304"/>
                  <a:gd name="T58" fmla="*/ 4 w 129"/>
                  <a:gd name="T59" fmla="*/ 4 h 304"/>
                  <a:gd name="T60" fmla="*/ 4 w 129"/>
                  <a:gd name="T61" fmla="*/ 4 h 304"/>
                  <a:gd name="T62" fmla="*/ 4 w 129"/>
                  <a:gd name="T63" fmla="*/ 4 h 304"/>
                  <a:gd name="T64" fmla="*/ 4 w 129"/>
                  <a:gd name="T65" fmla="*/ 4 h 304"/>
                  <a:gd name="T66" fmla="*/ 4 w 129"/>
                  <a:gd name="T67" fmla="*/ 4 h 304"/>
                  <a:gd name="T68" fmla="*/ 4 w 129"/>
                  <a:gd name="T69" fmla="*/ 4 h 304"/>
                  <a:gd name="T70" fmla="*/ 4 w 129"/>
                  <a:gd name="T71" fmla="*/ 4 h 304"/>
                  <a:gd name="T72" fmla="*/ 4 w 129"/>
                  <a:gd name="T73" fmla="*/ 4 h 304"/>
                  <a:gd name="T74" fmla="*/ 4 w 129"/>
                  <a:gd name="T75" fmla="*/ 4 h 304"/>
                  <a:gd name="T76" fmla="*/ 4 w 129"/>
                  <a:gd name="T77" fmla="*/ 4 h 304"/>
                  <a:gd name="T78" fmla="*/ 4 w 129"/>
                  <a:gd name="T79" fmla="*/ 4 h 304"/>
                  <a:gd name="T80" fmla="*/ 4 w 129"/>
                  <a:gd name="T81" fmla="*/ 0 h 304"/>
                  <a:gd name="T82" fmla="*/ 4 w 129"/>
                  <a:gd name="T83" fmla="*/ 4 h 304"/>
                  <a:gd name="T84" fmla="*/ 0 w 129"/>
                  <a:gd name="T85" fmla="*/ 4 h 304"/>
                  <a:gd name="T86" fmla="*/ 4 w 129"/>
                  <a:gd name="T87" fmla="*/ 4 h 304"/>
                  <a:gd name="T88" fmla="*/ 4 w 129"/>
                  <a:gd name="T89" fmla="*/ 4 h 304"/>
                  <a:gd name="T90" fmla="*/ 4 w 129"/>
                  <a:gd name="T91" fmla="*/ 4 h 30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29"/>
                  <a:gd name="T139" fmla="*/ 0 h 304"/>
                  <a:gd name="T140" fmla="*/ 129 w 129"/>
                  <a:gd name="T141" fmla="*/ 304 h 304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29" h="304">
                    <a:moveTo>
                      <a:pt x="35" y="304"/>
                    </a:moveTo>
                    <a:lnTo>
                      <a:pt x="55" y="212"/>
                    </a:lnTo>
                    <a:lnTo>
                      <a:pt x="55" y="210"/>
                    </a:lnTo>
                    <a:lnTo>
                      <a:pt x="57" y="208"/>
                    </a:lnTo>
                    <a:lnTo>
                      <a:pt x="61" y="206"/>
                    </a:lnTo>
                    <a:lnTo>
                      <a:pt x="66" y="203"/>
                    </a:lnTo>
                    <a:lnTo>
                      <a:pt x="70" y="199"/>
                    </a:lnTo>
                    <a:lnTo>
                      <a:pt x="75" y="193"/>
                    </a:lnTo>
                    <a:lnTo>
                      <a:pt x="79" y="192"/>
                    </a:lnTo>
                    <a:lnTo>
                      <a:pt x="81" y="190"/>
                    </a:lnTo>
                    <a:lnTo>
                      <a:pt x="85" y="186"/>
                    </a:lnTo>
                    <a:lnTo>
                      <a:pt x="88" y="184"/>
                    </a:lnTo>
                    <a:lnTo>
                      <a:pt x="90" y="180"/>
                    </a:lnTo>
                    <a:lnTo>
                      <a:pt x="94" y="179"/>
                    </a:lnTo>
                    <a:lnTo>
                      <a:pt x="96" y="175"/>
                    </a:lnTo>
                    <a:lnTo>
                      <a:pt x="99" y="173"/>
                    </a:lnTo>
                    <a:lnTo>
                      <a:pt x="105" y="168"/>
                    </a:lnTo>
                    <a:lnTo>
                      <a:pt x="110" y="162"/>
                    </a:lnTo>
                    <a:lnTo>
                      <a:pt x="114" y="158"/>
                    </a:lnTo>
                    <a:lnTo>
                      <a:pt x="118" y="153"/>
                    </a:lnTo>
                    <a:lnTo>
                      <a:pt x="120" y="149"/>
                    </a:lnTo>
                    <a:lnTo>
                      <a:pt x="122" y="147"/>
                    </a:lnTo>
                    <a:lnTo>
                      <a:pt x="122" y="144"/>
                    </a:lnTo>
                    <a:lnTo>
                      <a:pt x="122" y="140"/>
                    </a:lnTo>
                    <a:lnTo>
                      <a:pt x="122" y="134"/>
                    </a:lnTo>
                    <a:lnTo>
                      <a:pt x="123" y="131"/>
                    </a:lnTo>
                    <a:lnTo>
                      <a:pt x="123" y="123"/>
                    </a:lnTo>
                    <a:lnTo>
                      <a:pt x="123" y="118"/>
                    </a:lnTo>
                    <a:lnTo>
                      <a:pt x="125" y="112"/>
                    </a:lnTo>
                    <a:lnTo>
                      <a:pt x="125" y="107"/>
                    </a:lnTo>
                    <a:lnTo>
                      <a:pt x="125" y="103"/>
                    </a:lnTo>
                    <a:lnTo>
                      <a:pt x="125" y="99"/>
                    </a:lnTo>
                    <a:lnTo>
                      <a:pt x="127" y="97"/>
                    </a:lnTo>
                    <a:lnTo>
                      <a:pt x="127" y="94"/>
                    </a:lnTo>
                    <a:lnTo>
                      <a:pt x="127" y="90"/>
                    </a:lnTo>
                    <a:lnTo>
                      <a:pt x="129" y="85"/>
                    </a:lnTo>
                    <a:lnTo>
                      <a:pt x="129" y="81"/>
                    </a:lnTo>
                    <a:lnTo>
                      <a:pt x="129" y="79"/>
                    </a:lnTo>
                    <a:lnTo>
                      <a:pt x="129" y="77"/>
                    </a:lnTo>
                    <a:lnTo>
                      <a:pt x="46" y="0"/>
                    </a:lnTo>
                    <a:lnTo>
                      <a:pt x="48" y="145"/>
                    </a:lnTo>
                    <a:lnTo>
                      <a:pt x="0" y="188"/>
                    </a:lnTo>
                    <a:lnTo>
                      <a:pt x="9" y="260"/>
                    </a:lnTo>
                    <a:lnTo>
                      <a:pt x="35" y="304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dirty="0"/>
              </a:p>
            </p:txBody>
          </p:sp>
          <p:sp>
            <p:nvSpPr>
              <p:cNvPr id="40" name="Freeform 23"/>
              <p:cNvSpPr>
                <a:spLocks/>
              </p:cNvSpPr>
              <p:nvPr/>
            </p:nvSpPr>
            <p:spPr bwMode="auto">
              <a:xfrm>
                <a:off x="1293" y="2472"/>
                <a:ext cx="438" cy="957"/>
              </a:xfrm>
              <a:custGeom>
                <a:avLst/>
                <a:gdLst>
                  <a:gd name="T0" fmla="*/ 4 w 492"/>
                  <a:gd name="T1" fmla="*/ 4 h 1074"/>
                  <a:gd name="T2" fmla="*/ 4 w 492"/>
                  <a:gd name="T3" fmla="*/ 4 h 1074"/>
                  <a:gd name="T4" fmla="*/ 4 w 492"/>
                  <a:gd name="T5" fmla="*/ 4 h 1074"/>
                  <a:gd name="T6" fmla="*/ 4 w 492"/>
                  <a:gd name="T7" fmla="*/ 4 h 1074"/>
                  <a:gd name="T8" fmla="*/ 4 w 492"/>
                  <a:gd name="T9" fmla="*/ 4 h 1074"/>
                  <a:gd name="T10" fmla="*/ 4 w 492"/>
                  <a:gd name="T11" fmla="*/ 4 h 1074"/>
                  <a:gd name="T12" fmla="*/ 4 w 492"/>
                  <a:gd name="T13" fmla="*/ 4 h 1074"/>
                  <a:gd name="T14" fmla="*/ 4 w 492"/>
                  <a:gd name="T15" fmla="*/ 4 h 1074"/>
                  <a:gd name="T16" fmla="*/ 4 w 492"/>
                  <a:gd name="T17" fmla="*/ 4 h 1074"/>
                  <a:gd name="T18" fmla="*/ 4 w 492"/>
                  <a:gd name="T19" fmla="*/ 4 h 1074"/>
                  <a:gd name="T20" fmla="*/ 4 w 492"/>
                  <a:gd name="T21" fmla="*/ 4 h 1074"/>
                  <a:gd name="T22" fmla="*/ 4 w 492"/>
                  <a:gd name="T23" fmla="*/ 4 h 1074"/>
                  <a:gd name="T24" fmla="*/ 4 w 492"/>
                  <a:gd name="T25" fmla="*/ 4 h 1074"/>
                  <a:gd name="T26" fmla="*/ 4 w 492"/>
                  <a:gd name="T27" fmla="*/ 4 h 1074"/>
                  <a:gd name="T28" fmla="*/ 4 w 492"/>
                  <a:gd name="T29" fmla="*/ 4 h 1074"/>
                  <a:gd name="T30" fmla="*/ 4 w 492"/>
                  <a:gd name="T31" fmla="*/ 4 h 1074"/>
                  <a:gd name="T32" fmla="*/ 4 w 492"/>
                  <a:gd name="T33" fmla="*/ 4 h 1074"/>
                  <a:gd name="T34" fmla="*/ 4 w 492"/>
                  <a:gd name="T35" fmla="*/ 4 h 1074"/>
                  <a:gd name="T36" fmla="*/ 0 w 492"/>
                  <a:gd name="T37" fmla="*/ 4 h 1074"/>
                  <a:gd name="T38" fmla="*/ 4 w 492"/>
                  <a:gd name="T39" fmla="*/ 4 h 1074"/>
                  <a:gd name="T40" fmla="*/ 4 w 492"/>
                  <a:gd name="T41" fmla="*/ 4 h 1074"/>
                  <a:gd name="T42" fmla="*/ 4 w 492"/>
                  <a:gd name="T43" fmla="*/ 4 h 1074"/>
                  <a:gd name="T44" fmla="*/ 4 w 492"/>
                  <a:gd name="T45" fmla="*/ 4 h 1074"/>
                  <a:gd name="T46" fmla="*/ 4 w 492"/>
                  <a:gd name="T47" fmla="*/ 4 h 1074"/>
                  <a:gd name="T48" fmla="*/ 4 w 492"/>
                  <a:gd name="T49" fmla="*/ 4 h 1074"/>
                  <a:gd name="T50" fmla="*/ 4 w 492"/>
                  <a:gd name="T51" fmla="*/ 4 h 1074"/>
                  <a:gd name="T52" fmla="*/ 4 w 492"/>
                  <a:gd name="T53" fmla="*/ 4 h 1074"/>
                  <a:gd name="T54" fmla="*/ 4 w 492"/>
                  <a:gd name="T55" fmla="*/ 4 h 1074"/>
                  <a:gd name="T56" fmla="*/ 4 w 492"/>
                  <a:gd name="T57" fmla="*/ 4 h 1074"/>
                  <a:gd name="T58" fmla="*/ 4 w 492"/>
                  <a:gd name="T59" fmla="*/ 4 h 1074"/>
                  <a:gd name="T60" fmla="*/ 4 w 492"/>
                  <a:gd name="T61" fmla="*/ 4 h 1074"/>
                  <a:gd name="T62" fmla="*/ 4 w 492"/>
                  <a:gd name="T63" fmla="*/ 4 h 1074"/>
                  <a:gd name="T64" fmla="*/ 4 w 492"/>
                  <a:gd name="T65" fmla="*/ 4 h 1074"/>
                  <a:gd name="T66" fmla="*/ 4 w 492"/>
                  <a:gd name="T67" fmla="*/ 4 h 1074"/>
                  <a:gd name="T68" fmla="*/ 4 w 492"/>
                  <a:gd name="T69" fmla="*/ 4 h 1074"/>
                  <a:gd name="T70" fmla="*/ 4 w 492"/>
                  <a:gd name="T71" fmla="*/ 4 h 1074"/>
                  <a:gd name="T72" fmla="*/ 4 w 492"/>
                  <a:gd name="T73" fmla="*/ 4 h 1074"/>
                  <a:gd name="T74" fmla="*/ 4 w 492"/>
                  <a:gd name="T75" fmla="*/ 4 h 1074"/>
                  <a:gd name="T76" fmla="*/ 4 w 492"/>
                  <a:gd name="T77" fmla="*/ 4 h 1074"/>
                  <a:gd name="T78" fmla="*/ 4 w 492"/>
                  <a:gd name="T79" fmla="*/ 4 h 1074"/>
                  <a:gd name="T80" fmla="*/ 4 w 492"/>
                  <a:gd name="T81" fmla="*/ 4 h 1074"/>
                  <a:gd name="T82" fmla="*/ 4 w 492"/>
                  <a:gd name="T83" fmla="*/ 4 h 1074"/>
                  <a:gd name="T84" fmla="*/ 4 w 492"/>
                  <a:gd name="T85" fmla="*/ 4 h 1074"/>
                  <a:gd name="T86" fmla="*/ 4 w 492"/>
                  <a:gd name="T87" fmla="*/ 4 h 1074"/>
                  <a:gd name="T88" fmla="*/ 4 w 492"/>
                  <a:gd name="T89" fmla="*/ 4 h 1074"/>
                  <a:gd name="T90" fmla="*/ 4 w 492"/>
                  <a:gd name="T91" fmla="*/ 4 h 1074"/>
                  <a:gd name="T92" fmla="*/ 4 w 492"/>
                  <a:gd name="T93" fmla="*/ 4 h 1074"/>
                  <a:gd name="T94" fmla="*/ 4 w 492"/>
                  <a:gd name="T95" fmla="*/ 4 h 1074"/>
                  <a:gd name="T96" fmla="*/ 4 w 492"/>
                  <a:gd name="T97" fmla="*/ 4 h 1074"/>
                  <a:gd name="T98" fmla="*/ 4 w 492"/>
                  <a:gd name="T99" fmla="*/ 4 h 1074"/>
                  <a:gd name="T100" fmla="*/ 4 w 492"/>
                  <a:gd name="T101" fmla="*/ 4 h 1074"/>
                  <a:gd name="T102" fmla="*/ 4 w 492"/>
                  <a:gd name="T103" fmla="*/ 4 h 1074"/>
                  <a:gd name="T104" fmla="*/ 4 w 492"/>
                  <a:gd name="T105" fmla="*/ 4 h 1074"/>
                  <a:gd name="T106" fmla="*/ 4 w 492"/>
                  <a:gd name="T107" fmla="*/ 4 h 1074"/>
                  <a:gd name="T108" fmla="*/ 4 w 492"/>
                  <a:gd name="T109" fmla="*/ 4 h 1074"/>
                  <a:gd name="T110" fmla="*/ 4 w 492"/>
                  <a:gd name="T111" fmla="*/ 4 h 1074"/>
                  <a:gd name="T112" fmla="*/ 4 w 492"/>
                  <a:gd name="T113" fmla="*/ 4 h 1074"/>
                  <a:gd name="T114" fmla="*/ 4 w 492"/>
                  <a:gd name="T115" fmla="*/ 4 h 1074"/>
                  <a:gd name="T116" fmla="*/ 4 w 492"/>
                  <a:gd name="T117" fmla="*/ 4 h 1074"/>
                  <a:gd name="T118" fmla="*/ 4 w 492"/>
                  <a:gd name="T119" fmla="*/ 4 h 1074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492"/>
                  <a:gd name="T181" fmla="*/ 0 h 1074"/>
                  <a:gd name="T182" fmla="*/ 492 w 492"/>
                  <a:gd name="T183" fmla="*/ 1074 h 1074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492" h="1074">
                    <a:moveTo>
                      <a:pt x="258" y="376"/>
                    </a:moveTo>
                    <a:lnTo>
                      <a:pt x="256" y="369"/>
                    </a:lnTo>
                    <a:lnTo>
                      <a:pt x="256" y="365"/>
                    </a:lnTo>
                    <a:lnTo>
                      <a:pt x="256" y="360"/>
                    </a:lnTo>
                    <a:lnTo>
                      <a:pt x="255" y="354"/>
                    </a:lnTo>
                    <a:lnTo>
                      <a:pt x="253" y="349"/>
                    </a:lnTo>
                    <a:lnTo>
                      <a:pt x="251" y="343"/>
                    </a:lnTo>
                    <a:lnTo>
                      <a:pt x="249" y="338"/>
                    </a:lnTo>
                    <a:lnTo>
                      <a:pt x="249" y="332"/>
                    </a:lnTo>
                    <a:lnTo>
                      <a:pt x="247" y="326"/>
                    </a:lnTo>
                    <a:lnTo>
                      <a:pt x="245" y="321"/>
                    </a:lnTo>
                    <a:lnTo>
                      <a:pt x="242" y="315"/>
                    </a:lnTo>
                    <a:lnTo>
                      <a:pt x="240" y="312"/>
                    </a:lnTo>
                    <a:lnTo>
                      <a:pt x="238" y="306"/>
                    </a:lnTo>
                    <a:lnTo>
                      <a:pt x="234" y="301"/>
                    </a:lnTo>
                    <a:lnTo>
                      <a:pt x="232" y="297"/>
                    </a:lnTo>
                    <a:lnTo>
                      <a:pt x="231" y="291"/>
                    </a:lnTo>
                    <a:lnTo>
                      <a:pt x="229" y="286"/>
                    </a:lnTo>
                    <a:lnTo>
                      <a:pt x="225" y="282"/>
                    </a:lnTo>
                    <a:lnTo>
                      <a:pt x="223" y="279"/>
                    </a:lnTo>
                    <a:lnTo>
                      <a:pt x="221" y="275"/>
                    </a:lnTo>
                    <a:lnTo>
                      <a:pt x="218" y="269"/>
                    </a:lnTo>
                    <a:lnTo>
                      <a:pt x="216" y="267"/>
                    </a:lnTo>
                    <a:lnTo>
                      <a:pt x="214" y="264"/>
                    </a:lnTo>
                    <a:lnTo>
                      <a:pt x="212" y="262"/>
                    </a:lnTo>
                    <a:lnTo>
                      <a:pt x="208" y="256"/>
                    </a:lnTo>
                    <a:lnTo>
                      <a:pt x="207" y="253"/>
                    </a:lnTo>
                    <a:lnTo>
                      <a:pt x="205" y="251"/>
                    </a:lnTo>
                    <a:lnTo>
                      <a:pt x="205" y="249"/>
                    </a:lnTo>
                    <a:lnTo>
                      <a:pt x="221" y="210"/>
                    </a:lnTo>
                    <a:lnTo>
                      <a:pt x="308" y="212"/>
                    </a:lnTo>
                    <a:lnTo>
                      <a:pt x="433" y="190"/>
                    </a:lnTo>
                    <a:lnTo>
                      <a:pt x="433" y="188"/>
                    </a:lnTo>
                    <a:lnTo>
                      <a:pt x="435" y="184"/>
                    </a:lnTo>
                    <a:lnTo>
                      <a:pt x="439" y="183"/>
                    </a:lnTo>
                    <a:lnTo>
                      <a:pt x="441" y="179"/>
                    </a:lnTo>
                    <a:lnTo>
                      <a:pt x="443" y="175"/>
                    </a:lnTo>
                    <a:lnTo>
                      <a:pt x="444" y="173"/>
                    </a:lnTo>
                    <a:lnTo>
                      <a:pt x="446" y="170"/>
                    </a:lnTo>
                    <a:lnTo>
                      <a:pt x="448" y="166"/>
                    </a:lnTo>
                    <a:lnTo>
                      <a:pt x="450" y="162"/>
                    </a:lnTo>
                    <a:lnTo>
                      <a:pt x="452" y="157"/>
                    </a:lnTo>
                    <a:lnTo>
                      <a:pt x="456" y="153"/>
                    </a:lnTo>
                    <a:lnTo>
                      <a:pt x="457" y="148"/>
                    </a:lnTo>
                    <a:lnTo>
                      <a:pt x="459" y="142"/>
                    </a:lnTo>
                    <a:lnTo>
                      <a:pt x="463" y="136"/>
                    </a:lnTo>
                    <a:lnTo>
                      <a:pt x="465" y="131"/>
                    </a:lnTo>
                    <a:lnTo>
                      <a:pt x="467" y="127"/>
                    </a:lnTo>
                    <a:lnTo>
                      <a:pt x="467" y="124"/>
                    </a:lnTo>
                    <a:lnTo>
                      <a:pt x="468" y="122"/>
                    </a:lnTo>
                    <a:lnTo>
                      <a:pt x="470" y="118"/>
                    </a:lnTo>
                    <a:lnTo>
                      <a:pt x="470" y="114"/>
                    </a:lnTo>
                    <a:lnTo>
                      <a:pt x="472" y="111"/>
                    </a:lnTo>
                    <a:lnTo>
                      <a:pt x="474" y="105"/>
                    </a:lnTo>
                    <a:lnTo>
                      <a:pt x="474" y="103"/>
                    </a:lnTo>
                    <a:lnTo>
                      <a:pt x="476" y="98"/>
                    </a:lnTo>
                    <a:lnTo>
                      <a:pt x="478" y="94"/>
                    </a:lnTo>
                    <a:lnTo>
                      <a:pt x="478" y="90"/>
                    </a:lnTo>
                    <a:lnTo>
                      <a:pt x="480" y="87"/>
                    </a:lnTo>
                    <a:lnTo>
                      <a:pt x="480" y="81"/>
                    </a:lnTo>
                    <a:lnTo>
                      <a:pt x="481" y="77"/>
                    </a:lnTo>
                    <a:lnTo>
                      <a:pt x="483" y="72"/>
                    </a:lnTo>
                    <a:lnTo>
                      <a:pt x="485" y="68"/>
                    </a:lnTo>
                    <a:lnTo>
                      <a:pt x="485" y="63"/>
                    </a:lnTo>
                    <a:lnTo>
                      <a:pt x="485" y="57"/>
                    </a:lnTo>
                    <a:lnTo>
                      <a:pt x="487" y="53"/>
                    </a:lnTo>
                    <a:lnTo>
                      <a:pt x="489" y="48"/>
                    </a:lnTo>
                    <a:lnTo>
                      <a:pt x="489" y="42"/>
                    </a:lnTo>
                    <a:lnTo>
                      <a:pt x="491" y="39"/>
                    </a:lnTo>
                    <a:lnTo>
                      <a:pt x="491" y="31"/>
                    </a:lnTo>
                    <a:lnTo>
                      <a:pt x="492" y="28"/>
                    </a:lnTo>
                    <a:lnTo>
                      <a:pt x="328" y="0"/>
                    </a:lnTo>
                    <a:lnTo>
                      <a:pt x="138" y="31"/>
                    </a:lnTo>
                    <a:lnTo>
                      <a:pt x="43" y="74"/>
                    </a:lnTo>
                    <a:lnTo>
                      <a:pt x="0" y="260"/>
                    </a:lnTo>
                    <a:lnTo>
                      <a:pt x="54" y="350"/>
                    </a:lnTo>
                    <a:lnTo>
                      <a:pt x="107" y="731"/>
                    </a:lnTo>
                    <a:lnTo>
                      <a:pt x="96" y="926"/>
                    </a:lnTo>
                    <a:lnTo>
                      <a:pt x="48" y="998"/>
                    </a:lnTo>
                    <a:lnTo>
                      <a:pt x="48" y="1002"/>
                    </a:lnTo>
                    <a:lnTo>
                      <a:pt x="50" y="1005"/>
                    </a:lnTo>
                    <a:lnTo>
                      <a:pt x="52" y="1011"/>
                    </a:lnTo>
                    <a:lnTo>
                      <a:pt x="54" y="1017"/>
                    </a:lnTo>
                    <a:lnTo>
                      <a:pt x="55" y="1022"/>
                    </a:lnTo>
                    <a:lnTo>
                      <a:pt x="57" y="1026"/>
                    </a:lnTo>
                    <a:lnTo>
                      <a:pt x="59" y="1031"/>
                    </a:lnTo>
                    <a:lnTo>
                      <a:pt x="59" y="1037"/>
                    </a:lnTo>
                    <a:lnTo>
                      <a:pt x="61" y="1041"/>
                    </a:lnTo>
                    <a:lnTo>
                      <a:pt x="63" y="1046"/>
                    </a:lnTo>
                    <a:lnTo>
                      <a:pt x="65" y="1050"/>
                    </a:lnTo>
                    <a:lnTo>
                      <a:pt x="66" y="1055"/>
                    </a:lnTo>
                    <a:lnTo>
                      <a:pt x="68" y="1059"/>
                    </a:lnTo>
                    <a:lnTo>
                      <a:pt x="70" y="1065"/>
                    </a:lnTo>
                    <a:lnTo>
                      <a:pt x="72" y="1068"/>
                    </a:lnTo>
                    <a:lnTo>
                      <a:pt x="74" y="1074"/>
                    </a:lnTo>
                    <a:lnTo>
                      <a:pt x="78" y="1072"/>
                    </a:lnTo>
                    <a:lnTo>
                      <a:pt x="81" y="1072"/>
                    </a:lnTo>
                    <a:lnTo>
                      <a:pt x="87" y="1070"/>
                    </a:lnTo>
                    <a:lnTo>
                      <a:pt x="92" y="1070"/>
                    </a:lnTo>
                    <a:lnTo>
                      <a:pt x="96" y="1068"/>
                    </a:lnTo>
                    <a:lnTo>
                      <a:pt x="102" y="1066"/>
                    </a:lnTo>
                    <a:lnTo>
                      <a:pt x="107" y="1066"/>
                    </a:lnTo>
                    <a:lnTo>
                      <a:pt x="113" y="1066"/>
                    </a:lnTo>
                    <a:lnTo>
                      <a:pt x="116" y="1065"/>
                    </a:lnTo>
                    <a:lnTo>
                      <a:pt x="122" y="1063"/>
                    </a:lnTo>
                    <a:lnTo>
                      <a:pt x="127" y="1061"/>
                    </a:lnTo>
                    <a:lnTo>
                      <a:pt x="131" y="1061"/>
                    </a:lnTo>
                    <a:lnTo>
                      <a:pt x="137" y="1061"/>
                    </a:lnTo>
                    <a:lnTo>
                      <a:pt x="142" y="1059"/>
                    </a:lnTo>
                    <a:lnTo>
                      <a:pt x="146" y="1059"/>
                    </a:lnTo>
                    <a:lnTo>
                      <a:pt x="151" y="1057"/>
                    </a:lnTo>
                    <a:lnTo>
                      <a:pt x="192" y="985"/>
                    </a:lnTo>
                    <a:lnTo>
                      <a:pt x="192" y="983"/>
                    </a:lnTo>
                    <a:lnTo>
                      <a:pt x="192" y="981"/>
                    </a:lnTo>
                    <a:lnTo>
                      <a:pt x="192" y="978"/>
                    </a:lnTo>
                    <a:lnTo>
                      <a:pt x="192" y="974"/>
                    </a:lnTo>
                    <a:lnTo>
                      <a:pt x="192" y="970"/>
                    </a:lnTo>
                    <a:lnTo>
                      <a:pt x="192" y="965"/>
                    </a:lnTo>
                    <a:lnTo>
                      <a:pt x="192" y="959"/>
                    </a:lnTo>
                    <a:lnTo>
                      <a:pt x="190" y="954"/>
                    </a:lnTo>
                    <a:lnTo>
                      <a:pt x="190" y="950"/>
                    </a:lnTo>
                    <a:lnTo>
                      <a:pt x="190" y="943"/>
                    </a:lnTo>
                    <a:lnTo>
                      <a:pt x="190" y="939"/>
                    </a:lnTo>
                    <a:lnTo>
                      <a:pt x="190" y="932"/>
                    </a:lnTo>
                    <a:lnTo>
                      <a:pt x="190" y="928"/>
                    </a:lnTo>
                    <a:lnTo>
                      <a:pt x="190" y="922"/>
                    </a:lnTo>
                    <a:lnTo>
                      <a:pt x="190" y="917"/>
                    </a:lnTo>
                    <a:lnTo>
                      <a:pt x="190" y="913"/>
                    </a:lnTo>
                    <a:lnTo>
                      <a:pt x="192" y="908"/>
                    </a:lnTo>
                    <a:lnTo>
                      <a:pt x="192" y="904"/>
                    </a:lnTo>
                    <a:lnTo>
                      <a:pt x="194" y="900"/>
                    </a:lnTo>
                    <a:lnTo>
                      <a:pt x="194" y="895"/>
                    </a:lnTo>
                    <a:lnTo>
                      <a:pt x="194" y="891"/>
                    </a:lnTo>
                    <a:lnTo>
                      <a:pt x="196" y="887"/>
                    </a:lnTo>
                    <a:lnTo>
                      <a:pt x="196" y="884"/>
                    </a:lnTo>
                    <a:lnTo>
                      <a:pt x="196" y="882"/>
                    </a:lnTo>
                    <a:lnTo>
                      <a:pt x="196" y="878"/>
                    </a:lnTo>
                    <a:lnTo>
                      <a:pt x="196" y="876"/>
                    </a:lnTo>
                    <a:lnTo>
                      <a:pt x="197" y="874"/>
                    </a:lnTo>
                    <a:lnTo>
                      <a:pt x="197" y="871"/>
                    </a:lnTo>
                    <a:lnTo>
                      <a:pt x="245" y="803"/>
                    </a:lnTo>
                    <a:lnTo>
                      <a:pt x="245" y="801"/>
                    </a:lnTo>
                    <a:lnTo>
                      <a:pt x="245" y="799"/>
                    </a:lnTo>
                    <a:lnTo>
                      <a:pt x="245" y="795"/>
                    </a:lnTo>
                    <a:lnTo>
                      <a:pt x="245" y="793"/>
                    </a:lnTo>
                    <a:lnTo>
                      <a:pt x="247" y="790"/>
                    </a:lnTo>
                    <a:lnTo>
                      <a:pt x="247" y="788"/>
                    </a:lnTo>
                    <a:lnTo>
                      <a:pt x="247" y="782"/>
                    </a:lnTo>
                    <a:lnTo>
                      <a:pt x="247" y="779"/>
                    </a:lnTo>
                    <a:lnTo>
                      <a:pt x="247" y="775"/>
                    </a:lnTo>
                    <a:lnTo>
                      <a:pt x="247" y="771"/>
                    </a:lnTo>
                    <a:lnTo>
                      <a:pt x="245" y="767"/>
                    </a:lnTo>
                    <a:lnTo>
                      <a:pt x="245" y="762"/>
                    </a:lnTo>
                    <a:lnTo>
                      <a:pt x="243" y="758"/>
                    </a:lnTo>
                    <a:lnTo>
                      <a:pt x="242" y="755"/>
                    </a:lnTo>
                    <a:lnTo>
                      <a:pt x="240" y="751"/>
                    </a:lnTo>
                    <a:lnTo>
                      <a:pt x="238" y="745"/>
                    </a:lnTo>
                    <a:lnTo>
                      <a:pt x="234" y="742"/>
                    </a:lnTo>
                    <a:lnTo>
                      <a:pt x="232" y="736"/>
                    </a:lnTo>
                    <a:lnTo>
                      <a:pt x="231" y="732"/>
                    </a:lnTo>
                    <a:lnTo>
                      <a:pt x="229" y="727"/>
                    </a:lnTo>
                    <a:lnTo>
                      <a:pt x="225" y="723"/>
                    </a:lnTo>
                    <a:lnTo>
                      <a:pt x="223" y="718"/>
                    </a:lnTo>
                    <a:lnTo>
                      <a:pt x="221" y="712"/>
                    </a:lnTo>
                    <a:lnTo>
                      <a:pt x="220" y="707"/>
                    </a:lnTo>
                    <a:lnTo>
                      <a:pt x="218" y="701"/>
                    </a:lnTo>
                    <a:lnTo>
                      <a:pt x="216" y="696"/>
                    </a:lnTo>
                    <a:lnTo>
                      <a:pt x="214" y="692"/>
                    </a:lnTo>
                    <a:lnTo>
                      <a:pt x="214" y="690"/>
                    </a:lnTo>
                    <a:lnTo>
                      <a:pt x="214" y="686"/>
                    </a:lnTo>
                    <a:lnTo>
                      <a:pt x="212" y="684"/>
                    </a:lnTo>
                    <a:lnTo>
                      <a:pt x="212" y="681"/>
                    </a:lnTo>
                    <a:lnTo>
                      <a:pt x="212" y="677"/>
                    </a:lnTo>
                    <a:lnTo>
                      <a:pt x="212" y="673"/>
                    </a:lnTo>
                    <a:lnTo>
                      <a:pt x="212" y="670"/>
                    </a:lnTo>
                    <a:lnTo>
                      <a:pt x="210" y="666"/>
                    </a:lnTo>
                    <a:lnTo>
                      <a:pt x="210" y="662"/>
                    </a:lnTo>
                    <a:lnTo>
                      <a:pt x="210" y="659"/>
                    </a:lnTo>
                    <a:lnTo>
                      <a:pt x="210" y="655"/>
                    </a:lnTo>
                    <a:lnTo>
                      <a:pt x="210" y="651"/>
                    </a:lnTo>
                    <a:lnTo>
                      <a:pt x="210" y="648"/>
                    </a:lnTo>
                    <a:lnTo>
                      <a:pt x="210" y="642"/>
                    </a:lnTo>
                    <a:lnTo>
                      <a:pt x="212" y="638"/>
                    </a:lnTo>
                    <a:lnTo>
                      <a:pt x="212" y="635"/>
                    </a:lnTo>
                    <a:lnTo>
                      <a:pt x="212" y="629"/>
                    </a:lnTo>
                    <a:lnTo>
                      <a:pt x="212" y="625"/>
                    </a:lnTo>
                    <a:lnTo>
                      <a:pt x="212" y="620"/>
                    </a:lnTo>
                    <a:lnTo>
                      <a:pt x="214" y="616"/>
                    </a:lnTo>
                    <a:lnTo>
                      <a:pt x="214" y="611"/>
                    </a:lnTo>
                    <a:lnTo>
                      <a:pt x="216" y="605"/>
                    </a:lnTo>
                    <a:lnTo>
                      <a:pt x="218" y="601"/>
                    </a:lnTo>
                    <a:lnTo>
                      <a:pt x="218" y="596"/>
                    </a:lnTo>
                    <a:lnTo>
                      <a:pt x="218" y="590"/>
                    </a:lnTo>
                    <a:lnTo>
                      <a:pt x="220" y="585"/>
                    </a:lnTo>
                    <a:lnTo>
                      <a:pt x="221" y="581"/>
                    </a:lnTo>
                    <a:lnTo>
                      <a:pt x="223" y="576"/>
                    </a:lnTo>
                    <a:lnTo>
                      <a:pt x="223" y="570"/>
                    </a:lnTo>
                    <a:lnTo>
                      <a:pt x="225" y="566"/>
                    </a:lnTo>
                    <a:lnTo>
                      <a:pt x="227" y="561"/>
                    </a:lnTo>
                    <a:lnTo>
                      <a:pt x="227" y="555"/>
                    </a:lnTo>
                    <a:lnTo>
                      <a:pt x="229" y="550"/>
                    </a:lnTo>
                    <a:lnTo>
                      <a:pt x="231" y="546"/>
                    </a:lnTo>
                    <a:lnTo>
                      <a:pt x="232" y="541"/>
                    </a:lnTo>
                    <a:lnTo>
                      <a:pt x="232" y="535"/>
                    </a:lnTo>
                    <a:lnTo>
                      <a:pt x="234" y="529"/>
                    </a:lnTo>
                    <a:lnTo>
                      <a:pt x="236" y="526"/>
                    </a:lnTo>
                    <a:lnTo>
                      <a:pt x="238" y="520"/>
                    </a:lnTo>
                    <a:lnTo>
                      <a:pt x="240" y="515"/>
                    </a:lnTo>
                    <a:lnTo>
                      <a:pt x="240" y="511"/>
                    </a:lnTo>
                    <a:lnTo>
                      <a:pt x="242" y="505"/>
                    </a:lnTo>
                    <a:lnTo>
                      <a:pt x="242" y="502"/>
                    </a:lnTo>
                    <a:lnTo>
                      <a:pt x="243" y="496"/>
                    </a:lnTo>
                    <a:lnTo>
                      <a:pt x="245" y="491"/>
                    </a:lnTo>
                    <a:lnTo>
                      <a:pt x="245" y="487"/>
                    </a:lnTo>
                    <a:lnTo>
                      <a:pt x="247" y="483"/>
                    </a:lnTo>
                    <a:lnTo>
                      <a:pt x="247" y="478"/>
                    </a:lnTo>
                    <a:lnTo>
                      <a:pt x="249" y="474"/>
                    </a:lnTo>
                    <a:lnTo>
                      <a:pt x="249" y="470"/>
                    </a:lnTo>
                    <a:lnTo>
                      <a:pt x="251" y="467"/>
                    </a:lnTo>
                    <a:lnTo>
                      <a:pt x="251" y="461"/>
                    </a:lnTo>
                    <a:lnTo>
                      <a:pt x="253" y="457"/>
                    </a:lnTo>
                    <a:lnTo>
                      <a:pt x="253" y="454"/>
                    </a:lnTo>
                    <a:lnTo>
                      <a:pt x="255" y="450"/>
                    </a:lnTo>
                    <a:lnTo>
                      <a:pt x="255" y="445"/>
                    </a:lnTo>
                    <a:lnTo>
                      <a:pt x="255" y="441"/>
                    </a:lnTo>
                    <a:lnTo>
                      <a:pt x="255" y="435"/>
                    </a:lnTo>
                    <a:lnTo>
                      <a:pt x="256" y="432"/>
                    </a:lnTo>
                    <a:lnTo>
                      <a:pt x="256" y="426"/>
                    </a:lnTo>
                    <a:lnTo>
                      <a:pt x="256" y="422"/>
                    </a:lnTo>
                    <a:lnTo>
                      <a:pt x="256" y="419"/>
                    </a:lnTo>
                    <a:lnTo>
                      <a:pt x="256" y="413"/>
                    </a:lnTo>
                    <a:lnTo>
                      <a:pt x="256" y="410"/>
                    </a:lnTo>
                    <a:lnTo>
                      <a:pt x="256" y="404"/>
                    </a:lnTo>
                    <a:lnTo>
                      <a:pt x="256" y="400"/>
                    </a:lnTo>
                    <a:lnTo>
                      <a:pt x="258" y="397"/>
                    </a:lnTo>
                    <a:lnTo>
                      <a:pt x="258" y="391"/>
                    </a:lnTo>
                    <a:lnTo>
                      <a:pt x="258" y="386"/>
                    </a:lnTo>
                    <a:lnTo>
                      <a:pt x="258" y="380"/>
                    </a:lnTo>
                    <a:lnTo>
                      <a:pt x="258" y="376"/>
                    </a:ln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dirty="0"/>
              </a:p>
            </p:txBody>
          </p:sp>
          <p:sp>
            <p:nvSpPr>
              <p:cNvPr id="41" name="Freeform 24"/>
              <p:cNvSpPr>
                <a:spLocks/>
              </p:cNvSpPr>
              <p:nvPr/>
            </p:nvSpPr>
            <p:spPr bwMode="auto">
              <a:xfrm>
                <a:off x="985" y="2582"/>
                <a:ext cx="308" cy="316"/>
              </a:xfrm>
              <a:custGeom>
                <a:avLst/>
                <a:gdLst>
                  <a:gd name="T0" fmla="*/ 4 w 345"/>
                  <a:gd name="T1" fmla="*/ 1 h 354"/>
                  <a:gd name="T2" fmla="*/ 4 w 345"/>
                  <a:gd name="T3" fmla="*/ 4 h 354"/>
                  <a:gd name="T4" fmla="*/ 4 w 345"/>
                  <a:gd name="T5" fmla="*/ 4 h 354"/>
                  <a:gd name="T6" fmla="*/ 4 w 345"/>
                  <a:gd name="T7" fmla="*/ 4 h 354"/>
                  <a:gd name="T8" fmla="*/ 4 w 345"/>
                  <a:gd name="T9" fmla="*/ 4 h 354"/>
                  <a:gd name="T10" fmla="*/ 4 w 345"/>
                  <a:gd name="T11" fmla="*/ 4 h 354"/>
                  <a:gd name="T12" fmla="*/ 0 w 345"/>
                  <a:gd name="T13" fmla="*/ 4 h 354"/>
                  <a:gd name="T14" fmla="*/ 4 w 345"/>
                  <a:gd name="T15" fmla="*/ 4 h 354"/>
                  <a:gd name="T16" fmla="*/ 4 w 345"/>
                  <a:gd name="T17" fmla="*/ 4 h 354"/>
                  <a:gd name="T18" fmla="*/ 4 w 345"/>
                  <a:gd name="T19" fmla="*/ 4 h 354"/>
                  <a:gd name="T20" fmla="*/ 4 w 345"/>
                  <a:gd name="T21" fmla="*/ 4 h 354"/>
                  <a:gd name="T22" fmla="*/ 4 w 345"/>
                  <a:gd name="T23" fmla="*/ 4 h 354"/>
                  <a:gd name="T24" fmla="*/ 4 w 345"/>
                  <a:gd name="T25" fmla="*/ 4 h 354"/>
                  <a:gd name="T26" fmla="*/ 4 w 345"/>
                  <a:gd name="T27" fmla="*/ 4 h 354"/>
                  <a:gd name="T28" fmla="*/ 4 w 345"/>
                  <a:gd name="T29" fmla="*/ 4 h 354"/>
                  <a:gd name="T30" fmla="*/ 4 w 345"/>
                  <a:gd name="T31" fmla="*/ 4 h 354"/>
                  <a:gd name="T32" fmla="*/ 4 w 345"/>
                  <a:gd name="T33" fmla="*/ 4 h 354"/>
                  <a:gd name="T34" fmla="*/ 4 w 345"/>
                  <a:gd name="T35" fmla="*/ 4 h 354"/>
                  <a:gd name="T36" fmla="*/ 4 w 345"/>
                  <a:gd name="T37" fmla="*/ 4 h 354"/>
                  <a:gd name="T38" fmla="*/ 4 w 345"/>
                  <a:gd name="T39" fmla="*/ 4 h 354"/>
                  <a:gd name="T40" fmla="*/ 4 w 345"/>
                  <a:gd name="T41" fmla="*/ 4 h 354"/>
                  <a:gd name="T42" fmla="*/ 4 w 345"/>
                  <a:gd name="T43" fmla="*/ 4 h 354"/>
                  <a:gd name="T44" fmla="*/ 4 w 345"/>
                  <a:gd name="T45" fmla="*/ 4 h 354"/>
                  <a:gd name="T46" fmla="*/ 4 w 345"/>
                  <a:gd name="T47" fmla="*/ 4 h 354"/>
                  <a:gd name="T48" fmla="*/ 4 w 345"/>
                  <a:gd name="T49" fmla="*/ 4 h 354"/>
                  <a:gd name="T50" fmla="*/ 4 w 345"/>
                  <a:gd name="T51" fmla="*/ 4 h 354"/>
                  <a:gd name="T52" fmla="*/ 4 w 345"/>
                  <a:gd name="T53" fmla="*/ 4 h 354"/>
                  <a:gd name="T54" fmla="*/ 4 w 345"/>
                  <a:gd name="T55" fmla="*/ 4 h 354"/>
                  <a:gd name="T56" fmla="*/ 4 w 345"/>
                  <a:gd name="T57" fmla="*/ 4 h 354"/>
                  <a:gd name="T58" fmla="*/ 4 w 345"/>
                  <a:gd name="T59" fmla="*/ 4 h 354"/>
                  <a:gd name="T60" fmla="*/ 4 w 345"/>
                  <a:gd name="T61" fmla="*/ 4 h 354"/>
                  <a:gd name="T62" fmla="*/ 4 w 345"/>
                  <a:gd name="T63" fmla="*/ 4 h 354"/>
                  <a:gd name="T64" fmla="*/ 4 w 345"/>
                  <a:gd name="T65" fmla="*/ 4 h 354"/>
                  <a:gd name="T66" fmla="*/ 4 w 345"/>
                  <a:gd name="T67" fmla="*/ 4 h 354"/>
                  <a:gd name="T68" fmla="*/ 4 w 345"/>
                  <a:gd name="T69" fmla="*/ 4 h 354"/>
                  <a:gd name="T70" fmla="*/ 4 w 345"/>
                  <a:gd name="T71" fmla="*/ 4 h 354"/>
                  <a:gd name="T72" fmla="*/ 4 w 345"/>
                  <a:gd name="T73" fmla="*/ 4 h 354"/>
                  <a:gd name="T74" fmla="*/ 4 w 345"/>
                  <a:gd name="T75" fmla="*/ 4 h 354"/>
                  <a:gd name="T76" fmla="*/ 4 w 345"/>
                  <a:gd name="T77" fmla="*/ 4 h 354"/>
                  <a:gd name="T78" fmla="*/ 4 w 345"/>
                  <a:gd name="T79" fmla="*/ 4 h 354"/>
                  <a:gd name="T80" fmla="*/ 4 w 345"/>
                  <a:gd name="T81" fmla="*/ 4 h 354"/>
                  <a:gd name="T82" fmla="*/ 4 w 345"/>
                  <a:gd name="T83" fmla="*/ 4 h 354"/>
                  <a:gd name="T84" fmla="*/ 4 w 345"/>
                  <a:gd name="T85" fmla="*/ 4 h 354"/>
                  <a:gd name="T86" fmla="*/ 4 w 345"/>
                  <a:gd name="T87" fmla="*/ 4 h 354"/>
                  <a:gd name="T88" fmla="*/ 4 w 345"/>
                  <a:gd name="T89" fmla="*/ 4 h 354"/>
                  <a:gd name="T90" fmla="*/ 4 w 345"/>
                  <a:gd name="T91" fmla="*/ 4 h 354"/>
                  <a:gd name="T92" fmla="*/ 4 w 345"/>
                  <a:gd name="T93" fmla="*/ 4 h 354"/>
                  <a:gd name="T94" fmla="*/ 4 w 345"/>
                  <a:gd name="T95" fmla="*/ 4 h 354"/>
                  <a:gd name="T96" fmla="*/ 4 w 345"/>
                  <a:gd name="T97" fmla="*/ 3 h 354"/>
                  <a:gd name="T98" fmla="*/ 4 w 345"/>
                  <a:gd name="T99" fmla="*/ 4 h 354"/>
                  <a:gd name="T100" fmla="*/ 4 w 345"/>
                  <a:gd name="T101" fmla="*/ 4 h 354"/>
                  <a:gd name="T102" fmla="*/ 4 w 345"/>
                  <a:gd name="T103" fmla="*/ 4 h 354"/>
                  <a:gd name="T104" fmla="*/ 4 w 345"/>
                  <a:gd name="T105" fmla="*/ 4 h 354"/>
                  <a:gd name="T106" fmla="*/ 4 w 345"/>
                  <a:gd name="T107" fmla="*/ 4 h 354"/>
                  <a:gd name="T108" fmla="*/ 4 w 345"/>
                  <a:gd name="T109" fmla="*/ 4 h 354"/>
                  <a:gd name="T110" fmla="*/ 4 w 345"/>
                  <a:gd name="T111" fmla="*/ 4 h 354"/>
                  <a:gd name="T112" fmla="*/ 4 w 345"/>
                  <a:gd name="T113" fmla="*/ 4 h 354"/>
                  <a:gd name="T114" fmla="*/ 4 w 345"/>
                  <a:gd name="T115" fmla="*/ 4 h 354"/>
                  <a:gd name="T116" fmla="*/ 4 w 345"/>
                  <a:gd name="T117" fmla="*/ 4 h 354"/>
                  <a:gd name="T118" fmla="*/ 4 w 345"/>
                  <a:gd name="T119" fmla="*/ 4 h 354"/>
                  <a:gd name="T120" fmla="*/ 4 w 345"/>
                  <a:gd name="T121" fmla="*/ 3 h 354"/>
                  <a:gd name="T122" fmla="*/ 4 w 345"/>
                  <a:gd name="T123" fmla="*/ 0 h 35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45"/>
                  <a:gd name="T187" fmla="*/ 0 h 354"/>
                  <a:gd name="T188" fmla="*/ 345 w 345"/>
                  <a:gd name="T189" fmla="*/ 354 h 35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45" h="354">
                    <a:moveTo>
                      <a:pt x="129" y="0"/>
                    </a:moveTo>
                    <a:lnTo>
                      <a:pt x="124" y="0"/>
                    </a:lnTo>
                    <a:lnTo>
                      <a:pt x="118" y="1"/>
                    </a:lnTo>
                    <a:lnTo>
                      <a:pt x="113" y="1"/>
                    </a:lnTo>
                    <a:lnTo>
                      <a:pt x="107" y="3"/>
                    </a:lnTo>
                    <a:lnTo>
                      <a:pt x="102" y="3"/>
                    </a:lnTo>
                    <a:lnTo>
                      <a:pt x="96" y="5"/>
                    </a:lnTo>
                    <a:lnTo>
                      <a:pt x="91" y="7"/>
                    </a:lnTo>
                    <a:lnTo>
                      <a:pt x="85" y="9"/>
                    </a:lnTo>
                    <a:lnTo>
                      <a:pt x="80" y="11"/>
                    </a:lnTo>
                    <a:lnTo>
                      <a:pt x="74" y="12"/>
                    </a:lnTo>
                    <a:lnTo>
                      <a:pt x="69" y="14"/>
                    </a:lnTo>
                    <a:lnTo>
                      <a:pt x="63" y="14"/>
                    </a:lnTo>
                    <a:lnTo>
                      <a:pt x="57" y="16"/>
                    </a:lnTo>
                    <a:lnTo>
                      <a:pt x="52" y="18"/>
                    </a:lnTo>
                    <a:lnTo>
                      <a:pt x="48" y="22"/>
                    </a:lnTo>
                    <a:lnTo>
                      <a:pt x="43" y="24"/>
                    </a:lnTo>
                    <a:lnTo>
                      <a:pt x="39" y="25"/>
                    </a:lnTo>
                    <a:lnTo>
                      <a:pt x="33" y="27"/>
                    </a:lnTo>
                    <a:lnTo>
                      <a:pt x="28" y="29"/>
                    </a:lnTo>
                    <a:lnTo>
                      <a:pt x="26" y="31"/>
                    </a:lnTo>
                    <a:lnTo>
                      <a:pt x="21" y="31"/>
                    </a:lnTo>
                    <a:lnTo>
                      <a:pt x="17" y="33"/>
                    </a:lnTo>
                    <a:lnTo>
                      <a:pt x="15" y="35"/>
                    </a:lnTo>
                    <a:lnTo>
                      <a:pt x="11" y="36"/>
                    </a:lnTo>
                    <a:lnTo>
                      <a:pt x="6" y="38"/>
                    </a:lnTo>
                    <a:lnTo>
                      <a:pt x="2" y="42"/>
                    </a:lnTo>
                    <a:lnTo>
                      <a:pt x="0" y="42"/>
                    </a:lnTo>
                    <a:lnTo>
                      <a:pt x="0" y="44"/>
                    </a:lnTo>
                    <a:lnTo>
                      <a:pt x="4" y="44"/>
                    </a:lnTo>
                    <a:lnTo>
                      <a:pt x="6" y="46"/>
                    </a:lnTo>
                    <a:lnTo>
                      <a:pt x="11" y="47"/>
                    </a:lnTo>
                    <a:lnTo>
                      <a:pt x="15" y="49"/>
                    </a:lnTo>
                    <a:lnTo>
                      <a:pt x="17" y="49"/>
                    </a:lnTo>
                    <a:lnTo>
                      <a:pt x="21" y="51"/>
                    </a:lnTo>
                    <a:lnTo>
                      <a:pt x="24" y="51"/>
                    </a:lnTo>
                    <a:lnTo>
                      <a:pt x="28" y="53"/>
                    </a:lnTo>
                    <a:lnTo>
                      <a:pt x="30" y="55"/>
                    </a:lnTo>
                    <a:lnTo>
                      <a:pt x="33" y="55"/>
                    </a:lnTo>
                    <a:lnTo>
                      <a:pt x="37" y="57"/>
                    </a:lnTo>
                    <a:lnTo>
                      <a:pt x="39" y="59"/>
                    </a:lnTo>
                    <a:lnTo>
                      <a:pt x="43" y="59"/>
                    </a:lnTo>
                    <a:lnTo>
                      <a:pt x="46" y="60"/>
                    </a:lnTo>
                    <a:lnTo>
                      <a:pt x="50" y="62"/>
                    </a:lnTo>
                    <a:lnTo>
                      <a:pt x="56" y="64"/>
                    </a:lnTo>
                    <a:lnTo>
                      <a:pt x="57" y="66"/>
                    </a:lnTo>
                    <a:lnTo>
                      <a:pt x="61" y="68"/>
                    </a:lnTo>
                    <a:lnTo>
                      <a:pt x="67" y="68"/>
                    </a:lnTo>
                    <a:lnTo>
                      <a:pt x="70" y="70"/>
                    </a:lnTo>
                    <a:lnTo>
                      <a:pt x="74" y="71"/>
                    </a:lnTo>
                    <a:lnTo>
                      <a:pt x="78" y="73"/>
                    </a:lnTo>
                    <a:lnTo>
                      <a:pt x="81" y="75"/>
                    </a:lnTo>
                    <a:lnTo>
                      <a:pt x="85" y="77"/>
                    </a:lnTo>
                    <a:lnTo>
                      <a:pt x="87" y="79"/>
                    </a:lnTo>
                    <a:lnTo>
                      <a:pt x="89" y="83"/>
                    </a:lnTo>
                    <a:lnTo>
                      <a:pt x="92" y="84"/>
                    </a:lnTo>
                    <a:lnTo>
                      <a:pt x="94" y="88"/>
                    </a:lnTo>
                    <a:lnTo>
                      <a:pt x="96" y="92"/>
                    </a:lnTo>
                    <a:lnTo>
                      <a:pt x="100" y="94"/>
                    </a:lnTo>
                    <a:lnTo>
                      <a:pt x="102" y="97"/>
                    </a:lnTo>
                    <a:lnTo>
                      <a:pt x="104" y="101"/>
                    </a:lnTo>
                    <a:lnTo>
                      <a:pt x="107" y="105"/>
                    </a:lnTo>
                    <a:lnTo>
                      <a:pt x="109" y="108"/>
                    </a:lnTo>
                    <a:lnTo>
                      <a:pt x="111" y="112"/>
                    </a:lnTo>
                    <a:lnTo>
                      <a:pt x="115" y="118"/>
                    </a:lnTo>
                    <a:lnTo>
                      <a:pt x="116" y="121"/>
                    </a:lnTo>
                    <a:lnTo>
                      <a:pt x="120" y="125"/>
                    </a:lnTo>
                    <a:lnTo>
                      <a:pt x="122" y="129"/>
                    </a:lnTo>
                    <a:lnTo>
                      <a:pt x="126" y="134"/>
                    </a:lnTo>
                    <a:lnTo>
                      <a:pt x="128" y="140"/>
                    </a:lnTo>
                    <a:lnTo>
                      <a:pt x="129" y="143"/>
                    </a:lnTo>
                    <a:lnTo>
                      <a:pt x="131" y="149"/>
                    </a:lnTo>
                    <a:lnTo>
                      <a:pt x="135" y="155"/>
                    </a:lnTo>
                    <a:lnTo>
                      <a:pt x="137" y="158"/>
                    </a:lnTo>
                    <a:lnTo>
                      <a:pt x="139" y="164"/>
                    </a:lnTo>
                    <a:lnTo>
                      <a:pt x="140" y="169"/>
                    </a:lnTo>
                    <a:lnTo>
                      <a:pt x="142" y="175"/>
                    </a:lnTo>
                    <a:lnTo>
                      <a:pt x="144" y="180"/>
                    </a:lnTo>
                    <a:lnTo>
                      <a:pt x="146" y="186"/>
                    </a:lnTo>
                    <a:lnTo>
                      <a:pt x="146" y="190"/>
                    </a:lnTo>
                    <a:lnTo>
                      <a:pt x="148" y="191"/>
                    </a:lnTo>
                    <a:lnTo>
                      <a:pt x="148" y="195"/>
                    </a:lnTo>
                    <a:lnTo>
                      <a:pt x="148" y="199"/>
                    </a:lnTo>
                    <a:lnTo>
                      <a:pt x="150" y="202"/>
                    </a:lnTo>
                    <a:lnTo>
                      <a:pt x="150" y="204"/>
                    </a:lnTo>
                    <a:lnTo>
                      <a:pt x="150" y="208"/>
                    </a:lnTo>
                    <a:lnTo>
                      <a:pt x="151" y="212"/>
                    </a:lnTo>
                    <a:lnTo>
                      <a:pt x="151" y="214"/>
                    </a:lnTo>
                    <a:lnTo>
                      <a:pt x="153" y="217"/>
                    </a:lnTo>
                    <a:lnTo>
                      <a:pt x="153" y="221"/>
                    </a:lnTo>
                    <a:lnTo>
                      <a:pt x="153" y="225"/>
                    </a:lnTo>
                    <a:lnTo>
                      <a:pt x="153" y="228"/>
                    </a:lnTo>
                    <a:lnTo>
                      <a:pt x="155" y="234"/>
                    </a:lnTo>
                    <a:lnTo>
                      <a:pt x="155" y="238"/>
                    </a:lnTo>
                    <a:lnTo>
                      <a:pt x="155" y="243"/>
                    </a:lnTo>
                    <a:lnTo>
                      <a:pt x="157" y="247"/>
                    </a:lnTo>
                    <a:lnTo>
                      <a:pt x="157" y="252"/>
                    </a:lnTo>
                    <a:lnTo>
                      <a:pt x="157" y="256"/>
                    </a:lnTo>
                    <a:lnTo>
                      <a:pt x="159" y="260"/>
                    </a:lnTo>
                    <a:lnTo>
                      <a:pt x="159" y="263"/>
                    </a:lnTo>
                    <a:lnTo>
                      <a:pt x="159" y="269"/>
                    </a:lnTo>
                    <a:lnTo>
                      <a:pt x="161" y="273"/>
                    </a:lnTo>
                    <a:lnTo>
                      <a:pt x="161" y="276"/>
                    </a:lnTo>
                    <a:lnTo>
                      <a:pt x="161" y="278"/>
                    </a:lnTo>
                    <a:lnTo>
                      <a:pt x="163" y="282"/>
                    </a:lnTo>
                    <a:lnTo>
                      <a:pt x="163" y="286"/>
                    </a:lnTo>
                    <a:lnTo>
                      <a:pt x="164" y="289"/>
                    </a:lnTo>
                    <a:lnTo>
                      <a:pt x="164" y="295"/>
                    </a:lnTo>
                    <a:lnTo>
                      <a:pt x="166" y="302"/>
                    </a:lnTo>
                    <a:lnTo>
                      <a:pt x="168" y="306"/>
                    </a:lnTo>
                    <a:lnTo>
                      <a:pt x="170" y="311"/>
                    </a:lnTo>
                    <a:lnTo>
                      <a:pt x="170" y="317"/>
                    </a:lnTo>
                    <a:lnTo>
                      <a:pt x="172" y="321"/>
                    </a:lnTo>
                    <a:lnTo>
                      <a:pt x="172" y="324"/>
                    </a:lnTo>
                    <a:lnTo>
                      <a:pt x="174" y="328"/>
                    </a:lnTo>
                    <a:lnTo>
                      <a:pt x="175" y="332"/>
                    </a:lnTo>
                    <a:lnTo>
                      <a:pt x="175" y="335"/>
                    </a:lnTo>
                    <a:lnTo>
                      <a:pt x="177" y="337"/>
                    </a:lnTo>
                    <a:lnTo>
                      <a:pt x="177" y="341"/>
                    </a:lnTo>
                    <a:lnTo>
                      <a:pt x="179" y="345"/>
                    </a:lnTo>
                    <a:lnTo>
                      <a:pt x="181" y="348"/>
                    </a:lnTo>
                    <a:lnTo>
                      <a:pt x="183" y="352"/>
                    </a:lnTo>
                    <a:lnTo>
                      <a:pt x="185" y="354"/>
                    </a:lnTo>
                    <a:lnTo>
                      <a:pt x="201" y="212"/>
                    </a:lnTo>
                    <a:lnTo>
                      <a:pt x="199" y="210"/>
                    </a:lnTo>
                    <a:lnTo>
                      <a:pt x="199" y="208"/>
                    </a:lnTo>
                    <a:lnTo>
                      <a:pt x="199" y="204"/>
                    </a:lnTo>
                    <a:lnTo>
                      <a:pt x="199" y="201"/>
                    </a:lnTo>
                    <a:lnTo>
                      <a:pt x="198" y="197"/>
                    </a:lnTo>
                    <a:lnTo>
                      <a:pt x="198" y="195"/>
                    </a:lnTo>
                    <a:lnTo>
                      <a:pt x="198" y="191"/>
                    </a:lnTo>
                    <a:lnTo>
                      <a:pt x="198" y="190"/>
                    </a:lnTo>
                    <a:lnTo>
                      <a:pt x="196" y="186"/>
                    </a:lnTo>
                    <a:lnTo>
                      <a:pt x="196" y="182"/>
                    </a:lnTo>
                    <a:lnTo>
                      <a:pt x="196" y="178"/>
                    </a:lnTo>
                    <a:lnTo>
                      <a:pt x="196" y="175"/>
                    </a:lnTo>
                    <a:lnTo>
                      <a:pt x="194" y="171"/>
                    </a:lnTo>
                    <a:lnTo>
                      <a:pt x="194" y="167"/>
                    </a:lnTo>
                    <a:lnTo>
                      <a:pt x="194" y="162"/>
                    </a:lnTo>
                    <a:lnTo>
                      <a:pt x="192" y="158"/>
                    </a:lnTo>
                    <a:lnTo>
                      <a:pt x="192" y="155"/>
                    </a:lnTo>
                    <a:lnTo>
                      <a:pt x="192" y="151"/>
                    </a:lnTo>
                    <a:lnTo>
                      <a:pt x="192" y="147"/>
                    </a:lnTo>
                    <a:lnTo>
                      <a:pt x="192" y="143"/>
                    </a:lnTo>
                    <a:lnTo>
                      <a:pt x="190" y="138"/>
                    </a:lnTo>
                    <a:lnTo>
                      <a:pt x="190" y="134"/>
                    </a:lnTo>
                    <a:lnTo>
                      <a:pt x="188" y="131"/>
                    </a:lnTo>
                    <a:lnTo>
                      <a:pt x="188" y="127"/>
                    </a:lnTo>
                    <a:lnTo>
                      <a:pt x="188" y="123"/>
                    </a:lnTo>
                    <a:lnTo>
                      <a:pt x="188" y="119"/>
                    </a:lnTo>
                    <a:lnTo>
                      <a:pt x="187" y="116"/>
                    </a:lnTo>
                    <a:lnTo>
                      <a:pt x="187" y="112"/>
                    </a:lnTo>
                    <a:lnTo>
                      <a:pt x="192" y="112"/>
                    </a:lnTo>
                    <a:lnTo>
                      <a:pt x="198" y="112"/>
                    </a:lnTo>
                    <a:lnTo>
                      <a:pt x="201" y="112"/>
                    </a:lnTo>
                    <a:lnTo>
                      <a:pt x="203" y="112"/>
                    </a:lnTo>
                    <a:lnTo>
                      <a:pt x="207" y="112"/>
                    </a:lnTo>
                    <a:lnTo>
                      <a:pt x="210" y="114"/>
                    </a:lnTo>
                    <a:lnTo>
                      <a:pt x="216" y="114"/>
                    </a:lnTo>
                    <a:lnTo>
                      <a:pt x="222" y="114"/>
                    </a:lnTo>
                    <a:lnTo>
                      <a:pt x="223" y="114"/>
                    </a:lnTo>
                    <a:lnTo>
                      <a:pt x="227" y="114"/>
                    </a:lnTo>
                    <a:lnTo>
                      <a:pt x="231" y="114"/>
                    </a:lnTo>
                    <a:lnTo>
                      <a:pt x="234" y="114"/>
                    </a:lnTo>
                    <a:lnTo>
                      <a:pt x="236" y="114"/>
                    </a:lnTo>
                    <a:lnTo>
                      <a:pt x="240" y="114"/>
                    </a:lnTo>
                    <a:lnTo>
                      <a:pt x="244" y="114"/>
                    </a:lnTo>
                    <a:lnTo>
                      <a:pt x="246" y="114"/>
                    </a:lnTo>
                    <a:lnTo>
                      <a:pt x="249" y="114"/>
                    </a:lnTo>
                    <a:lnTo>
                      <a:pt x="253" y="114"/>
                    </a:lnTo>
                    <a:lnTo>
                      <a:pt x="257" y="114"/>
                    </a:lnTo>
                    <a:lnTo>
                      <a:pt x="258" y="114"/>
                    </a:lnTo>
                    <a:lnTo>
                      <a:pt x="264" y="114"/>
                    </a:lnTo>
                    <a:lnTo>
                      <a:pt x="271" y="114"/>
                    </a:lnTo>
                    <a:lnTo>
                      <a:pt x="273" y="114"/>
                    </a:lnTo>
                    <a:lnTo>
                      <a:pt x="277" y="114"/>
                    </a:lnTo>
                    <a:lnTo>
                      <a:pt x="279" y="114"/>
                    </a:lnTo>
                    <a:lnTo>
                      <a:pt x="282" y="114"/>
                    </a:lnTo>
                    <a:lnTo>
                      <a:pt x="288" y="114"/>
                    </a:lnTo>
                    <a:lnTo>
                      <a:pt x="293" y="114"/>
                    </a:lnTo>
                    <a:lnTo>
                      <a:pt x="299" y="114"/>
                    </a:lnTo>
                    <a:lnTo>
                      <a:pt x="303" y="114"/>
                    </a:lnTo>
                    <a:lnTo>
                      <a:pt x="308" y="114"/>
                    </a:lnTo>
                    <a:lnTo>
                      <a:pt x="312" y="114"/>
                    </a:lnTo>
                    <a:lnTo>
                      <a:pt x="316" y="114"/>
                    </a:lnTo>
                    <a:lnTo>
                      <a:pt x="321" y="114"/>
                    </a:lnTo>
                    <a:lnTo>
                      <a:pt x="323" y="114"/>
                    </a:lnTo>
                    <a:lnTo>
                      <a:pt x="327" y="114"/>
                    </a:lnTo>
                    <a:lnTo>
                      <a:pt x="329" y="114"/>
                    </a:lnTo>
                    <a:lnTo>
                      <a:pt x="332" y="114"/>
                    </a:lnTo>
                    <a:lnTo>
                      <a:pt x="334" y="114"/>
                    </a:lnTo>
                    <a:lnTo>
                      <a:pt x="336" y="114"/>
                    </a:lnTo>
                    <a:lnTo>
                      <a:pt x="345" y="3"/>
                    </a:lnTo>
                    <a:lnTo>
                      <a:pt x="341" y="3"/>
                    </a:lnTo>
                    <a:lnTo>
                      <a:pt x="338" y="5"/>
                    </a:lnTo>
                    <a:lnTo>
                      <a:pt x="332" y="7"/>
                    </a:lnTo>
                    <a:lnTo>
                      <a:pt x="329" y="7"/>
                    </a:lnTo>
                    <a:lnTo>
                      <a:pt x="325" y="9"/>
                    </a:lnTo>
                    <a:lnTo>
                      <a:pt x="321" y="9"/>
                    </a:lnTo>
                    <a:lnTo>
                      <a:pt x="317" y="11"/>
                    </a:lnTo>
                    <a:lnTo>
                      <a:pt x="314" y="11"/>
                    </a:lnTo>
                    <a:lnTo>
                      <a:pt x="308" y="12"/>
                    </a:lnTo>
                    <a:lnTo>
                      <a:pt x="305" y="14"/>
                    </a:lnTo>
                    <a:lnTo>
                      <a:pt x="299" y="14"/>
                    </a:lnTo>
                    <a:lnTo>
                      <a:pt x="293" y="16"/>
                    </a:lnTo>
                    <a:lnTo>
                      <a:pt x="288" y="16"/>
                    </a:lnTo>
                    <a:lnTo>
                      <a:pt x="282" y="18"/>
                    </a:lnTo>
                    <a:lnTo>
                      <a:pt x="277" y="18"/>
                    </a:lnTo>
                    <a:lnTo>
                      <a:pt x="273" y="18"/>
                    </a:lnTo>
                    <a:lnTo>
                      <a:pt x="271" y="20"/>
                    </a:lnTo>
                    <a:lnTo>
                      <a:pt x="268" y="20"/>
                    </a:lnTo>
                    <a:lnTo>
                      <a:pt x="264" y="20"/>
                    </a:lnTo>
                    <a:lnTo>
                      <a:pt x="258" y="22"/>
                    </a:lnTo>
                    <a:lnTo>
                      <a:pt x="253" y="24"/>
                    </a:lnTo>
                    <a:lnTo>
                      <a:pt x="249" y="24"/>
                    </a:lnTo>
                    <a:lnTo>
                      <a:pt x="246" y="24"/>
                    </a:lnTo>
                    <a:lnTo>
                      <a:pt x="244" y="24"/>
                    </a:lnTo>
                    <a:lnTo>
                      <a:pt x="240" y="24"/>
                    </a:lnTo>
                    <a:lnTo>
                      <a:pt x="236" y="24"/>
                    </a:lnTo>
                    <a:lnTo>
                      <a:pt x="234" y="25"/>
                    </a:lnTo>
                    <a:lnTo>
                      <a:pt x="231" y="25"/>
                    </a:lnTo>
                    <a:lnTo>
                      <a:pt x="229" y="25"/>
                    </a:lnTo>
                    <a:lnTo>
                      <a:pt x="225" y="25"/>
                    </a:lnTo>
                    <a:lnTo>
                      <a:pt x="222" y="25"/>
                    </a:lnTo>
                    <a:lnTo>
                      <a:pt x="218" y="25"/>
                    </a:lnTo>
                    <a:lnTo>
                      <a:pt x="216" y="25"/>
                    </a:lnTo>
                    <a:lnTo>
                      <a:pt x="212" y="25"/>
                    </a:lnTo>
                    <a:lnTo>
                      <a:pt x="209" y="25"/>
                    </a:lnTo>
                    <a:lnTo>
                      <a:pt x="207" y="25"/>
                    </a:lnTo>
                    <a:lnTo>
                      <a:pt x="203" y="27"/>
                    </a:lnTo>
                    <a:lnTo>
                      <a:pt x="198" y="25"/>
                    </a:lnTo>
                    <a:lnTo>
                      <a:pt x="192" y="25"/>
                    </a:lnTo>
                    <a:lnTo>
                      <a:pt x="187" y="24"/>
                    </a:lnTo>
                    <a:lnTo>
                      <a:pt x="181" y="22"/>
                    </a:lnTo>
                    <a:lnTo>
                      <a:pt x="175" y="18"/>
                    </a:lnTo>
                    <a:lnTo>
                      <a:pt x="170" y="16"/>
                    </a:lnTo>
                    <a:lnTo>
                      <a:pt x="166" y="14"/>
                    </a:lnTo>
                    <a:lnTo>
                      <a:pt x="161" y="12"/>
                    </a:lnTo>
                    <a:lnTo>
                      <a:pt x="157" y="9"/>
                    </a:lnTo>
                    <a:lnTo>
                      <a:pt x="151" y="7"/>
                    </a:lnTo>
                    <a:lnTo>
                      <a:pt x="148" y="5"/>
                    </a:lnTo>
                    <a:lnTo>
                      <a:pt x="142" y="3"/>
                    </a:lnTo>
                    <a:lnTo>
                      <a:pt x="139" y="1"/>
                    </a:lnTo>
                    <a:lnTo>
                      <a:pt x="135" y="1"/>
                    </a:lnTo>
                    <a:lnTo>
                      <a:pt x="131" y="0"/>
                    </a:lnTo>
                    <a:lnTo>
                      <a:pt x="129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dirty="0"/>
              </a:p>
            </p:txBody>
          </p:sp>
          <p:sp>
            <p:nvSpPr>
              <p:cNvPr id="42" name="Freeform 25"/>
              <p:cNvSpPr>
                <a:spLocks/>
              </p:cNvSpPr>
              <p:nvPr/>
            </p:nvSpPr>
            <p:spPr bwMode="auto">
              <a:xfrm>
                <a:off x="809" y="1516"/>
                <a:ext cx="532" cy="855"/>
              </a:xfrm>
              <a:custGeom>
                <a:avLst/>
                <a:gdLst>
                  <a:gd name="T0" fmla="*/ 4 w 596"/>
                  <a:gd name="T1" fmla="*/ 4 h 959"/>
                  <a:gd name="T2" fmla="*/ 4 w 596"/>
                  <a:gd name="T3" fmla="*/ 4 h 959"/>
                  <a:gd name="T4" fmla="*/ 4 w 596"/>
                  <a:gd name="T5" fmla="*/ 4 h 959"/>
                  <a:gd name="T6" fmla="*/ 4 w 596"/>
                  <a:gd name="T7" fmla="*/ 4 h 959"/>
                  <a:gd name="T8" fmla="*/ 4 w 596"/>
                  <a:gd name="T9" fmla="*/ 4 h 959"/>
                  <a:gd name="T10" fmla="*/ 4 w 596"/>
                  <a:gd name="T11" fmla="*/ 4 h 959"/>
                  <a:gd name="T12" fmla="*/ 4 w 596"/>
                  <a:gd name="T13" fmla="*/ 4 h 959"/>
                  <a:gd name="T14" fmla="*/ 4 w 596"/>
                  <a:gd name="T15" fmla="*/ 4 h 959"/>
                  <a:gd name="T16" fmla="*/ 4 w 596"/>
                  <a:gd name="T17" fmla="*/ 4 h 959"/>
                  <a:gd name="T18" fmla="*/ 4 w 596"/>
                  <a:gd name="T19" fmla="*/ 4 h 959"/>
                  <a:gd name="T20" fmla="*/ 4 w 596"/>
                  <a:gd name="T21" fmla="*/ 4 h 959"/>
                  <a:gd name="T22" fmla="*/ 4 w 596"/>
                  <a:gd name="T23" fmla="*/ 4 h 959"/>
                  <a:gd name="T24" fmla="*/ 4 w 596"/>
                  <a:gd name="T25" fmla="*/ 4 h 959"/>
                  <a:gd name="T26" fmla="*/ 4 w 596"/>
                  <a:gd name="T27" fmla="*/ 4 h 959"/>
                  <a:gd name="T28" fmla="*/ 4 w 596"/>
                  <a:gd name="T29" fmla="*/ 4 h 959"/>
                  <a:gd name="T30" fmla="*/ 4 w 596"/>
                  <a:gd name="T31" fmla="*/ 4 h 959"/>
                  <a:gd name="T32" fmla="*/ 4 w 596"/>
                  <a:gd name="T33" fmla="*/ 4 h 959"/>
                  <a:gd name="T34" fmla="*/ 4 w 596"/>
                  <a:gd name="T35" fmla="*/ 4 h 959"/>
                  <a:gd name="T36" fmla="*/ 4 w 596"/>
                  <a:gd name="T37" fmla="*/ 4 h 959"/>
                  <a:gd name="T38" fmla="*/ 4 w 596"/>
                  <a:gd name="T39" fmla="*/ 4 h 959"/>
                  <a:gd name="T40" fmla="*/ 4 w 596"/>
                  <a:gd name="T41" fmla="*/ 4 h 959"/>
                  <a:gd name="T42" fmla="*/ 4 w 596"/>
                  <a:gd name="T43" fmla="*/ 4 h 959"/>
                  <a:gd name="T44" fmla="*/ 4 w 596"/>
                  <a:gd name="T45" fmla="*/ 4 h 959"/>
                  <a:gd name="T46" fmla="*/ 4 w 596"/>
                  <a:gd name="T47" fmla="*/ 4 h 959"/>
                  <a:gd name="T48" fmla="*/ 4 w 596"/>
                  <a:gd name="T49" fmla="*/ 4 h 959"/>
                  <a:gd name="T50" fmla="*/ 4 w 596"/>
                  <a:gd name="T51" fmla="*/ 4 h 959"/>
                  <a:gd name="T52" fmla="*/ 4 w 596"/>
                  <a:gd name="T53" fmla="*/ 4 h 959"/>
                  <a:gd name="T54" fmla="*/ 4 w 596"/>
                  <a:gd name="T55" fmla="*/ 4 h 959"/>
                  <a:gd name="T56" fmla="*/ 4 w 596"/>
                  <a:gd name="T57" fmla="*/ 4 h 959"/>
                  <a:gd name="T58" fmla="*/ 4 w 596"/>
                  <a:gd name="T59" fmla="*/ 4 h 959"/>
                  <a:gd name="T60" fmla="*/ 4 w 596"/>
                  <a:gd name="T61" fmla="*/ 4 h 959"/>
                  <a:gd name="T62" fmla="*/ 4 w 596"/>
                  <a:gd name="T63" fmla="*/ 4 h 959"/>
                  <a:gd name="T64" fmla="*/ 4 w 596"/>
                  <a:gd name="T65" fmla="*/ 4 h 959"/>
                  <a:gd name="T66" fmla="*/ 4 w 596"/>
                  <a:gd name="T67" fmla="*/ 4 h 959"/>
                  <a:gd name="T68" fmla="*/ 4 w 596"/>
                  <a:gd name="T69" fmla="*/ 4 h 959"/>
                  <a:gd name="T70" fmla="*/ 4 w 596"/>
                  <a:gd name="T71" fmla="*/ 4 h 959"/>
                  <a:gd name="T72" fmla="*/ 4 w 596"/>
                  <a:gd name="T73" fmla="*/ 4 h 959"/>
                  <a:gd name="T74" fmla="*/ 4 w 596"/>
                  <a:gd name="T75" fmla="*/ 4 h 959"/>
                  <a:gd name="T76" fmla="*/ 4 w 596"/>
                  <a:gd name="T77" fmla="*/ 4 h 959"/>
                  <a:gd name="T78" fmla="*/ 4 w 596"/>
                  <a:gd name="T79" fmla="*/ 4 h 959"/>
                  <a:gd name="T80" fmla="*/ 4 w 596"/>
                  <a:gd name="T81" fmla="*/ 4 h 959"/>
                  <a:gd name="T82" fmla="*/ 4 w 596"/>
                  <a:gd name="T83" fmla="*/ 4 h 959"/>
                  <a:gd name="T84" fmla="*/ 4 w 596"/>
                  <a:gd name="T85" fmla="*/ 4 h 959"/>
                  <a:gd name="T86" fmla="*/ 4 w 596"/>
                  <a:gd name="T87" fmla="*/ 4 h 959"/>
                  <a:gd name="T88" fmla="*/ 4 w 596"/>
                  <a:gd name="T89" fmla="*/ 4 h 959"/>
                  <a:gd name="T90" fmla="*/ 4 w 596"/>
                  <a:gd name="T91" fmla="*/ 4 h 959"/>
                  <a:gd name="T92" fmla="*/ 4 w 596"/>
                  <a:gd name="T93" fmla="*/ 4 h 959"/>
                  <a:gd name="T94" fmla="*/ 4 w 596"/>
                  <a:gd name="T95" fmla="*/ 4 h 959"/>
                  <a:gd name="T96" fmla="*/ 0 w 596"/>
                  <a:gd name="T97" fmla="*/ 4 h 959"/>
                  <a:gd name="T98" fmla="*/ 4 w 596"/>
                  <a:gd name="T99" fmla="*/ 4 h 959"/>
                  <a:gd name="T100" fmla="*/ 4 w 596"/>
                  <a:gd name="T101" fmla="*/ 4 h 959"/>
                  <a:gd name="T102" fmla="*/ 4 w 596"/>
                  <a:gd name="T103" fmla="*/ 4 h 959"/>
                  <a:gd name="T104" fmla="*/ 4 w 596"/>
                  <a:gd name="T105" fmla="*/ 4 h 959"/>
                  <a:gd name="T106" fmla="*/ 4 w 596"/>
                  <a:gd name="T107" fmla="*/ 0 h 959"/>
                  <a:gd name="T108" fmla="*/ 4 w 596"/>
                  <a:gd name="T109" fmla="*/ 4 h 959"/>
                  <a:gd name="T110" fmla="*/ 4 w 596"/>
                  <a:gd name="T111" fmla="*/ 4 h 959"/>
                  <a:gd name="T112" fmla="*/ 4 w 596"/>
                  <a:gd name="T113" fmla="*/ 4 h 959"/>
                  <a:gd name="T114" fmla="*/ 4 w 596"/>
                  <a:gd name="T115" fmla="*/ 4 h 959"/>
                  <a:gd name="T116" fmla="*/ 4 w 596"/>
                  <a:gd name="T117" fmla="*/ 4 h 959"/>
                  <a:gd name="T118" fmla="*/ 4 w 596"/>
                  <a:gd name="T119" fmla="*/ 4 h 959"/>
                  <a:gd name="T120" fmla="*/ 4 w 596"/>
                  <a:gd name="T121" fmla="*/ 4 h 959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596"/>
                  <a:gd name="T184" fmla="*/ 0 h 959"/>
                  <a:gd name="T185" fmla="*/ 596 w 596"/>
                  <a:gd name="T186" fmla="*/ 959 h 959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596" h="959">
                    <a:moveTo>
                      <a:pt x="573" y="649"/>
                    </a:moveTo>
                    <a:lnTo>
                      <a:pt x="573" y="649"/>
                    </a:lnTo>
                    <a:lnTo>
                      <a:pt x="572" y="649"/>
                    </a:lnTo>
                    <a:lnTo>
                      <a:pt x="570" y="651"/>
                    </a:lnTo>
                    <a:lnTo>
                      <a:pt x="566" y="655"/>
                    </a:lnTo>
                    <a:lnTo>
                      <a:pt x="562" y="657"/>
                    </a:lnTo>
                    <a:lnTo>
                      <a:pt x="557" y="662"/>
                    </a:lnTo>
                    <a:lnTo>
                      <a:pt x="555" y="664"/>
                    </a:lnTo>
                    <a:lnTo>
                      <a:pt x="553" y="666"/>
                    </a:lnTo>
                    <a:lnTo>
                      <a:pt x="549" y="668"/>
                    </a:lnTo>
                    <a:lnTo>
                      <a:pt x="546" y="672"/>
                    </a:lnTo>
                    <a:lnTo>
                      <a:pt x="542" y="673"/>
                    </a:lnTo>
                    <a:lnTo>
                      <a:pt x="538" y="675"/>
                    </a:lnTo>
                    <a:lnTo>
                      <a:pt x="535" y="677"/>
                    </a:lnTo>
                    <a:lnTo>
                      <a:pt x="531" y="681"/>
                    </a:lnTo>
                    <a:lnTo>
                      <a:pt x="527" y="683"/>
                    </a:lnTo>
                    <a:lnTo>
                      <a:pt x="522" y="686"/>
                    </a:lnTo>
                    <a:lnTo>
                      <a:pt x="518" y="688"/>
                    </a:lnTo>
                    <a:lnTo>
                      <a:pt x="514" y="692"/>
                    </a:lnTo>
                    <a:lnTo>
                      <a:pt x="509" y="694"/>
                    </a:lnTo>
                    <a:lnTo>
                      <a:pt x="503" y="697"/>
                    </a:lnTo>
                    <a:lnTo>
                      <a:pt x="500" y="699"/>
                    </a:lnTo>
                    <a:lnTo>
                      <a:pt x="494" y="703"/>
                    </a:lnTo>
                    <a:lnTo>
                      <a:pt x="489" y="705"/>
                    </a:lnTo>
                    <a:lnTo>
                      <a:pt x="485" y="708"/>
                    </a:lnTo>
                    <a:lnTo>
                      <a:pt x="479" y="710"/>
                    </a:lnTo>
                    <a:lnTo>
                      <a:pt x="474" y="714"/>
                    </a:lnTo>
                    <a:lnTo>
                      <a:pt x="474" y="716"/>
                    </a:lnTo>
                    <a:lnTo>
                      <a:pt x="472" y="719"/>
                    </a:lnTo>
                    <a:lnTo>
                      <a:pt x="472" y="723"/>
                    </a:lnTo>
                    <a:lnTo>
                      <a:pt x="472" y="729"/>
                    </a:lnTo>
                    <a:lnTo>
                      <a:pt x="470" y="734"/>
                    </a:lnTo>
                    <a:lnTo>
                      <a:pt x="470" y="736"/>
                    </a:lnTo>
                    <a:lnTo>
                      <a:pt x="470" y="740"/>
                    </a:lnTo>
                    <a:lnTo>
                      <a:pt x="468" y="743"/>
                    </a:lnTo>
                    <a:lnTo>
                      <a:pt x="468" y="747"/>
                    </a:lnTo>
                    <a:lnTo>
                      <a:pt x="468" y="751"/>
                    </a:lnTo>
                    <a:lnTo>
                      <a:pt x="466" y="755"/>
                    </a:lnTo>
                    <a:lnTo>
                      <a:pt x="465" y="756"/>
                    </a:lnTo>
                    <a:lnTo>
                      <a:pt x="465" y="762"/>
                    </a:lnTo>
                    <a:lnTo>
                      <a:pt x="463" y="764"/>
                    </a:lnTo>
                    <a:lnTo>
                      <a:pt x="463" y="767"/>
                    </a:lnTo>
                    <a:lnTo>
                      <a:pt x="461" y="771"/>
                    </a:lnTo>
                    <a:lnTo>
                      <a:pt x="461" y="775"/>
                    </a:lnTo>
                    <a:lnTo>
                      <a:pt x="459" y="779"/>
                    </a:lnTo>
                    <a:lnTo>
                      <a:pt x="457" y="782"/>
                    </a:lnTo>
                    <a:lnTo>
                      <a:pt x="455" y="784"/>
                    </a:lnTo>
                    <a:lnTo>
                      <a:pt x="454" y="788"/>
                    </a:lnTo>
                    <a:lnTo>
                      <a:pt x="452" y="790"/>
                    </a:lnTo>
                    <a:lnTo>
                      <a:pt x="450" y="793"/>
                    </a:lnTo>
                    <a:lnTo>
                      <a:pt x="448" y="795"/>
                    </a:lnTo>
                    <a:lnTo>
                      <a:pt x="448" y="799"/>
                    </a:lnTo>
                    <a:lnTo>
                      <a:pt x="443" y="803"/>
                    </a:lnTo>
                    <a:lnTo>
                      <a:pt x="439" y="810"/>
                    </a:lnTo>
                    <a:lnTo>
                      <a:pt x="435" y="812"/>
                    </a:lnTo>
                    <a:lnTo>
                      <a:pt x="433" y="815"/>
                    </a:lnTo>
                    <a:lnTo>
                      <a:pt x="431" y="819"/>
                    </a:lnTo>
                    <a:lnTo>
                      <a:pt x="430" y="823"/>
                    </a:lnTo>
                    <a:lnTo>
                      <a:pt x="426" y="827"/>
                    </a:lnTo>
                    <a:lnTo>
                      <a:pt x="424" y="830"/>
                    </a:lnTo>
                    <a:lnTo>
                      <a:pt x="420" y="834"/>
                    </a:lnTo>
                    <a:lnTo>
                      <a:pt x="419" y="839"/>
                    </a:lnTo>
                    <a:lnTo>
                      <a:pt x="417" y="843"/>
                    </a:lnTo>
                    <a:lnTo>
                      <a:pt x="415" y="849"/>
                    </a:lnTo>
                    <a:lnTo>
                      <a:pt x="411" y="852"/>
                    </a:lnTo>
                    <a:lnTo>
                      <a:pt x="409" y="856"/>
                    </a:lnTo>
                    <a:lnTo>
                      <a:pt x="406" y="862"/>
                    </a:lnTo>
                    <a:lnTo>
                      <a:pt x="404" y="865"/>
                    </a:lnTo>
                    <a:lnTo>
                      <a:pt x="400" y="869"/>
                    </a:lnTo>
                    <a:lnTo>
                      <a:pt x="398" y="873"/>
                    </a:lnTo>
                    <a:lnTo>
                      <a:pt x="396" y="878"/>
                    </a:lnTo>
                    <a:lnTo>
                      <a:pt x="393" y="882"/>
                    </a:lnTo>
                    <a:lnTo>
                      <a:pt x="391" y="886"/>
                    </a:lnTo>
                    <a:lnTo>
                      <a:pt x="389" y="889"/>
                    </a:lnTo>
                    <a:lnTo>
                      <a:pt x="385" y="893"/>
                    </a:lnTo>
                    <a:lnTo>
                      <a:pt x="384" y="897"/>
                    </a:lnTo>
                    <a:lnTo>
                      <a:pt x="380" y="900"/>
                    </a:lnTo>
                    <a:lnTo>
                      <a:pt x="376" y="904"/>
                    </a:lnTo>
                    <a:lnTo>
                      <a:pt x="374" y="906"/>
                    </a:lnTo>
                    <a:lnTo>
                      <a:pt x="372" y="910"/>
                    </a:lnTo>
                    <a:lnTo>
                      <a:pt x="369" y="911"/>
                    </a:lnTo>
                    <a:lnTo>
                      <a:pt x="367" y="915"/>
                    </a:lnTo>
                    <a:lnTo>
                      <a:pt x="361" y="919"/>
                    </a:lnTo>
                    <a:lnTo>
                      <a:pt x="356" y="924"/>
                    </a:lnTo>
                    <a:lnTo>
                      <a:pt x="350" y="928"/>
                    </a:lnTo>
                    <a:lnTo>
                      <a:pt x="345" y="934"/>
                    </a:lnTo>
                    <a:lnTo>
                      <a:pt x="339" y="937"/>
                    </a:lnTo>
                    <a:lnTo>
                      <a:pt x="334" y="943"/>
                    </a:lnTo>
                    <a:lnTo>
                      <a:pt x="328" y="945"/>
                    </a:lnTo>
                    <a:lnTo>
                      <a:pt x="323" y="950"/>
                    </a:lnTo>
                    <a:lnTo>
                      <a:pt x="319" y="950"/>
                    </a:lnTo>
                    <a:lnTo>
                      <a:pt x="317" y="952"/>
                    </a:lnTo>
                    <a:lnTo>
                      <a:pt x="313" y="952"/>
                    </a:lnTo>
                    <a:lnTo>
                      <a:pt x="310" y="954"/>
                    </a:lnTo>
                    <a:lnTo>
                      <a:pt x="308" y="956"/>
                    </a:lnTo>
                    <a:lnTo>
                      <a:pt x="304" y="956"/>
                    </a:lnTo>
                    <a:lnTo>
                      <a:pt x="301" y="958"/>
                    </a:lnTo>
                    <a:lnTo>
                      <a:pt x="297" y="958"/>
                    </a:lnTo>
                    <a:lnTo>
                      <a:pt x="295" y="958"/>
                    </a:lnTo>
                    <a:lnTo>
                      <a:pt x="291" y="959"/>
                    </a:lnTo>
                    <a:lnTo>
                      <a:pt x="288" y="959"/>
                    </a:lnTo>
                    <a:lnTo>
                      <a:pt x="284" y="959"/>
                    </a:lnTo>
                    <a:lnTo>
                      <a:pt x="280" y="959"/>
                    </a:lnTo>
                    <a:lnTo>
                      <a:pt x="278" y="959"/>
                    </a:lnTo>
                    <a:lnTo>
                      <a:pt x="275" y="958"/>
                    </a:lnTo>
                    <a:lnTo>
                      <a:pt x="271" y="958"/>
                    </a:lnTo>
                    <a:lnTo>
                      <a:pt x="269" y="956"/>
                    </a:lnTo>
                    <a:lnTo>
                      <a:pt x="267" y="956"/>
                    </a:lnTo>
                    <a:lnTo>
                      <a:pt x="264" y="954"/>
                    </a:lnTo>
                    <a:lnTo>
                      <a:pt x="262" y="952"/>
                    </a:lnTo>
                    <a:lnTo>
                      <a:pt x="260" y="950"/>
                    </a:lnTo>
                    <a:lnTo>
                      <a:pt x="256" y="946"/>
                    </a:lnTo>
                    <a:lnTo>
                      <a:pt x="253" y="945"/>
                    </a:lnTo>
                    <a:lnTo>
                      <a:pt x="249" y="941"/>
                    </a:lnTo>
                    <a:lnTo>
                      <a:pt x="245" y="937"/>
                    </a:lnTo>
                    <a:lnTo>
                      <a:pt x="242" y="934"/>
                    </a:lnTo>
                    <a:lnTo>
                      <a:pt x="236" y="930"/>
                    </a:lnTo>
                    <a:lnTo>
                      <a:pt x="232" y="924"/>
                    </a:lnTo>
                    <a:lnTo>
                      <a:pt x="227" y="921"/>
                    </a:lnTo>
                    <a:lnTo>
                      <a:pt x="223" y="915"/>
                    </a:lnTo>
                    <a:lnTo>
                      <a:pt x="219" y="911"/>
                    </a:lnTo>
                    <a:lnTo>
                      <a:pt x="218" y="908"/>
                    </a:lnTo>
                    <a:lnTo>
                      <a:pt x="214" y="906"/>
                    </a:lnTo>
                    <a:lnTo>
                      <a:pt x="212" y="902"/>
                    </a:lnTo>
                    <a:lnTo>
                      <a:pt x="208" y="898"/>
                    </a:lnTo>
                    <a:lnTo>
                      <a:pt x="207" y="895"/>
                    </a:lnTo>
                    <a:lnTo>
                      <a:pt x="203" y="891"/>
                    </a:lnTo>
                    <a:lnTo>
                      <a:pt x="201" y="889"/>
                    </a:lnTo>
                    <a:lnTo>
                      <a:pt x="197" y="884"/>
                    </a:lnTo>
                    <a:lnTo>
                      <a:pt x="194" y="880"/>
                    </a:lnTo>
                    <a:lnTo>
                      <a:pt x="192" y="876"/>
                    </a:lnTo>
                    <a:lnTo>
                      <a:pt x="190" y="873"/>
                    </a:lnTo>
                    <a:lnTo>
                      <a:pt x="186" y="869"/>
                    </a:lnTo>
                    <a:lnTo>
                      <a:pt x="183" y="863"/>
                    </a:lnTo>
                    <a:lnTo>
                      <a:pt x="181" y="860"/>
                    </a:lnTo>
                    <a:lnTo>
                      <a:pt x="179" y="856"/>
                    </a:lnTo>
                    <a:lnTo>
                      <a:pt x="175" y="850"/>
                    </a:lnTo>
                    <a:lnTo>
                      <a:pt x="173" y="845"/>
                    </a:lnTo>
                    <a:lnTo>
                      <a:pt x="170" y="841"/>
                    </a:lnTo>
                    <a:lnTo>
                      <a:pt x="168" y="836"/>
                    </a:lnTo>
                    <a:lnTo>
                      <a:pt x="164" y="830"/>
                    </a:lnTo>
                    <a:lnTo>
                      <a:pt x="162" y="825"/>
                    </a:lnTo>
                    <a:lnTo>
                      <a:pt x="159" y="819"/>
                    </a:lnTo>
                    <a:lnTo>
                      <a:pt x="157" y="815"/>
                    </a:lnTo>
                    <a:lnTo>
                      <a:pt x="155" y="808"/>
                    </a:lnTo>
                    <a:lnTo>
                      <a:pt x="151" y="803"/>
                    </a:lnTo>
                    <a:lnTo>
                      <a:pt x="149" y="797"/>
                    </a:lnTo>
                    <a:lnTo>
                      <a:pt x="148" y="791"/>
                    </a:lnTo>
                    <a:lnTo>
                      <a:pt x="144" y="784"/>
                    </a:lnTo>
                    <a:lnTo>
                      <a:pt x="142" y="779"/>
                    </a:lnTo>
                    <a:lnTo>
                      <a:pt x="138" y="773"/>
                    </a:lnTo>
                    <a:lnTo>
                      <a:pt x="138" y="767"/>
                    </a:lnTo>
                    <a:lnTo>
                      <a:pt x="81" y="675"/>
                    </a:lnTo>
                    <a:lnTo>
                      <a:pt x="33" y="612"/>
                    </a:lnTo>
                    <a:lnTo>
                      <a:pt x="33" y="611"/>
                    </a:lnTo>
                    <a:lnTo>
                      <a:pt x="31" y="605"/>
                    </a:lnTo>
                    <a:lnTo>
                      <a:pt x="31" y="601"/>
                    </a:lnTo>
                    <a:lnTo>
                      <a:pt x="31" y="598"/>
                    </a:lnTo>
                    <a:lnTo>
                      <a:pt x="31" y="594"/>
                    </a:lnTo>
                    <a:lnTo>
                      <a:pt x="33" y="590"/>
                    </a:lnTo>
                    <a:lnTo>
                      <a:pt x="33" y="585"/>
                    </a:lnTo>
                    <a:lnTo>
                      <a:pt x="33" y="579"/>
                    </a:lnTo>
                    <a:lnTo>
                      <a:pt x="35" y="574"/>
                    </a:lnTo>
                    <a:lnTo>
                      <a:pt x="37" y="568"/>
                    </a:lnTo>
                    <a:lnTo>
                      <a:pt x="37" y="565"/>
                    </a:lnTo>
                    <a:lnTo>
                      <a:pt x="39" y="563"/>
                    </a:lnTo>
                    <a:lnTo>
                      <a:pt x="39" y="559"/>
                    </a:lnTo>
                    <a:lnTo>
                      <a:pt x="41" y="557"/>
                    </a:lnTo>
                    <a:lnTo>
                      <a:pt x="42" y="553"/>
                    </a:lnTo>
                    <a:lnTo>
                      <a:pt x="44" y="550"/>
                    </a:lnTo>
                    <a:lnTo>
                      <a:pt x="46" y="546"/>
                    </a:lnTo>
                    <a:lnTo>
                      <a:pt x="48" y="544"/>
                    </a:lnTo>
                    <a:lnTo>
                      <a:pt x="50" y="541"/>
                    </a:lnTo>
                    <a:lnTo>
                      <a:pt x="52" y="537"/>
                    </a:lnTo>
                    <a:lnTo>
                      <a:pt x="53" y="535"/>
                    </a:lnTo>
                    <a:lnTo>
                      <a:pt x="55" y="531"/>
                    </a:lnTo>
                    <a:lnTo>
                      <a:pt x="57" y="528"/>
                    </a:lnTo>
                    <a:lnTo>
                      <a:pt x="61" y="522"/>
                    </a:lnTo>
                    <a:lnTo>
                      <a:pt x="63" y="518"/>
                    </a:lnTo>
                    <a:lnTo>
                      <a:pt x="66" y="515"/>
                    </a:lnTo>
                    <a:lnTo>
                      <a:pt x="68" y="513"/>
                    </a:lnTo>
                    <a:lnTo>
                      <a:pt x="70" y="509"/>
                    </a:lnTo>
                    <a:lnTo>
                      <a:pt x="74" y="505"/>
                    </a:lnTo>
                    <a:lnTo>
                      <a:pt x="77" y="504"/>
                    </a:lnTo>
                    <a:lnTo>
                      <a:pt x="77" y="502"/>
                    </a:lnTo>
                    <a:lnTo>
                      <a:pt x="79" y="502"/>
                    </a:lnTo>
                    <a:lnTo>
                      <a:pt x="159" y="437"/>
                    </a:lnTo>
                    <a:lnTo>
                      <a:pt x="208" y="452"/>
                    </a:lnTo>
                    <a:lnTo>
                      <a:pt x="313" y="452"/>
                    </a:lnTo>
                    <a:lnTo>
                      <a:pt x="395" y="493"/>
                    </a:lnTo>
                    <a:lnTo>
                      <a:pt x="393" y="493"/>
                    </a:lnTo>
                    <a:lnTo>
                      <a:pt x="393" y="494"/>
                    </a:lnTo>
                    <a:lnTo>
                      <a:pt x="389" y="496"/>
                    </a:lnTo>
                    <a:lnTo>
                      <a:pt x="385" y="498"/>
                    </a:lnTo>
                    <a:lnTo>
                      <a:pt x="382" y="500"/>
                    </a:lnTo>
                    <a:lnTo>
                      <a:pt x="378" y="500"/>
                    </a:lnTo>
                    <a:lnTo>
                      <a:pt x="376" y="502"/>
                    </a:lnTo>
                    <a:lnTo>
                      <a:pt x="372" y="504"/>
                    </a:lnTo>
                    <a:lnTo>
                      <a:pt x="369" y="504"/>
                    </a:lnTo>
                    <a:lnTo>
                      <a:pt x="365" y="504"/>
                    </a:lnTo>
                    <a:lnTo>
                      <a:pt x="360" y="505"/>
                    </a:lnTo>
                    <a:lnTo>
                      <a:pt x="356" y="505"/>
                    </a:lnTo>
                    <a:lnTo>
                      <a:pt x="354" y="505"/>
                    </a:lnTo>
                    <a:lnTo>
                      <a:pt x="350" y="505"/>
                    </a:lnTo>
                    <a:lnTo>
                      <a:pt x="347" y="505"/>
                    </a:lnTo>
                    <a:lnTo>
                      <a:pt x="345" y="505"/>
                    </a:lnTo>
                    <a:lnTo>
                      <a:pt x="341" y="505"/>
                    </a:lnTo>
                    <a:lnTo>
                      <a:pt x="337" y="504"/>
                    </a:lnTo>
                    <a:lnTo>
                      <a:pt x="334" y="504"/>
                    </a:lnTo>
                    <a:lnTo>
                      <a:pt x="332" y="504"/>
                    </a:lnTo>
                    <a:lnTo>
                      <a:pt x="328" y="504"/>
                    </a:lnTo>
                    <a:lnTo>
                      <a:pt x="325" y="502"/>
                    </a:lnTo>
                    <a:lnTo>
                      <a:pt x="321" y="502"/>
                    </a:lnTo>
                    <a:lnTo>
                      <a:pt x="317" y="502"/>
                    </a:lnTo>
                    <a:lnTo>
                      <a:pt x="313" y="500"/>
                    </a:lnTo>
                    <a:lnTo>
                      <a:pt x="312" y="500"/>
                    </a:lnTo>
                    <a:lnTo>
                      <a:pt x="308" y="498"/>
                    </a:lnTo>
                    <a:lnTo>
                      <a:pt x="304" y="498"/>
                    </a:lnTo>
                    <a:lnTo>
                      <a:pt x="301" y="498"/>
                    </a:lnTo>
                    <a:lnTo>
                      <a:pt x="297" y="496"/>
                    </a:lnTo>
                    <a:lnTo>
                      <a:pt x="293" y="496"/>
                    </a:lnTo>
                    <a:lnTo>
                      <a:pt x="291" y="496"/>
                    </a:lnTo>
                    <a:lnTo>
                      <a:pt x="284" y="494"/>
                    </a:lnTo>
                    <a:lnTo>
                      <a:pt x="280" y="493"/>
                    </a:lnTo>
                    <a:lnTo>
                      <a:pt x="277" y="491"/>
                    </a:lnTo>
                    <a:lnTo>
                      <a:pt x="273" y="491"/>
                    </a:lnTo>
                    <a:lnTo>
                      <a:pt x="271" y="491"/>
                    </a:lnTo>
                    <a:lnTo>
                      <a:pt x="194" y="491"/>
                    </a:lnTo>
                    <a:lnTo>
                      <a:pt x="188" y="515"/>
                    </a:lnTo>
                    <a:lnTo>
                      <a:pt x="192" y="513"/>
                    </a:lnTo>
                    <a:lnTo>
                      <a:pt x="194" y="513"/>
                    </a:lnTo>
                    <a:lnTo>
                      <a:pt x="195" y="511"/>
                    </a:lnTo>
                    <a:lnTo>
                      <a:pt x="199" y="511"/>
                    </a:lnTo>
                    <a:lnTo>
                      <a:pt x="203" y="511"/>
                    </a:lnTo>
                    <a:lnTo>
                      <a:pt x="207" y="509"/>
                    </a:lnTo>
                    <a:lnTo>
                      <a:pt x="208" y="507"/>
                    </a:lnTo>
                    <a:lnTo>
                      <a:pt x="214" y="507"/>
                    </a:lnTo>
                    <a:lnTo>
                      <a:pt x="218" y="505"/>
                    </a:lnTo>
                    <a:lnTo>
                      <a:pt x="223" y="505"/>
                    </a:lnTo>
                    <a:lnTo>
                      <a:pt x="227" y="504"/>
                    </a:lnTo>
                    <a:lnTo>
                      <a:pt x="232" y="504"/>
                    </a:lnTo>
                    <a:lnTo>
                      <a:pt x="238" y="504"/>
                    </a:lnTo>
                    <a:lnTo>
                      <a:pt x="240" y="502"/>
                    </a:lnTo>
                    <a:lnTo>
                      <a:pt x="242" y="502"/>
                    </a:lnTo>
                    <a:lnTo>
                      <a:pt x="245" y="502"/>
                    </a:lnTo>
                    <a:lnTo>
                      <a:pt x="249" y="502"/>
                    </a:lnTo>
                    <a:lnTo>
                      <a:pt x="251" y="500"/>
                    </a:lnTo>
                    <a:lnTo>
                      <a:pt x="254" y="500"/>
                    </a:lnTo>
                    <a:lnTo>
                      <a:pt x="258" y="500"/>
                    </a:lnTo>
                    <a:lnTo>
                      <a:pt x="262" y="500"/>
                    </a:lnTo>
                    <a:lnTo>
                      <a:pt x="266" y="498"/>
                    </a:lnTo>
                    <a:lnTo>
                      <a:pt x="267" y="498"/>
                    </a:lnTo>
                    <a:lnTo>
                      <a:pt x="271" y="498"/>
                    </a:lnTo>
                    <a:lnTo>
                      <a:pt x="275" y="498"/>
                    </a:lnTo>
                    <a:lnTo>
                      <a:pt x="278" y="498"/>
                    </a:lnTo>
                    <a:lnTo>
                      <a:pt x="282" y="498"/>
                    </a:lnTo>
                    <a:lnTo>
                      <a:pt x="286" y="500"/>
                    </a:lnTo>
                    <a:lnTo>
                      <a:pt x="289" y="500"/>
                    </a:lnTo>
                    <a:lnTo>
                      <a:pt x="293" y="500"/>
                    </a:lnTo>
                    <a:lnTo>
                      <a:pt x="297" y="500"/>
                    </a:lnTo>
                    <a:lnTo>
                      <a:pt x="299" y="500"/>
                    </a:lnTo>
                    <a:lnTo>
                      <a:pt x="302" y="502"/>
                    </a:lnTo>
                    <a:lnTo>
                      <a:pt x="308" y="502"/>
                    </a:lnTo>
                    <a:lnTo>
                      <a:pt x="313" y="504"/>
                    </a:lnTo>
                    <a:lnTo>
                      <a:pt x="317" y="505"/>
                    </a:lnTo>
                    <a:lnTo>
                      <a:pt x="321" y="509"/>
                    </a:lnTo>
                    <a:lnTo>
                      <a:pt x="325" y="511"/>
                    </a:lnTo>
                    <a:lnTo>
                      <a:pt x="326" y="517"/>
                    </a:lnTo>
                    <a:lnTo>
                      <a:pt x="325" y="517"/>
                    </a:lnTo>
                    <a:lnTo>
                      <a:pt x="323" y="517"/>
                    </a:lnTo>
                    <a:lnTo>
                      <a:pt x="319" y="517"/>
                    </a:lnTo>
                    <a:lnTo>
                      <a:pt x="317" y="517"/>
                    </a:lnTo>
                    <a:lnTo>
                      <a:pt x="312" y="517"/>
                    </a:lnTo>
                    <a:lnTo>
                      <a:pt x="306" y="518"/>
                    </a:lnTo>
                    <a:lnTo>
                      <a:pt x="301" y="520"/>
                    </a:lnTo>
                    <a:lnTo>
                      <a:pt x="295" y="520"/>
                    </a:lnTo>
                    <a:lnTo>
                      <a:pt x="291" y="520"/>
                    </a:lnTo>
                    <a:lnTo>
                      <a:pt x="289" y="522"/>
                    </a:lnTo>
                    <a:lnTo>
                      <a:pt x="286" y="522"/>
                    </a:lnTo>
                    <a:lnTo>
                      <a:pt x="282" y="524"/>
                    </a:lnTo>
                    <a:lnTo>
                      <a:pt x="277" y="524"/>
                    </a:lnTo>
                    <a:lnTo>
                      <a:pt x="271" y="526"/>
                    </a:lnTo>
                    <a:lnTo>
                      <a:pt x="267" y="528"/>
                    </a:lnTo>
                    <a:lnTo>
                      <a:pt x="262" y="529"/>
                    </a:lnTo>
                    <a:lnTo>
                      <a:pt x="258" y="531"/>
                    </a:lnTo>
                    <a:lnTo>
                      <a:pt x="256" y="533"/>
                    </a:lnTo>
                    <a:lnTo>
                      <a:pt x="197" y="555"/>
                    </a:lnTo>
                    <a:lnTo>
                      <a:pt x="155" y="555"/>
                    </a:lnTo>
                    <a:lnTo>
                      <a:pt x="112" y="592"/>
                    </a:lnTo>
                    <a:lnTo>
                      <a:pt x="111" y="594"/>
                    </a:lnTo>
                    <a:lnTo>
                      <a:pt x="111" y="598"/>
                    </a:lnTo>
                    <a:lnTo>
                      <a:pt x="109" y="600"/>
                    </a:lnTo>
                    <a:lnTo>
                      <a:pt x="107" y="601"/>
                    </a:lnTo>
                    <a:lnTo>
                      <a:pt x="105" y="605"/>
                    </a:lnTo>
                    <a:lnTo>
                      <a:pt x="105" y="611"/>
                    </a:lnTo>
                    <a:lnTo>
                      <a:pt x="103" y="612"/>
                    </a:lnTo>
                    <a:lnTo>
                      <a:pt x="103" y="618"/>
                    </a:lnTo>
                    <a:lnTo>
                      <a:pt x="101" y="624"/>
                    </a:lnTo>
                    <a:lnTo>
                      <a:pt x="101" y="629"/>
                    </a:lnTo>
                    <a:lnTo>
                      <a:pt x="101" y="633"/>
                    </a:lnTo>
                    <a:lnTo>
                      <a:pt x="103" y="640"/>
                    </a:lnTo>
                    <a:lnTo>
                      <a:pt x="103" y="642"/>
                    </a:lnTo>
                    <a:lnTo>
                      <a:pt x="105" y="646"/>
                    </a:lnTo>
                    <a:lnTo>
                      <a:pt x="105" y="648"/>
                    </a:lnTo>
                    <a:lnTo>
                      <a:pt x="107" y="651"/>
                    </a:lnTo>
                    <a:lnTo>
                      <a:pt x="107" y="655"/>
                    </a:lnTo>
                    <a:lnTo>
                      <a:pt x="109" y="657"/>
                    </a:lnTo>
                    <a:lnTo>
                      <a:pt x="111" y="660"/>
                    </a:lnTo>
                    <a:lnTo>
                      <a:pt x="111" y="664"/>
                    </a:lnTo>
                    <a:lnTo>
                      <a:pt x="112" y="666"/>
                    </a:lnTo>
                    <a:lnTo>
                      <a:pt x="114" y="670"/>
                    </a:lnTo>
                    <a:lnTo>
                      <a:pt x="116" y="673"/>
                    </a:lnTo>
                    <a:lnTo>
                      <a:pt x="120" y="677"/>
                    </a:lnTo>
                    <a:lnTo>
                      <a:pt x="122" y="679"/>
                    </a:lnTo>
                    <a:lnTo>
                      <a:pt x="124" y="683"/>
                    </a:lnTo>
                    <a:lnTo>
                      <a:pt x="125" y="684"/>
                    </a:lnTo>
                    <a:lnTo>
                      <a:pt x="127" y="688"/>
                    </a:lnTo>
                    <a:lnTo>
                      <a:pt x="131" y="692"/>
                    </a:lnTo>
                    <a:lnTo>
                      <a:pt x="133" y="696"/>
                    </a:lnTo>
                    <a:lnTo>
                      <a:pt x="135" y="697"/>
                    </a:lnTo>
                    <a:lnTo>
                      <a:pt x="138" y="701"/>
                    </a:lnTo>
                    <a:lnTo>
                      <a:pt x="142" y="707"/>
                    </a:lnTo>
                    <a:lnTo>
                      <a:pt x="148" y="712"/>
                    </a:lnTo>
                    <a:lnTo>
                      <a:pt x="151" y="718"/>
                    </a:lnTo>
                    <a:lnTo>
                      <a:pt x="157" y="723"/>
                    </a:lnTo>
                    <a:lnTo>
                      <a:pt x="160" y="729"/>
                    </a:lnTo>
                    <a:lnTo>
                      <a:pt x="164" y="732"/>
                    </a:lnTo>
                    <a:lnTo>
                      <a:pt x="170" y="736"/>
                    </a:lnTo>
                    <a:lnTo>
                      <a:pt x="173" y="740"/>
                    </a:lnTo>
                    <a:lnTo>
                      <a:pt x="175" y="742"/>
                    </a:lnTo>
                    <a:lnTo>
                      <a:pt x="175" y="745"/>
                    </a:lnTo>
                    <a:lnTo>
                      <a:pt x="177" y="747"/>
                    </a:lnTo>
                    <a:lnTo>
                      <a:pt x="179" y="751"/>
                    </a:lnTo>
                    <a:lnTo>
                      <a:pt x="181" y="755"/>
                    </a:lnTo>
                    <a:lnTo>
                      <a:pt x="183" y="760"/>
                    </a:lnTo>
                    <a:lnTo>
                      <a:pt x="184" y="764"/>
                    </a:lnTo>
                    <a:lnTo>
                      <a:pt x="186" y="769"/>
                    </a:lnTo>
                    <a:lnTo>
                      <a:pt x="188" y="775"/>
                    </a:lnTo>
                    <a:lnTo>
                      <a:pt x="192" y="780"/>
                    </a:lnTo>
                    <a:lnTo>
                      <a:pt x="192" y="784"/>
                    </a:lnTo>
                    <a:lnTo>
                      <a:pt x="194" y="786"/>
                    </a:lnTo>
                    <a:lnTo>
                      <a:pt x="194" y="790"/>
                    </a:lnTo>
                    <a:lnTo>
                      <a:pt x="195" y="793"/>
                    </a:lnTo>
                    <a:lnTo>
                      <a:pt x="197" y="795"/>
                    </a:lnTo>
                    <a:lnTo>
                      <a:pt x="199" y="799"/>
                    </a:lnTo>
                    <a:lnTo>
                      <a:pt x="199" y="803"/>
                    </a:lnTo>
                    <a:lnTo>
                      <a:pt x="201" y="806"/>
                    </a:lnTo>
                    <a:lnTo>
                      <a:pt x="203" y="808"/>
                    </a:lnTo>
                    <a:lnTo>
                      <a:pt x="205" y="812"/>
                    </a:lnTo>
                    <a:lnTo>
                      <a:pt x="207" y="815"/>
                    </a:lnTo>
                    <a:lnTo>
                      <a:pt x="208" y="819"/>
                    </a:lnTo>
                    <a:lnTo>
                      <a:pt x="210" y="825"/>
                    </a:lnTo>
                    <a:lnTo>
                      <a:pt x="214" y="830"/>
                    </a:lnTo>
                    <a:lnTo>
                      <a:pt x="218" y="836"/>
                    </a:lnTo>
                    <a:lnTo>
                      <a:pt x="223" y="841"/>
                    </a:lnTo>
                    <a:lnTo>
                      <a:pt x="227" y="847"/>
                    </a:lnTo>
                    <a:lnTo>
                      <a:pt x="230" y="852"/>
                    </a:lnTo>
                    <a:lnTo>
                      <a:pt x="236" y="856"/>
                    </a:lnTo>
                    <a:lnTo>
                      <a:pt x="242" y="862"/>
                    </a:lnTo>
                    <a:lnTo>
                      <a:pt x="247" y="865"/>
                    </a:lnTo>
                    <a:lnTo>
                      <a:pt x="253" y="869"/>
                    </a:lnTo>
                    <a:lnTo>
                      <a:pt x="254" y="869"/>
                    </a:lnTo>
                    <a:lnTo>
                      <a:pt x="258" y="871"/>
                    </a:lnTo>
                    <a:lnTo>
                      <a:pt x="262" y="873"/>
                    </a:lnTo>
                    <a:lnTo>
                      <a:pt x="264" y="874"/>
                    </a:lnTo>
                    <a:lnTo>
                      <a:pt x="267" y="874"/>
                    </a:lnTo>
                    <a:lnTo>
                      <a:pt x="271" y="874"/>
                    </a:lnTo>
                    <a:lnTo>
                      <a:pt x="273" y="876"/>
                    </a:lnTo>
                    <a:lnTo>
                      <a:pt x="278" y="876"/>
                    </a:lnTo>
                    <a:lnTo>
                      <a:pt x="280" y="876"/>
                    </a:lnTo>
                    <a:lnTo>
                      <a:pt x="284" y="876"/>
                    </a:lnTo>
                    <a:lnTo>
                      <a:pt x="289" y="876"/>
                    </a:lnTo>
                    <a:lnTo>
                      <a:pt x="293" y="876"/>
                    </a:lnTo>
                    <a:lnTo>
                      <a:pt x="293" y="873"/>
                    </a:lnTo>
                    <a:lnTo>
                      <a:pt x="293" y="871"/>
                    </a:lnTo>
                    <a:lnTo>
                      <a:pt x="293" y="869"/>
                    </a:lnTo>
                    <a:lnTo>
                      <a:pt x="293" y="865"/>
                    </a:lnTo>
                    <a:lnTo>
                      <a:pt x="293" y="863"/>
                    </a:lnTo>
                    <a:lnTo>
                      <a:pt x="293" y="860"/>
                    </a:lnTo>
                    <a:lnTo>
                      <a:pt x="293" y="856"/>
                    </a:lnTo>
                    <a:lnTo>
                      <a:pt x="293" y="850"/>
                    </a:lnTo>
                    <a:lnTo>
                      <a:pt x="293" y="847"/>
                    </a:lnTo>
                    <a:lnTo>
                      <a:pt x="293" y="841"/>
                    </a:lnTo>
                    <a:lnTo>
                      <a:pt x="293" y="838"/>
                    </a:lnTo>
                    <a:lnTo>
                      <a:pt x="293" y="832"/>
                    </a:lnTo>
                    <a:lnTo>
                      <a:pt x="295" y="828"/>
                    </a:lnTo>
                    <a:lnTo>
                      <a:pt x="295" y="821"/>
                    </a:lnTo>
                    <a:lnTo>
                      <a:pt x="295" y="815"/>
                    </a:lnTo>
                    <a:lnTo>
                      <a:pt x="295" y="812"/>
                    </a:lnTo>
                    <a:lnTo>
                      <a:pt x="295" y="810"/>
                    </a:lnTo>
                    <a:lnTo>
                      <a:pt x="297" y="806"/>
                    </a:lnTo>
                    <a:lnTo>
                      <a:pt x="297" y="804"/>
                    </a:lnTo>
                    <a:lnTo>
                      <a:pt x="297" y="801"/>
                    </a:lnTo>
                    <a:lnTo>
                      <a:pt x="297" y="797"/>
                    </a:lnTo>
                    <a:lnTo>
                      <a:pt x="299" y="793"/>
                    </a:lnTo>
                    <a:lnTo>
                      <a:pt x="299" y="790"/>
                    </a:lnTo>
                    <a:lnTo>
                      <a:pt x="299" y="788"/>
                    </a:lnTo>
                    <a:lnTo>
                      <a:pt x="301" y="784"/>
                    </a:lnTo>
                    <a:lnTo>
                      <a:pt x="301" y="780"/>
                    </a:lnTo>
                    <a:lnTo>
                      <a:pt x="302" y="779"/>
                    </a:lnTo>
                    <a:lnTo>
                      <a:pt x="302" y="773"/>
                    </a:lnTo>
                    <a:lnTo>
                      <a:pt x="304" y="771"/>
                    </a:lnTo>
                    <a:lnTo>
                      <a:pt x="304" y="767"/>
                    </a:lnTo>
                    <a:lnTo>
                      <a:pt x="306" y="764"/>
                    </a:lnTo>
                    <a:lnTo>
                      <a:pt x="306" y="760"/>
                    </a:lnTo>
                    <a:lnTo>
                      <a:pt x="308" y="756"/>
                    </a:lnTo>
                    <a:lnTo>
                      <a:pt x="308" y="753"/>
                    </a:lnTo>
                    <a:lnTo>
                      <a:pt x="310" y="749"/>
                    </a:lnTo>
                    <a:lnTo>
                      <a:pt x="312" y="745"/>
                    </a:lnTo>
                    <a:lnTo>
                      <a:pt x="312" y="742"/>
                    </a:lnTo>
                    <a:lnTo>
                      <a:pt x="313" y="738"/>
                    </a:lnTo>
                    <a:lnTo>
                      <a:pt x="315" y="734"/>
                    </a:lnTo>
                    <a:lnTo>
                      <a:pt x="317" y="731"/>
                    </a:lnTo>
                    <a:lnTo>
                      <a:pt x="317" y="727"/>
                    </a:lnTo>
                    <a:lnTo>
                      <a:pt x="319" y="723"/>
                    </a:lnTo>
                    <a:lnTo>
                      <a:pt x="321" y="721"/>
                    </a:lnTo>
                    <a:lnTo>
                      <a:pt x="323" y="718"/>
                    </a:lnTo>
                    <a:lnTo>
                      <a:pt x="325" y="712"/>
                    </a:lnTo>
                    <a:lnTo>
                      <a:pt x="325" y="710"/>
                    </a:lnTo>
                    <a:lnTo>
                      <a:pt x="326" y="707"/>
                    </a:lnTo>
                    <a:lnTo>
                      <a:pt x="328" y="703"/>
                    </a:lnTo>
                    <a:lnTo>
                      <a:pt x="330" y="699"/>
                    </a:lnTo>
                    <a:lnTo>
                      <a:pt x="332" y="697"/>
                    </a:lnTo>
                    <a:lnTo>
                      <a:pt x="334" y="694"/>
                    </a:lnTo>
                    <a:lnTo>
                      <a:pt x="336" y="690"/>
                    </a:lnTo>
                    <a:lnTo>
                      <a:pt x="337" y="686"/>
                    </a:lnTo>
                    <a:lnTo>
                      <a:pt x="339" y="683"/>
                    </a:lnTo>
                    <a:lnTo>
                      <a:pt x="339" y="681"/>
                    </a:lnTo>
                    <a:lnTo>
                      <a:pt x="343" y="673"/>
                    </a:lnTo>
                    <a:lnTo>
                      <a:pt x="347" y="668"/>
                    </a:lnTo>
                    <a:lnTo>
                      <a:pt x="350" y="662"/>
                    </a:lnTo>
                    <a:lnTo>
                      <a:pt x="354" y="657"/>
                    </a:lnTo>
                    <a:lnTo>
                      <a:pt x="356" y="653"/>
                    </a:lnTo>
                    <a:lnTo>
                      <a:pt x="360" y="648"/>
                    </a:lnTo>
                    <a:lnTo>
                      <a:pt x="363" y="642"/>
                    </a:lnTo>
                    <a:lnTo>
                      <a:pt x="367" y="638"/>
                    </a:lnTo>
                    <a:lnTo>
                      <a:pt x="371" y="635"/>
                    </a:lnTo>
                    <a:lnTo>
                      <a:pt x="372" y="631"/>
                    </a:lnTo>
                    <a:lnTo>
                      <a:pt x="376" y="625"/>
                    </a:lnTo>
                    <a:lnTo>
                      <a:pt x="378" y="624"/>
                    </a:lnTo>
                    <a:lnTo>
                      <a:pt x="382" y="620"/>
                    </a:lnTo>
                    <a:lnTo>
                      <a:pt x="384" y="616"/>
                    </a:lnTo>
                    <a:lnTo>
                      <a:pt x="389" y="611"/>
                    </a:lnTo>
                    <a:lnTo>
                      <a:pt x="393" y="607"/>
                    </a:lnTo>
                    <a:lnTo>
                      <a:pt x="396" y="601"/>
                    </a:lnTo>
                    <a:lnTo>
                      <a:pt x="400" y="600"/>
                    </a:lnTo>
                    <a:lnTo>
                      <a:pt x="400" y="598"/>
                    </a:lnTo>
                    <a:lnTo>
                      <a:pt x="402" y="598"/>
                    </a:lnTo>
                    <a:lnTo>
                      <a:pt x="402" y="596"/>
                    </a:lnTo>
                    <a:lnTo>
                      <a:pt x="400" y="594"/>
                    </a:lnTo>
                    <a:lnTo>
                      <a:pt x="400" y="592"/>
                    </a:lnTo>
                    <a:lnTo>
                      <a:pt x="400" y="588"/>
                    </a:lnTo>
                    <a:lnTo>
                      <a:pt x="400" y="587"/>
                    </a:lnTo>
                    <a:lnTo>
                      <a:pt x="400" y="583"/>
                    </a:lnTo>
                    <a:lnTo>
                      <a:pt x="400" y="579"/>
                    </a:lnTo>
                    <a:lnTo>
                      <a:pt x="398" y="574"/>
                    </a:lnTo>
                    <a:lnTo>
                      <a:pt x="398" y="570"/>
                    </a:lnTo>
                    <a:lnTo>
                      <a:pt x="398" y="566"/>
                    </a:lnTo>
                    <a:lnTo>
                      <a:pt x="398" y="561"/>
                    </a:lnTo>
                    <a:lnTo>
                      <a:pt x="400" y="555"/>
                    </a:lnTo>
                    <a:lnTo>
                      <a:pt x="400" y="550"/>
                    </a:lnTo>
                    <a:lnTo>
                      <a:pt x="400" y="544"/>
                    </a:lnTo>
                    <a:lnTo>
                      <a:pt x="400" y="541"/>
                    </a:lnTo>
                    <a:lnTo>
                      <a:pt x="402" y="537"/>
                    </a:lnTo>
                    <a:lnTo>
                      <a:pt x="402" y="535"/>
                    </a:lnTo>
                    <a:lnTo>
                      <a:pt x="402" y="531"/>
                    </a:lnTo>
                    <a:lnTo>
                      <a:pt x="404" y="528"/>
                    </a:lnTo>
                    <a:lnTo>
                      <a:pt x="404" y="524"/>
                    </a:lnTo>
                    <a:lnTo>
                      <a:pt x="406" y="520"/>
                    </a:lnTo>
                    <a:lnTo>
                      <a:pt x="406" y="518"/>
                    </a:lnTo>
                    <a:lnTo>
                      <a:pt x="407" y="515"/>
                    </a:lnTo>
                    <a:lnTo>
                      <a:pt x="407" y="511"/>
                    </a:lnTo>
                    <a:lnTo>
                      <a:pt x="409" y="507"/>
                    </a:lnTo>
                    <a:lnTo>
                      <a:pt x="411" y="504"/>
                    </a:lnTo>
                    <a:lnTo>
                      <a:pt x="411" y="500"/>
                    </a:lnTo>
                    <a:lnTo>
                      <a:pt x="413" y="496"/>
                    </a:lnTo>
                    <a:lnTo>
                      <a:pt x="415" y="493"/>
                    </a:lnTo>
                    <a:lnTo>
                      <a:pt x="417" y="489"/>
                    </a:lnTo>
                    <a:lnTo>
                      <a:pt x="419" y="485"/>
                    </a:lnTo>
                    <a:lnTo>
                      <a:pt x="420" y="481"/>
                    </a:lnTo>
                    <a:lnTo>
                      <a:pt x="422" y="478"/>
                    </a:lnTo>
                    <a:lnTo>
                      <a:pt x="426" y="474"/>
                    </a:lnTo>
                    <a:lnTo>
                      <a:pt x="428" y="470"/>
                    </a:lnTo>
                    <a:lnTo>
                      <a:pt x="430" y="467"/>
                    </a:lnTo>
                    <a:lnTo>
                      <a:pt x="433" y="461"/>
                    </a:lnTo>
                    <a:lnTo>
                      <a:pt x="435" y="459"/>
                    </a:lnTo>
                    <a:lnTo>
                      <a:pt x="437" y="454"/>
                    </a:lnTo>
                    <a:lnTo>
                      <a:pt x="441" y="450"/>
                    </a:lnTo>
                    <a:lnTo>
                      <a:pt x="444" y="446"/>
                    </a:lnTo>
                    <a:lnTo>
                      <a:pt x="448" y="443"/>
                    </a:lnTo>
                    <a:lnTo>
                      <a:pt x="450" y="439"/>
                    </a:lnTo>
                    <a:lnTo>
                      <a:pt x="454" y="435"/>
                    </a:lnTo>
                    <a:lnTo>
                      <a:pt x="457" y="432"/>
                    </a:lnTo>
                    <a:lnTo>
                      <a:pt x="463" y="428"/>
                    </a:lnTo>
                    <a:lnTo>
                      <a:pt x="463" y="426"/>
                    </a:lnTo>
                    <a:lnTo>
                      <a:pt x="465" y="422"/>
                    </a:lnTo>
                    <a:lnTo>
                      <a:pt x="466" y="421"/>
                    </a:lnTo>
                    <a:lnTo>
                      <a:pt x="468" y="415"/>
                    </a:lnTo>
                    <a:lnTo>
                      <a:pt x="472" y="411"/>
                    </a:lnTo>
                    <a:lnTo>
                      <a:pt x="474" y="406"/>
                    </a:lnTo>
                    <a:lnTo>
                      <a:pt x="478" y="400"/>
                    </a:lnTo>
                    <a:lnTo>
                      <a:pt x="479" y="397"/>
                    </a:lnTo>
                    <a:lnTo>
                      <a:pt x="479" y="393"/>
                    </a:lnTo>
                    <a:lnTo>
                      <a:pt x="481" y="389"/>
                    </a:lnTo>
                    <a:lnTo>
                      <a:pt x="483" y="386"/>
                    </a:lnTo>
                    <a:lnTo>
                      <a:pt x="483" y="382"/>
                    </a:lnTo>
                    <a:lnTo>
                      <a:pt x="485" y="380"/>
                    </a:lnTo>
                    <a:lnTo>
                      <a:pt x="485" y="376"/>
                    </a:lnTo>
                    <a:lnTo>
                      <a:pt x="487" y="371"/>
                    </a:lnTo>
                    <a:lnTo>
                      <a:pt x="487" y="367"/>
                    </a:lnTo>
                    <a:lnTo>
                      <a:pt x="489" y="363"/>
                    </a:lnTo>
                    <a:lnTo>
                      <a:pt x="489" y="360"/>
                    </a:lnTo>
                    <a:lnTo>
                      <a:pt x="489" y="354"/>
                    </a:lnTo>
                    <a:lnTo>
                      <a:pt x="489" y="350"/>
                    </a:lnTo>
                    <a:lnTo>
                      <a:pt x="489" y="347"/>
                    </a:lnTo>
                    <a:lnTo>
                      <a:pt x="489" y="343"/>
                    </a:lnTo>
                    <a:lnTo>
                      <a:pt x="489" y="338"/>
                    </a:lnTo>
                    <a:lnTo>
                      <a:pt x="489" y="339"/>
                    </a:lnTo>
                    <a:lnTo>
                      <a:pt x="487" y="341"/>
                    </a:lnTo>
                    <a:lnTo>
                      <a:pt x="485" y="345"/>
                    </a:lnTo>
                    <a:lnTo>
                      <a:pt x="481" y="350"/>
                    </a:lnTo>
                    <a:lnTo>
                      <a:pt x="476" y="356"/>
                    </a:lnTo>
                    <a:lnTo>
                      <a:pt x="470" y="362"/>
                    </a:lnTo>
                    <a:lnTo>
                      <a:pt x="466" y="363"/>
                    </a:lnTo>
                    <a:lnTo>
                      <a:pt x="463" y="365"/>
                    </a:lnTo>
                    <a:lnTo>
                      <a:pt x="459" y="369"/>
                    </a:lnTo>
                    <a:lnTo>
                      <a:pt x="455" y="371"/>
                    </a:lnTo>
                    <a:lnTo>
                      <a:pt x="454" y="369"/>
                    </a:lnTo>
                    <a:lnTo>
                      <a:pt x="454" y="367"/>
                    </a:lnTo>
                    <a:lnTo>
                      <a:pt x="454" y="365"/>
                    </a:lnTo>
                    <a:lnTo>
                      <a:pt x="452" y="362"/>
                    </a:lnTo>
                    <a:lnTo>
                      <a:pt x="450" y="358"/>
                    </a:lnTo>
                    <a:lnTo>
                      <a:pt x="448" y="352"/>
                    </a:lnTo>
                    <a:lnTo>
                      <a:pt x="446" y="349"/>
                    </a:lnTo>
                    <a:lnTo>
                      <a:pt x="444" y="343"/>
                    </a:lnTo>
                    <a:lnTo>
                      <a:pt x="443" y="339"/>
                    </a:lnTo>
                    <a:lnTo>
                      <a:pt x="441" y="336"/>
                    </a:lnTo>
                    <a:lnTo>
                      <a:pt x="439" y="332"/>
                    </a:lnTo>
                    <a:lnTo>
                      <a:pt x="437" y="330"/>
                    </a:lnTo>
                    <a:lnTo>
                      <a:pt x="435" y="326"/>
                    </a:lnTo>
                    <a:lnTo>
                      <a:pt x="433" y="325"/>
                    </a:lnTo>
                    <a:lnTo>
                      <a:pt x="431" y="321"/>
                    </a:lnTo>
                    <a:lnTo>
                      <a:pt x="430" y="317"/>
                    </a:lnTo>
                    <a:lnTo>
                      <a:pt x="426" y="315"/>
                    </a:lnTo>
                    <a:lnTo>
                      <a:pt x="424" y="312"/>
                    </a:lnTo>
                    <a:lnTo>
                      <a:pt x="420" y="308"/>
                    </a:lnTo>
                    <a:lnTo>
                      <a:pt x="419" y="306"/>
                    </a:lnTo>
                    <a:lnTo>
                      <a:pt x="413" y="301"/>
                    </a:lnTo>
                    <a:lnTo>
                      <a:pt x="407" y="295"/>
                    </a:lnTo>
                    <a:lnTo>
                      <a:pt x="376" y="203"/>
                    </a:lnTo>
                    <a:lnTo>
                      <a:pt x="348" y="205"/>
                    </a:lnTo>
                    <a:lnTo>
                      <a:pt x="334" y="236"/>
                    </a:lnTo>
                    <a:lnTo>
                      <a:pt x="310" y="223"/>
                    </a:lnTo>
                    <a:lnTo>
                      <a:pt x="308" y="223"/>
                    </a:lnTo>
                    <a:lnTo>
                      <a:pt x="304" y="223"/>
                    </a:lnTo>
                    <a:lnTo>
                      <a:pt x="301" y="221"/>
                    </a:lnTo>
                    <a:lnTo>
                      <a:pt x="299" y="221"/>
                    </a:lnTo>
                    <a:lnTo>
                      <a:pt x="297" y="221"/>
                    </a:lnTo>
                    <a:lnTo>
                      <a:pt x="293" y="221"/>
                    </a:lnTo>
                    <a:lnTo>
                      <a:pt x="288" y="221"/>
                    </a:lnTo>
                    <a:lnTo>
                      <a:pt x="284" y="221"/>
                    </a:lnTo>
                    <a:lnTo>
                      <a:pt x="280" y="219"/>
                    </a:lnTo>
                    <a:lnTo>
                      <a:pt x="275" y="219"/>
                    </a:lnTo>
                    <a:lnTo>
                      <a:pt x="271" y="219"/>
                    </a:lnTo>
                    <a:lnTo>
                      <a:pt x="266" y="219"/>
                    </a:lnTo>
                    <a:lnTo>
                      <a:pt x="260" y="219"/>
                    </a:lnTo>
                    <a:lnTo>
                      <a:pt x="256" y="219"/>
                    </a:lnTo>
                    <a:lnTo>
                      <a:pt x="251" y="218"/>
                    </a:lnTo>
                    <a:lnTo>
                      <a:pt x="245" y="218"/>
                    </a:lnTo>
                    <a:lnTo>
                      <a:pt x="240" y="218"/>
                    </a:lnTo>
                    <a:lnTo>
                      <a:pt x="234" y="218"/>
                    </a:lnTo>
                    <a:lnTo>
                      <a:pt x="229" y="216"/>
                    </a:lnTo>
                    <a:lnTo>
                      <a:pt x="223" y="216"/>
                    </a:lnTo>
                    <a:lnTo>
                      <a:pt x="219" y="216"/>
                    </a:lnTo>
                    <a:lnTo>
                      <a:pt x="214" y="216"/>
                    </a:lnTo>
                    <a:lnTo>
                      <a:pt x="208" y="216"/>
                    </a:lnTo>
                    <a:lnTo>
                      <a:pt x="205" y="216"/>
                    </a:lnTo>
                    <a:lnTo>
                      <a:pt x="199" y="216"/>
                    </a:lnTo>
                    <a:lnTo>
                      <a:pt x="197" y="216"/>
                    </a:lnTo>
                    <a:lnTo>
                      <a:pt x="192" y="216"/>
                    </a:lnTo>
                    <a:lnTo>
                      <a:pt x="190" y="216"/>
                    </a:lnTo>
                    <a:lnTo>
                      <a:pt x="186" y="216"/>
                    </a:lnTo>
                    <a:lnTo>
                      <a:pt x="184" y="216"/>
                    </a:lnTo>
                    <a:lnTo>
                      <a:pt x="179" y="216"/>
                    </a:lnTo>
                    <a:lnTo>
                      <a:pt x="175" y="218"/>
                    </a:lnTo>
                    <a:lnTo>
                      <a:pt x="170" y="219"/>
                    </a:lnTo>
                    <a:lnTo>
                      <a:pt x="166" y="221"/>
                    </a:lnTo>
                    <a:lnTo>
                      <a:pt x="162" y="223"/>
                    </a:lnTo>
                    <a:lnTo>
                      <a:pt x="159" y="225"/>
                    </a:lnTo>
                    <a:lnTo>
                      <a:pt x="153" y="229"/>
                    </a:lnTo>
                    <a:lnTo>
                      <a:pt x="149" y="232"/>
                    </a:lnTo>
                    <a:lnTo>
                      <a:pt x="144" y="234"/>
                    </a:lnTo>
                    <a:lnTo>
                      <a:pt x="138" y="236"/>
                    </a:lnTo>
                    <a:lnTo>
                      <a:pt x="136" y="236"/>
                    </a:lnTo>
                    <a:lnTo>
                      <a:pt x="133" y="238"/>
                    </a:lnTo>
                    <a:lnTo>
                      <a:pt x="129" y="238"/>
                    </a:lnTo>
                    <a:lnTo>
                      <a:pt x="127" y="240"/>
                    </a:lnTo>
                    <a:lnTo>
                      <a:pt x="124" y="240"/>
                    </a:lnTo>
                    <a:lnTo>
                      <a:pt x="120" y="240"/>
                    </a:lnTo>
                    <a:lnTo>
                      <a:pt x="116" y="242"/>
                    </a:lnTo>
                    <a:lnTo>
                      <a:pt x="112" y="242"/>
                    </a:lnTo>
                    <a:lnTo>
                      <a:pt x="109" y="242"/>
                    </a:lnTo>
                    <a:lnTo>
                      <a:pt x="103" y="242"/>
                    </a:lnTo>
                    <a:lnTo>
                      <a:pt x="100" y="242"/>
                    </a:lnTo>
                    <a:lnTo>
                      <a:pt x="94" y="242"/>
                    </a:lnTo>
                    <a:lnTo>
                      <a:pt x="88" y="240"/>
                    </a:lnTo>
                    <a:lnTo>
                      <a:pt x="85" y="238"/>
                    </a:lnTo>
                    <a:lnTo>
                      <a:pt x="79" y="238"/>
                    </a:lnTo>
                    <a:lnTo>
                      <a:pt x="77" y="236"/>
                    </a:lnTo>
                    <a:lnTo>
                      <a:pt x="72" y="234"/>
                    </a:lnTo>
                    <a:lnTo>
                      <a:pt x="70" y="234"/>
                    </a:lnTo>
                    <a:lnTo>
                      <a:pt x="66" y="232"/>
                    </a:lnTo>
                    <a:lnTo>
                      <a:pt x="65" y="232"/>
                    </a:lnTo>
                    <a:lnTo>
                      <a:pt x="59" y="229"/>
                    </a:lnTo>
                    <a:lnTo>
                      <a:pt x="55" y="225"/>
                    </a:lnTo>
                    <a:lnTo>
                      <a:pt x="52" y="223"/>
                    </a:lnTo>
                    <a:lnTo>
                      <a:pt x="50" y="221"/>
                    </a:lnTo>
                    <a:lnTo>
                      <a:pt x="46" y="216"/>
                    </a:lnTo>
                    <a:lnTo>
                      <a:pt x="44" y="210"/>
                    </a:lnTo>
                    <a:lnTo>
                      <a:pt x="44" y="208"/>
                    </a:lnTo>
                    <a:lnTo>
                      <a:pt x="44" y="207"/>
                    </a:lnTo>
                    <a:lnTo>
                      <a:pt x="6" y="251"/>
                    </a:lnTo>
                    <a:lnTo>
                      <a:pt x="6" y="249"/>
                    </a:lnTo>
                    <a:lnTo>
                      <a:pt x="4" y="247"/>
                    </a:lnTo>
                    <a:lnTo>
                      <a:pt x="4" y="243"/>
                    </a:lnTo>
                    <a:lnTo>
                      <a:pt x="4" y="242"/>
                    </a:lnTo>
                    <a:lnTo>
                      <a:pt x="2" y="238"/>
                    </a:lnTo>
                    <a:lnTo>
                      <a:pt x="2" y="234"/>
                    </a:lnTo>
                    <a:lnTo>
                      <a:pt x="2" y="231"/>
                    </a:lnTo>
                    <a:lnTo>
                      <a:pt x="2" y="225"/>
                    </a:lnTo>
                    <a:lnTo>
                      <a:pt x="0" y="221"/>
                    </a:lnTo>
                    <a:lnTo>
                      <a:pt x="0" y="216"/>
                    </a:lnTo>
                    <a:lnTo>
                      <a:pt x="0" y="210"/>
                    </a:lnTo>
                    <a:lnTo>
                      <a:pt x="0" y="205"/>
                    </a:lnTo>
                    <a:lnTo>
                      <a:pt x="0" y="201"/>
                    </a:lnTo>
                    <a:lnTo>
                      <a:pt x="0" y="199"/>
                    </a:lnTo>
                    <a:lnTo>
                      <a:pt x="2" y="195"/>
                    </a:lnTo>
                    <a:lnTo>
                      <a:pt x="2" y="192"/>
                    </a:lnTo>
                    <a:lnTo>
                      <a:pt x="2" y="188"/>
                    </a:lnTo>
                    <a:lnTo>
                      <a:pt x="2" y="184"/>
                    </a:lnTo>
                    <a:lnTo>
                      <a:pt x="2" y="181"/>
                    </a:lnTo>
                    <a:lnTo>
                      <a:pt x="2" y="177"/>
                    </a:lnTo>
                    <a:lnTo>
                      <a:pt x="4" y="173"/>
                    </a:lnTo>
                    <a:lnTo>
                      <a:pt x="4" y="170"/>
                    </a:lnTo>
                    <a:lnTo>
                      <a:pt x="6" y="166"/>
                    </a:lnTo>
                    <a:lnTo>
                      <a:pt x="6" y="162"/>
                    </a:lnTo>
                    <a:lnTo>
                      <a:pt x="7" y="159"/>
                    </a:lnTo>
                    <a:lnTo>
                      <a:pt x="7" y="155"/>
                    </a:lnTo>
                    <a:lnTo>
                      <a:pt x="7" y="149"/>
                    </a:lnTo>
                    <a:lnTo>
                      <a:pt x="9" y="146"/>
                    </a:lnTo>
                    <a:lnTo>
                      <a:pt x="11" y="142"/>
                    </a:lnTo>
                    <a:lnTo>
                      <a:pt x="13" y="138"/>
                    </a:lnTo>
                    <a:lnTo>
                      <a:pt x="15" y="133"/>
                    </a:lnTo>
                    <a:lnTo>
                      <a:pt x="17" y="129"/>
                    </a:lnTo>
                    <a:lnTo>
                      <a:pt x="18" y="125"/>
                    </a:lnTo>
                    <a:lnTo>
                      <a:pt x="18" y="122"/>
                    </a:lnTo>
                    <a:lnTo>
                      <a:pt x="20" y="116"/>
                    </a:lnTo>
                    <a:lnTo>
                      <a:pt x="22" y="112"/>
                    </a:lnTo>
                    <a:lnTo>
                      <a:pt x="24" y="107"/>
                    </a:lnTo>
                    <a:lnTo>
                      <a:pt x="28" y="103"/>
                    </a:lnTo>
                    <a:lnTo>
                      <a:pt x="29" y="98"/>
                    </a:lnTo>
                    <a:lnTo>
                      <a:pt x="33" y="94"/>
                    </a:lnTo>
                    <a:lnTo>
                      <a:pt x="35" y="88"/>
                    </a:lnTo>
                    <a:lnTo>
                      <a:pt x="37" y="85"/>
                    </a:lnTo>
                    <a:lnTo>
                      <a:pt x="41" y="79"/>
                    </a:lnTo>
                    <a:lnTo>
                      <a:pt x="44" y="76"/>
                    </a:lnTo>
                    <a:lnTo>
                      <a:pt x="46" y="70"/>
                    </a:lnTo>
                    <a:lnTo>
                      <a:pt x="50" y="64"/>
                    </a:lnTo>
                    <a:lnTo>
                      <a:pt x="53" y="61"/>
                    </a:lnTo>
                    <a:lnTo>
                      <a:pt x="57" y="57"/>
                    </a:lnTo>
                    <a:lnTo>
                      <a:pt x="61" y="52"/>
                    </a:lnTo>
                    <a:lnTo>
                      <a:pt x="65" y="48"/>
                    </a:lnTo>
                    <a:lnTo>
                      <a:pt x="68" y="42"/>
                    </a:lnTo>
                    <a:lnTo>
                      <a:pt x="74" y="39"/>
                    </a:lnTo>
                    <a:lnTo>
                      <a:pt x="77" y="35"/>
                    </a:lnTo>
                    <a:lnTo>
                      <a:pt x="81" y="31"/>
                    </a:lnTo>
                    <a:lnTo>
                      <a:pt x="87" y="28"/>
                    </a:lnTo>
                    <a:lnTo>
                      <a:pt x="90" y="26"/>
                    </a:lnTo>
                    <a:lnTo>
                      <a:pt x="94" y="22"/>
                    </a:lnTo>
                    <a:lnTo>
                      <a:pt x="100" y="20"/>
                    </a:lnTo>
                    <a:lnTo>
                      <a:pt x="105" y="17"/>
                    </a:lnTo>
                    <a:lnTo>
                      <a:pt x="109" y="15"/>
                    </a:lnTo>
                    <a:lnTo>
                      <a:pt x="114" y="13"/>
                    </a:lnTo>
                    <a:lnTo>
                      <a:pt x="120" y="11"/>
                    </a:lnTo>
                    <a:lnTo>
                      <a:pt x="124" y="9"/>
                    </a:lnTo>
                    <a:lnTo>
                      <a:pt x="129" y="7"/>
                    </a:lnTo>
                    <a:lnTo>
                      <a:pt x="133" y="5"/>
                    </a:lnTo>
                    <a:lnTo>
                      <a:pt x="138" y="5"/>
                    </a:lnTo>
                    <a:lnTo>
                      <a:pt x="144" y="4"/>
                    </a:lnTo>
                    <a:lnTo>
                      <a:pt x="148" y="4"/>
                    </a:lnTo>
                    <a:lnTo>
                      <a:pt x="153" y="2"/>
                    </a:lnTo>
                    <a:lnTo>
                      <a:pt x="159" y="2"/>
                    </a:lnTo>
                    <a:lnTo>
                      <a:pt x="164" y="0"/>
                    </a:lnTo>
                    <a:lnTo>
                      <a:pt x="168" y="0"/>
                    </a:lnTo>
                    <a:lnTo>
                      <a:pt x="173" y="0"/>
                    </a:lnTo>
                    <a:lnTo>
                      <a:pt x="177" y="0"/>
                    </a:lnTo>
                    <a:lnTo>
                      <a:pt x="183" y="0"/>
                    </a:lnTo>
                    <a:lnTo>
                      <a:pt x="188" y="0"/>
                    </a:lnTo>
                    <a:lnTo>
                      <a:pt x="192" y="0"/>
                    </a:lnTo>
                    <a:lnTo>
                      <a:pt x="197" y="0"/>
                    </a:lnTo>
                    <a:lnTo>
                      <a:pt x="203" y="0"/>
                    </a:lnTo>
                    <a:lnTo>
                      <a:pt x="207" y="2"/>
                    </a:lnTo>
                    <a:lnTo>
                      <a:pt x="210" y="2"/>
                    </a:lnTo>
                    <a:lnTo>
                      <a:pt x="216" y="2"/>
                    </a:lnTo>
                    <a:lnTo>
                      <a:pt x="219" y="2"/>
                    </a:lnTo>
                    <a:lnTo>
                      <a:pt x="225" y="4"/>
                    </a:lnTo>
                    <a:lnTo>
                      <a:pt x="229" y="4"/>
                    </a:lnTo>
                    <a:lnTo>
                      <a:pt x="232" y="5"/>
                    </a:lnTo>
                    <a:lnTo>
                      <a:pt x="238" y="5"/>
                    </a:lnTo>
                    <a:lnTo>
                      <a:pt x="242" y="5"/>
                    </a:lnTo>
                    <a:lnTo>
                      <a:pt x="245" y="7"/>
                    </a:lnTo>
                    <a:lnTo>
                      <a:pt x="249" y="7"/>
                    </a:lnTo>
                    <a:lnTo>
                      <a:pt x="253" y="9"/>
                    </a:lnTo>
                    <a:lnTo>
                      <a:pt x="256" y="9"/>
                    </a:lnTo>
                    <a:lnTo>
                      <a:pt x="260" y="11"/>
                    </a:lnTo>
                    <a:lnTo>
                      <a:pt x="264" y="11"/>
                    </a:lnTo>
                    <a:lnTo>
                      <a:pt x="267" y="11"/>
                    </a:lnTo>
                    <a:lnTo>
                      <a:pt x="269" y="13"/>
                    </a:lnTo>
                    <a:lnTo>
                      <a:pt x="275" y="15"/>
                    </a:lnTo>
                    <a:lnTo>
                      <a:pt x="280" y="17"/>
                    </a:lnTo>
                    <a:lnTo>
                      <a:pt x="284" y="18"/>
                    </a:lnTo>
                    <a:lnTo>
                      <a:pt x="289" y="20"/>
                    </a:lnTo>
                    <a:lnTo>
                      <a:pt x="291" y="20"/>
                    </a:lnTo>
                    <a:lnTo>
                      <a:pt x="293" y="22"/>
                    </a:lnTo>
                    <a:lnTo>
                      <a:pt x="295" y="22"/>
                    </a:lnTo>
                    <a:lnTo>
                      <a:pt x="297" y="22"/>
                    </a:lnTo>
                    <a:lnTo>
                      <a:pt x="297" y="24"/>
                    </a:lnTo>
                    <a:lnTo>
                      <a:pt x="299" y="26"/>
                    </a:lnTo>
                    <a:lnTo>
                      <a:pt x="302" y="29"/>
                    </a:lnTo>
                    <a:lnTo>
                      <a:pt x="306" y="33"/>
                    </a:lnTo>
                    <a:lnTo>
                      <a:pt x="310" y="39"/>
                    </a:lnTo>
                    <a:lnTo>
                      <a:pt x="312" y="42"/>
                    </a:lnTo>
                    <a:lnTo>
                      <a:pt x="315" y="44"/>
                    </a:lnTo>
                    <a:lnTo>
                      <a:pt x="317" y="48"/>
                    </a:lnTo>
                    <a:lnTo>
                      <a:pt x="319" y="52"/>
                    </a:lnTo>
                    <a:lnTo>
                      <a:pt x="323" y="55"/>
                    </a:lnTo>
                    <a:lnTo>
                      <a:pt x="325" y="59"/>
                    </a:lnTo>
                    <a:lnTo>
                      <a:pt x="326" y="63"/>
                    </a:lnTo>
                    <a:lnTo>
                      <a:pt x="330" y="66"/>
                    </a:lnTo>
                    <a:lnTo>
                      <a:pt x="332" y="72"/>
                    </a:lnTo>
                    <a:lnTo>
                      <a:pt x="336" y="76"/>
                    </a:lnTo>
                    <a:lnTo>
                      <a:pt x="337" y="81"/>
                    </a:lnTo>
                    <a:lnTo>
                      <a:pt x="341" y="85"/>
                    </a:lnTo>
                    <a:lnTo>
                      <a:pt x="343" y="90"/>
                    </a:lnTo>
                    <a:lnTo>
                      <a:pt x="345" y="94"/>
                    </a:lnTo>
                    <a:lnTo>
                      <a:pt x="348" y="100"/>
                    </a:lnTo>
                    <a:lnTo>
                      <a:pt x="350" y="105"/>
                    </a:lnTo>
                    <a:lnTo>
                      <a:pt x="354" y="111"/>
                    </a:lnTo>
                    <a:lnTo>
                      <a:pt x="356" y="116"/>
                    </a:lnTo>
                    <a:lnTo>
                      <a:pt x="356" y="120"/>
                    </a:lnTo>
                    <a:lnTo>
                      <a:pt x="358" y="122"/>
                    </a:lnTo>
                    <a:lnTo>
                      <a:pt x="360" y="125"/>
                    </a:lnTo>
                    <a:lnTo>
                      <a:pt x="361" y="129"/>
                    </a:lnTo>
                    <a:lnTo>
                      <a:pt x="409" y="155"/>
                    </a:lnTo>
                    <a:lnTo>
                      <a:pt x="419" y="188"/>
                    </a:lnTo>
                    <a:lnTo>
                      <a:pt x="420" y="188"/>
                    </a:lnTo>
                    <a:lnTo>
                      <a:pt x="424" y="188"/>
                    </a:lnTo>
                    <a:lnTo>
                      <a:pt x="430" y="190"/>
                    </a:lnTo>
                    <a:lnTo>
                      <a:pt x="431" y="190"/>
                    </a:lnTo>
                    <a:lnTo>
                      <a:pt x="435" y="192"/>
                    </a:lnTo>
                    <a:lnTo>
                      <a:pt x="439" y="192"/>
                    </a:lnTo>
                    <a:lnTo>
                      <a:pt x="443" y="194"/>
                    </a:lnTo>
                    <a:lnTo>
                      <a:pt x="446" y="194"/>
                    </a:lnTo>
                    <a:lnTo>
                      <a:pt x="452" y="195"/>
                    </a:lnTo>
                    <a:lnTo>
                      <a:pt x="455" y="197"/>
                    </a:lnTo>
                    <a:lnTo>
                      <a:pt x="461" y="199"/>
                    </a:lnTo>
                    <a:lnTo>
                      <a:pt x="466" y="199"/>
                    </a:lnTo>
                    <a:lnTo>
                      <a:pt x="472" y="201"/>
                    </a:lnTo>
                    <a:lnTo>
                      <a:pt x="478" y="203"/>
                    </a:lnTo>
                    <a:lnTo>
                      <a:pt x="483" y="205"/>
                    </a:lnTo>
                    <a:lnTo>
                      <a:pt x="485" y="205"/>
                    </a:lnTo>
                    <a:lnTo>
                      <a:pt x="489" y="207"/>
                    </a:lnTo>
                    <a:lnTo>
                      <a:pt x="492" y="207"/>
                    </a:lnTo>
                    <a:lnTo>
                      <a:pt x="496" y="208"/>
                    </a:lnTo>
                    <a:lnTo>
                      <a:pt x="498" y="210"/>
                    </a:lnTo>
                    <a:lnTo>
                      <a:pt x="502" y="210"/>
                    </a:lnTo>
                    <a:lnTo>
                      <a:pt x="505" y="212"/>
                    </a:lnTo>
                    <a:lnTo>
                      <a:pt x="509" y="214"/>
                    </a:lnTo>
                    <a:lnTo>
                      <a:pt x="513" y="216"/>
                    </a:lnTo>
                    <a:lnTo>
                      <a:pt x="516" y="216"/>
                    </a:lnTo>
                    <a:lnTo>
                      <a:pt x="520" y="218"/>
                    </a:lnTo>
                    <a:lnTo>
                      <a:pt x="522" y="219"/>
                    </a:lnTo>
                    <a:lnTo>
                      <a:pt x="526" y="219"/>
                    </a:lnTo>
                    <a:lnTo>
                      <a:pt x="529" y="221"/>
                    </a:lnTo>
                    <a:lnTo>
                      <a:pt x="533" y="223"/>
                    </a:lnTo>
                    <a:lnTo>
                      <a:pt x="537" y="225"/>
                    </a:lnTo>
                    <a:lnTo>
                      <a:pt x="540" y="225"/>
                    </a:lnTo>
                    <a:lnTo>
                      <a:pt x="544" y="227"/>
                    </a:lnTo>
                    <a:lnTo>
                      <a:pt x="548" y="229"/>
                    </a:lnTo>
                    <a:lnTo>
                      <a:pt x="551" y="231"/>
                    </a:lnTo>
                    <a:lnTo>
                      <a:pt x="555" y="232"/>
                    </a:lnTo>
                    <a:lnTo>
                      <a:pt x="559" y="234"/>
                    </a:lnTo>
                    <a:lnTo>
                      <a:pt x="562" y="236"/>
                    </a:lnTo>
                    <a:lnTo>
                      <a:pt x="566" y="238"/>
                    </a:lnTo>
                    <a:lnTo>
                      <a:pt x="596" y="437"/>
                    </a:lnTo>
                    <a:lnTo>
                      <a:pt x="573" y="649"/>
                    </a:ln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dirty="0"/>
              </a:p>
            </p:txBody>
          </p:sp>
          <p:sp>
            <p:nvSpPr>
              <p:cNvPr id="43" name="Freeform 26"/>
              <p:cNvSpPr>
                <a:spLocks/>
              </p:cNvSpPr>
              <p:nvPr/>
            </p:nvSpPr>
            <p:spPr bwMode="auto">
              <a:xfrm>
                <a:off x="792" y="2475"/>
                <a:ext cx="269" cy="194"/>
              </a:xfrm>
              <a:custGeom>
                <a:avLst/>
                <a:gdLst>
                  <a:gd name="T0" fmla="*/ 0 w 302"/>
                  <a:gd name="T1" fmla="*/ 4 h 217"/>
                  <a:gd name="T2" fmla="*/ 4 w 302"/>
                  <a:gd name="T3" fmla="*/ 0 h 217"/>
                  <a:gd name="T4" fmla="*/ 4 w 302"/>
                  <a:gd name="T5" fmla="*/ 4 h 217"/>
                  <a:gd name="T6" fmla="*/ 4 w 302"/>
                  <a:gd name="T7" fmla="*/ 4 h 217"/>
                  <a:gd name="T8" fmla="*/ 4 w 302"/>
                  <a:gd name="T9" fmla="*/ 4 h 217"/>
                  <a:gd name="T10" fmla="*/ 4 w 302"/>
                  <a:gd name="T11" fmla="*/ 4 h 217"/>
                  <a:gd name="T12" fmla="*/ 4 w 302"/>
                  <a:gd name="T13" fmla="*/ 4 h 217"/>
                  <a:gd name="T14" fmla="*/ 4 w 302"/>
                  <a:gd name="T15" fmla="*/ 4 h 217"/>
                  <a:gd name="T16" fmla="*/ 4 w 302"/>
                  <a:gd name="T17" fmla="*/ 4 h 217"/>
                  <a:gd name="T18" fmla="*/ 4 w 302"/>
                  <a:gd name="T19" fmla="*/ 4 h 217"/>
                  <a:gd name="T20" fmla="*/ 4 w 302"/>
                  <a:gd name="T21" fmla="*/ 4 h 217"/>
                  <a:gd name="T22" fmla="*/ 4 w 302"/>
                  <a:gd name="T23" fmla="*/ 4 h 217"/>
                  <a:gd name="T24" fmla="*/ 4 w 302"/>
                  <a:gd name="T25" fmla="*/ 4 h 217"/>
                  <a:gd name="T26" fmla="*/ 4 w 302"/>
                  <a:gd name="T27" fmla="*/ 4 h 217"/>
                  <a:gd name="T28" fmla="*/ 4 w 302"/>
                  <a:gd name="T29" fmla="*/ 4 h 217"/>
                  <a:gd name="T30" fmla="*/ 3 w 302"/>
                  <a:gd name="T31" fmla="*/ 4 h 217"/>
                  <a:gd name="T32" fmla="*/ 0 w 302"/>
                  <a:gd name="T33" fmla="*/ 4 h 217"/>
                  <a:gd name="T34" fmla="*/ 0 w 302"/>
                  <a:gd name="T35" fmla="*/ 4 h 2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302"/>
                  <a:gd name="T55" fmla="*/ 0 h 217"/>
                  <a:gd name="T56" fmla="*/ 302 w 302"/>
                  <a:gd name="T57" fmla="*/ 217 h 21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302" h="217">
                    <a:moveTo>
                      <a:pt x="0" y="14"/>
                    </a:moveTo>
                    <a:lnTo>
                      <a:pt x="238" y="0"/>
                    </a:lnTo>
                    <a:lnTo>
                      <a:pt x="245" y="42"/>
                    </a:lnTo>
                    <a:lnTo>
                      <a:pt x="302" y="92"/>
                    </a:lnTo>
                    <a:lnTo>
                      <a:pt x="260" y="131"/>
                    </a:lnTo>
                    <a:lnTo>
                      <a:pt x="215" y="132"/>
                    </a:lnTo>
                    <a:lnTo>
                      <a:pt x="219" y="164"/>
                    </a:lnTo>
                    <a:lnTo>
                      <a:pt x="232" y="197"/>
                    </a:lnTo>
                    <a:lnTo>
                      <a:pt x="215" y="208"/>
                    </a:lnTo>
                    <a:lnTo>
                      <a:pt x="195" y="201"/>
                    </a:lnTo>
                    <a:lnTo>
                      <a:pt x="160" y="217"/>
                    </a:lnTo>
                    <a:lnTo>
                      <a:pt x="134" y="208"/>
                    </a:lnTo>
                    <a:lnTo>
                      <a:pt x="114" y="217"/>
                    </a:lnTo>
                    <a:lnTo>
                      <a:pt x="64" y="191"/>
                    </a:lnTo>
                    <a:lnTo>
                      <a:pt x="42" y="179"/>
                    </a:lnTo>
                    <a:lnTo>
                      <a:pt x="3" y="83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5F5F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dirty="0"/>
              </a:p>
            </p:txBody>
          </p:sp>
          <p:sp>
            <p:nvSpPr>
              <p:cNvPr id="44" name="Freeform 27"/>
              <p:cNvSpPr>
                <a:spLocks/>
              </p:cNvSpPr>
              <p:nvPr/>
            </p:nvSpPr>
            <p:spPr bwMode="auto">
              <a:xfrm>
                <a:off x="1306" y="1876"/>
                <a:ext cx="342" cy="623"/>
              </a:xfrm>
              <a:custGeom>
                <a:avLst/>
                <a:gdLst>
                  <a:gd name="T0" fmla="*/ 0 w 383"/>
                  <a:gd name="T1" fmla="*/ 4 h 699"/>
                  <a:gd name="T2" fmla="*/ 4 w 383"/>
                  <a:gd name="T3" fmla="*/ 4 h 699"/>
                  <a:gd name="T4" fmla="*/ 4 w 383"/>
                  <a:gd name="T5" fmla="*/ 4 h 699"/>
                  <a:gd name="T6" fmla="*/ 4 w 383"/>
                  <a:gd name="T7" fmla="*/ 4 h 699"/>
                  <a:gd name="T8" fmla="*/ 4 w 383"/>
                  <a:gd name="T9" fmla="*/ 4 h 699"/>
                  <a:gd name="T10" fmla="*/ 4 w 383"/>
                  <a:gd name="T11" fmla="*/ 0 h 699"/>
                  <a:gd name="T12" fmla="*/ 0 w 383"/>
                  <a:gd name="T13" fmla="*/ 4 h 699"/>
                  <a:gd name="T14" fmla="*/ 0 w 383"/>
                  <a:gd name="T15" fmla="*/ 4 h 69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83"/>
                  <a:gd name="T25" fmla="*/ 0 h 699"/>
                  <a:gd name="T26" fmla="*/ 383 w 383"/>
                  <a:gd name="T27" fmla="*/ 699 h 69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83" h="699">
                    <a:moveTo>
                      <a:pt x="0" y="244"/>
                    </a:moveTo>
                    <a:lnTo>
                      <a:pt x="7" y="699"/>
                    </a:lnTo>
                    <a:lnTo>
                      <a:pt x="383" y="694"/>
                    </a:lnTo>
                    <a:lnTo>
                      <a:pt x="370" y="456"/>
                    </a:lnTo>
                    <a:lnTo>
                      <a:pt x="334" y="238"/>
                    </a:lnTo>
                    <a:lnTo>
                      <a:pt x="131" y="0"/>
                    </a:lnTo>
                    <a:lnTo>
                      <a:pt x="0" y="244"/>
                    </a:ln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dirty="0"/>
              </a:p>
            </p:txBody>
          </p:sp>
          <p:sp>
            <p:nvSpPr>
              <p:cNvPr id="45" name="Freeform 28"/>
              <p:cNvSpPr>
                <a:spLocks/>
              </p:cNvSpPr>
              <p:nvPr/>
            </p:nvSpPr>
            <p:spPr bwMode="auto">
              <a:xfrm>
                <a:off x="1250" y="2495"/>
                <a:ext cx="201" cy="937"/>
              </a:xfrm>
              <a:custGeom>
                <a:avLst/>
                <a:gdLst>
                  <a:gd name="T0" fmla="*/ 4 w 225"/>
                  <a:gd name="T1" fmla="*/ 4 h 1051"/>
                  <a:gd name="T2" fmla="*/ 4 w 225"/>
                  <a:gd name="T3" fmla="*/ 4 h 1051"/>
                  <a:gd name="T4" fmla="*/ 4 w 225"/>
                  <a:gd name="T5" fmla="*/ 4 h 1051"/>
                  <a:gd name="T6" fmla="*/ 4 w 225"/>
                  <a:gd name="T7" fmla="*/ 4 h 1051"/>
                  <a:gd name="T8" fmla="*/ 4 w 225"/>
                  <a:gd name="T9" fmla="*/ 4 h 1051"/>
                  <a:gd name="T10" fmla="*/ 4 w 225"/>
                  <a:gd name="T11" fmla="*/ 4 h 1051"/>
                  <a:gd name="T12" fmla="*/ 4 w 225"/>
                  <a:gd name="T13" fmla="*/ 4 h 1051"/>
                  <a:gd name="T14" fmla="*/ 4 w 225"/>
                  <a:gd name="T15" fmla="*/ 4 h 1051"/>
                  <a:gd name="T16" fmla="*/ 4 w 225"/>
                  <a:gd name="T17" fmla="*/ 4 h 1051"/>
                  <a:gd name="T18" fmla="*/ 4 w 225"/>
                  <a:gd name="T19" fmla="*/ 4 h 1051"/>
                  <a:gd name="T20" fmla="*/ 4 w 225"/>
                  <a:gd name="T21" fmla="*/ 4 h 1051"/>
                  <a:gd name="T22" fmla="*/ 4 w 225"/>
                  <a:gd name="T23" fmla="*/ 4 h 1051"/>
                  <a:gd name="T24" fmla="*/ 4 w 225"/>
                  <a:gd name="T25" fmla="*/ 4 h 1051"/>
                  <a:gd name="T26" fmla="*/ 4 w 225"/>
                  <a:gd name="T27" fmla="*/ 4 h 1051"/>
                  <a:gd name="T28" fmla="*/ 4 w 225"/>
                  <a:gd name="T29" fmla="*/ 4 h 1051"/>
                  <a:gd name="T30" fmla="*/ 4 w 225"/>
                  <a:gd name="T31" fmla="*/ 4 h 1051"/>
                  <a:gd name="T32" fmla="*/ 4 w 225"/>
                  <a:gd name="T33" fmla="*/ 4 h 1051"/>
                  <a:gd name="T34" fmla="*/ 4 w 225"/>
                  <a:gd name="T35" fmla="*/ 4 h 1051"/>
                  <a:gd name="T36" fmla="*/ 4 w 225"/>
                  <a:gd name="T37" fmla="*/ 4 h 1051"/>
                  <a:gd name="T38" fmla="*/ 4 w 225"/>
                  <a:gd name="T39" fmla="*/ 4 h 1051"/>
                  <a:gd name="T40" fmla="*/ 4 w 225"/>
                  <a:gd name="T41" fmla="*/ 4 h 1051"/>
                  <a:gd name="T42" fmla="*/ 4 w 225"/>
                  <a:gd name="T43" fmla="*/ 4 h 1051"/>
                  <a:gd name="T44" fmla="*/ 4 w 225"/>
                  <a:gd name="T45" fmla="*/ 4 h 1051"/>
                  <a:gd name="T46" fmla="*/ 4 w 225"/>
                  <a:gd name="T47" fmla="*/ 4 h 1051"/>
                  <a:gd name="T48" fmla="*/ 4 w 225"/>
                  <a:gd name="T49" fmla="*/ 4 h 1051"/>
                  <a:gd name="T50" fmla="*/ 4 w 225"/>
                  <a:gd name="T51" fmla="*/ 4 h 1051"/>
                  <a:gd name="T52" fmla="*/ 4 w 225"/>
                  <a:gd name="T53" fmla="*/ 4 h 1051"/>
                  <a:gd name="T54" fmla="*/ 4 w 225"/>
                  <a:gd name="T55" fmla="*/ 4 h 1051"/>
                  <a:gd name="T56" fmla="*/ 4 w 225"/>
                  <a:gd name="T57" fmla="*/ 4 h 1051"/>
                  <a:gd name="T58" fmla="*/ 4 w 225"/>
                  <a:gd name="T59" fmla="*/ 2 h 1051"/>
                  <a:gd name="T60" fmla="*/ 4 w 225"/>
                  <a:gd name="T61" fmla="*/ 0 h 1051"/>
                  <a:gd name="T62" fmla="*/ 4 w 225"/>
                  <a:gd name="T63" fmla="*/ 0 h 1051"/>
                  <a:gd name="T64" fmla="*/ 4 w 225"/>
                  <a:gd name="T65" fmla="*/ 2 h 1051"/>
                  <a:gd name="T66" fmla="*/ 4 w 225"/>
                  <a:gd name="T67" fmla="*/ 2 h 1051"/>
                  <a:gd name="T68" fmla="*/ 4 w 225"/>
                  <a:gd name="T69" fmla="*/ 2 h 1051"/>
                  <a:gd name="T70" fmla="*/ 4 w 225"/>
                  <a:gd name="T71" fmla="*/ 4 h 1051"/>
                  <a:gd name="T72" fmla="*/ 4 w 225"/>
                  <a:gd name="T73" fmla="*/ 4 h 1051"/>
                  <a:gd name="T74" fmla="*/ 4 w 225"/>
                  <a:gd name="T75" fmla="*/ 4 h 1051"/>
                  <a:gd name="T76" fmla="*/ 4 w 225"/>
                  <a:gd name="T77" fmla="*/ 4 h 1051"/>
                  <a:gd name="T78" fmla="*/ 4 w 225"/>
                  <a:gd name="T79" fmla="*/ 4 h 1051"/>
                  <a:gd name="T80" fmla="*/ 4 w 225"/>
                  <a:gd name="T81" fmla="*/ 4 h 1051"/>
                  <a:gd name="T82" fmla="*/ 4 w 225"/>
                  <a:gd name="T83" fmla="*/ 4 h 1051"/>
                  <a:gd name="T84" fmla="*/ 4 w 225"/>
                  <a:gd name="T85" fmla="*/ 4 h 1051"/>
                  <a:gd name="T86" fmla="*/ 4 w 225"/>
                  <a:gd name="T87" fmla="*/ 4 h 1051"/>
                  <a:gd name="T88" fmla="*/ 4 w 225"/>
                  <a:gd name="T89" fmla="*/ 4 h 1051"/>
                  <a:gd name="T90" fmla="*/ 4 w 225"/>
                  <a:gd name="T91" fmla="*/ 4 h 1051"/>
                  <a:gd name="T92" fmla="*/ 4 w 225"/>
                  <a:gd name="T93" fmla="*/ 4 h 1051"/>
                  <a:gd name="T94" fmla="*/ 4 w 225"/>
                  <a:gd name="T95" fmla="*/ 4 h 1051"/>
                  <a:gd name="T96" fmla="*/ 4 w 225"/>
                  <a:gd name="T97" fmla="*/ 4 h 1051"/>
                  <a:gd name="T98" fmla="*/ 4 w 225"/>
                  <a:gd name="T99" fmla="*/ 4 h 1051"/>
                  <a:gd name="T100" fmla="*/ 4 w 225"/>
                  <a:gd name="T101" fmla="*/ 4 h 1051"/>
                  <a:gd name="T102" fmla="*/ 4 w 225"/>
                  <a:gd name="T103" fmla="*/ 4 h 1051"/>
                  <a:gd name="T104" fmla="*/ 4 w 225"/>
                  <a:gd name="T105" fmla="*/ 4 h 1051"/>
                  <a:gd name="T106" fmla="*/ 4 w 225"/>
                  <a:gd name="T107" fmla="*/ 4 h 1051"/>
                  <a:gd name="T108" fmla="*/ 4 w 225"/>
                  <a:gd name="T109" fmla="*/ 4 h 1051"/>
                  <a:gd name="T110" fmla="*/ 4 w 225"/>
                  <a:gd name="T111" fmla="*/ 4 h 1051"/>
                  <a:gd name="T112" fmla="*/ 4 w 225"/>
                  <a:gd name="T113" fmla="*/ 4 h 1051"/>
                  <a:gd name="T114" fmla="*/ 4 w 225"/>
                  <a:gd name="T115" fmla="*/ 4 h 1051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25"/>
                  <a:gd name="T175" fmla="*/ 0 h 1051"/>
                  <a:gd name="T176" fmla="*/ 225 w 225"/>
                  <a:gd name="T177" fmla="*/ 1051 h 1051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25" h="1051">
                    <a:moveTo>
                      <a:pt x="120" y="1051"/>
                    </a:moveTo>
                    <a:lnTo>
                      <a:pt x="43" y="1044"/>
                    </a:lnTo>
                    <a:lnTo>
                      <a:pt x="22" y="1035"/>
                    </a:lnTo>
                    <a:lnTo>
                      <a:pt x="6" y="1015"/>
                    </a:lnTo>
                    <a:lnTo>
                      <a:pt x="0" y="979"/>
                    </a:lnTo>
                    <a:lnTo>
                      <a:pt x="41" y="943"/>
                    </a:lnTo>
                    <a:lnTo>
                      <a:pt x="57" y="878"/>
                    </a:lnTo>
                    <a:lnTo>
                      <a:pt x="57" y="876"/>
                    </a:lnTo>
                    <a:lnTo>
                      <a:pt x="57" y="872"/>
                    </a:lnTo>
                    <a:lnTo>
                      <a:pt x="57" y="871"/>
                    </a:lnTo>
                    <a:lnTo>
                      <a:pt x="57" y="869"/>
                    </a:lnTo>
                    <a:lnTo>
                      <a:pt x="57" y="865"/>
                    </a:lnTo>
                    <a:lnTo>
                      <a:pt x="57" y="861"/>
                    </a:lnTo>
                    <a:lnTo>
                      <a:pt x="57" y="858"/>
                    </a:lnTo>
                    <a:lnTo>
                      <a:pt x="57" y="854"/>
                    </a:lnTo>
                    <a:lnTo>
                      <a:pt x="59" y="850"/>
                    </a:lnTo>
                    <a:lnTo>
                      <a:pt x="59" y="847"/>
                    </a:lnTo>
                    <a:lnTo>
                      <a:pt x="59" y="841"/>
                    </a:lnTo>
                    <a:lnTo>
                      <a:pt x="59" y="836"/>
                    </a:lnTo>
                    <a:lnTo>
                      <a:pt x="59" y="830"/>
                    </a:lnTo>
                    <a:lnTo>
                      <a:pt x="61" y="826"/>
                    </a:lnTo>
                    <a:lnTo>
                      <a:pt x="61" y="821"/>
                    </a:lnTo>
                    <a:lnTo>
                      <a:pt x="63" y="815"/>
                    </a:lnTo>
                    <a:lnTo>
                      <a:pt x="63" y="810"/>
                    </a:lnTo>
                    <a:lnTo>
                      <a:pt x="63" y="804"/>
                    </a:lnTo>
                    <a:lnTo>
                      <a:pt x="65" y="799"/>
                    </a:lnTo>
                    <a:lnTo>
                      <a:pt x="65" y="793"/>
                    </a:lnTo>
                    <a:lnTo>
                      <a:pt x="67" y="789"/>
                    </a:lnTo>
                    <a:lnTo>
                      <a:pt x="68" y="784"/>
                    </a:lnTo>
                    <a:lnTo>
                      <a:pt x="68" y="778"/>
                    </a:lnTo>
                    <a:lnTo>
                      <a:pt x="70" y="773"/>
                    </a:lnTo>
                    <a:lnTo>
                      <a:pt x="70" y="769"/>
                    </a:lnTo>
                    <a:lnTo>
                      <a:pt x="72" y="764"/>
                    </a:lnTo>
                    <a:lnTo>
                      <a:pt x="74" y="758"/>
                    </a:lnTo>
                    <a:lnTo>
                      <a:pt x="76" y="754"/>
                    </a:lnTo>
                    <a:lnTo>
                      <a:pt x="78" y="751"/>
                    </a:lnTo>
                    <a:lnTo>
                      <a:pt x="79" y="747"/>
                    </a:lnTo>
                    <a:lnTo>
                      <a:pt x="81" y="743"/>
                    </a:lnTo>
                    <a:lnTo>
                      <a:pt x="83" y="740"/>
                    </a:lnTo>
                    <a:lnTo>
                      <a:pt x="85" y="736"/>
                    </a:lnTo>
                    <a:lnTo>
                      <a:pt x="85" y="732"/>
                    </a:lnTo>
                    <a:lnTo>
                      <a:pt x="87" y="727"/>
                    </a:lnTo>
                    <a:lnTo>
                      <a:pt x="89" y="723"/>
                    </a:lnTo>
                    <a:lnTo>
                      <a:pt x="89" y="719"/>
                    </a:lnTo>
                    <a:lnTo>
                      <a:pt x="91" y="714"/>
                    </a:lnTo>
                    <a:lnTo>
                      <a:pt x="91" y="710"/>
                    </a:lnTo>
                    <a:lnTo>
                      <a:pt x="92" y="705"/>
                    </a:lnTo>
                    <a:lnTo>
                      <a:pt x="94" y="701"/>
                    </a:lnTo>
                    <a:lnTo>
                      <a:pt x="94" y="695"/>
                    </a:lnTo>
                    <a:lnTo>
                      <a:pt x="96" y="692"/>
                    </a:lnTo>
                    <a:lnTo>
                      <a:pt x="96" y="686"/>
                    </a:lnTo>
                    <a:lnTo>
                      <a:pt x="96" y="681"/>
                    </a:lnTo>
                    <a:lnTo>
                      <a:pt x="98" y="677"/>
                    </a:lnTo>
                    <a:lnTo>
                      <a:pt x="98" y="671"/>
                    </a:lnTo>
                    <a:lnTo>
                      <a:pt x="98" y="668"/>
                    </a:lnTo>
                    <a:lnTo>
                      <a:pt x="98" y="662"/>
                    </a:lnTo>
                    <a:lnTo>
                      <a:pt x="98" y="657"/>
                    </a:lnTo>
                    <a:lnTo>
                      <a:pt x="98" y="653"/>
                    </a:lnTo>
                    <a:lnTo>
                      <a:pt x="98" y="647"/>
                    </a:lnTo>
                    <a:lnTo>
                      <a:pt x="96" y="642"/>
                    </a:lnTo>
                    <a:lnTo>
                      <a:pt x="96" y="638"/>
                    </a:lnTo>
                    <a:lnTo>
                      <a:pt x="96" y="633"/>
                    </a:lnTo>
                    <a:lnTo>
                      <a:pt x="96" y="627"/>
                    </a:lnTo>
                    <a:lnTo>
                      <a:pt x="94" y="623"/>
                    </a:lnTo>
                    <a:lnTo>
                      <a:pt x="94" y="618"/>
                    </a:lnTo>
                    <a:lnTo>
                      <a:pt x="92" y="614"/>
                    </a:lnTo>
                    <a:lnTo>
                      <a:pt x="92" y="609"/>
                    </a:lnTo>
                    <a:lnTo>
                      <a:pt x="91" y="605"/>
                    </a:lnTo>
                    <a:lnTo>
                      <a:pt x="91" y="601"/>
                    </a:lnTo>
                    <a:lnTo>
                      <a:pt x="89" y="596"/>
                    </a:lnTo>
                    <a:lnTo>
                      <a:pt x="87" y="590"/>
                    </a:lnTo>
                    <a:lnTo>
                      <a:pt x="85" y="585"/>
                    </a:lnTo>
                    <a:lnTo>
                      <a:pt x="83" y="579"/>
                    </a:lnTo>
                    <a:lnTo>
                      <a:pt x="81" y="575"/>
                    </a:lnTo>
                    <a:lnTo>
                      <a:pt x="79" y="574"/>
                    </a:lnTo>
                    <a:lnTo>
                      <a:pt x="79" y="570"/>
                    </a:lnTo>
                    <a:lnTo>
                      <a:pt x="79" y="566"/>
                    </a:lnTo>
                    <a:lnTo>
                      <a:pt x="78" y="564"/>
                    </a:lnTo>
                    <a:lnTo>
                      <a:pt x="76" y="561"/>
                    </a:lnTo>
                    <a:lnTo>
                      <a:pt x="76" y="557"/>
                    </a:lnTo>
                    <a:lnTo>
                      <a:pt x="76" y="553"/>
                    </a:lnTo>
                    <a:lnTo>
                      <a:pt x="74" y="550"/>
                    </a:lnTo>
                    <a:lnTo>
                      <a:pt x="72" y="548"/>
                    </a:lnTo>
                    <a:lnTo>
                      <a:pt x="70" y="544"/>
                    </a:lnTo>
                    <a:lnTo>
                      <a:pt x="70" y="540"/>
                    </a:lnTo>
                    <a:lnTo>
                      <a:pt x="68" y="537"/>
                    </a:lnTo>
                    <a:lnTo>
                      <a:pt x="68" y="531"/>
                    </a:lnTo>
                    <a:lnTo>
                      <a:pt x="67" y="527"/>
                    </a:lnTo>
                    <a:lnTo>
                      <a:pt x="65" y="526"/>
                    </a:lnTo>
                    <a:lnTo>
                      <a:pt x="63" y="520"/>
                    </a:lnTo>
                    <a:lnTo>
                      <a:pt x="63" y="516"/>
                    </a:lnTo>
                    <a:lnTo>
                      <a:pt x="61" y="513"/>
                    </a:lnTo>
                    <a:lnTo>
                      <a:pt x="61" y="509"/>
                    </a:lnTo>
                    <a:lnTo>
                      <a:pt x="59" y="503"/>
                    </a:lnTo>
                    <a:lnTo>
                      <a:pt x="59" y="500"/>
                    </a:lnTo>
                    <a:lnTo>
                      <a:pt x="59" y="496"/>
                    </a:lnTo>
                    <a:lnTo>
                      <a:pt x="57" y="492"/>
                    </a:lnTo>
                    <a:lnTo>
                      <a:pt x="55" y="487"/>
                    </a:lnTo>
                    <a:lnTo>
                      <a:pt x="55" y="483"/>
                    </a:lnTo>
                    <a:lnTo>
                      <a:pt x="54" y="479"/>
                    </a:lnTo>
                    <a:lnTo>
                      <a:pt x="54" y="474"/>
                    </a:lnTo>
                    <a:lnTo>
                      <a:pt x="52" y="470"/>
                    </a:lnTo>
                    <a:lnTo>
                      <a:pt x="52" y="465"/>
                    </a:lnTo>
                    <a:lnTo>
                      <a:pt x="50" y="461"/>
                    </a:lnTo>
                    <a:lnTo>
                      <a:pt x="50" y="455"/>
                    </a:lnTo>
                    <a:lnTo>
                      <a:pt x="48" y="452"/>
                    </a:lnTo>
                    <a:lnTo>
                      <a:pt x="48" y="446"/>
                    </a:lnTo>
                    <a:lnTo>
                      <a:pt x="48" y="441"/>
                    </a:lnTo>
                    <a:lnTo>
                      <a:pt x="46" y="437"/>
                    </a:lnTo>
                    <a:lnTo>
                      <a:pt x="46" y="431"/>
                    </a:lnTo>
                    <a:lnTo>
                      <a:pt x="46" y="426"/>
                    </a:lnTo>
                    <a:lnTo>
                      <a:pt x="44" y="422"/>
                    </a:lnTo>
                    <a:lnTo>
                      <a:pt x="44" y="417"/>
                    </a:lnTo>
                    <a:lnTo>
                      <a:pt x="44" y="411"/>
                    </a:lnTo>
                    <a:lnTo>
                      <a:pt x="43" y="406"/>
                    </a:lnTo>
                    <a:lnTo>
                      <a:pt x="43" y="400"/>
                    </a:lnTo>
                    <a:lnTo>
                      <a:pt x="43" y="396"/>
                    </a:lnTo>
                    <a:lnTo>
                      <a:pt x="43" y="391"/>
                    </a:lnTo>
                    <a:lnTo>
                      <a:pt x="43" y="385"/>
                    </a:lnTo>
                    <a:lnTo>
                      <a:pt x="43" y="380"/>
                    </a:lnTo>
                    <a:lnTo>
                      <a:pt x="43" y="374"/>
                    </a:lnTo>
                    <a:lnTo>
                      <a:pt x="43" y="369"/>
                    </a:lnTo>
                    <a:lnTo>
                      <a:pt x="43" y="363"/>
                    </a:lnTo>
                    <a:lnTo>
                      <a:pt x="43" y="358"/>
                    </a:lnTo>
                    <a:lnTo>
                      <a:pt x="43" y="352"/>
                    </a:lnTo>
                    <a:lnTo>
                      <a:pt x="43" y="347"/>
                    </a:lnTo>
                    <a:lnTo>
                      <a:pt x="43" y="341"/>
                    </a:lnTo>
                    <a:lnTo>
                      <a:pt x="43" y="336"/>
                    </a:lnTo>
                    <a:lnTo>
                      <a:pt x="43" y="330"/>
                    </a:lnTo>
                    <a:lnTo>
                      <a:pt x="43" y="326"/>
                    </a:lnTo>
                    <a:lnTo>
                      <a:pt x="43" y="323"/>
                    </a:lnTo>
                    <a:lnTo>
                      <a:pt x="43" y="319"/>
                    </a:lnTo>
                    <a:lnTo>
                      <a:pt x="44" y="315"/>
                    </a:lnTo>
                    <a:lnTo>
                      <a:pt x="44" y="310"/>
                    </a:lnTo>
                    <a:lnTo>
                      <a:pt x="44" y="306"/>
                    </a:lnTo>
                    <a:lnTo>
                      <a:pt x="44" y="302"/>
                    </a:lnTo>
                    <a:lnTo>
                      <a:pt x="44" y="297"/>
                    </a:lnTo>
                    <a:lnTo>
                      <a:pt x="44" y="293"/>
                    </a:lnTo>
                    <a:lnTo>
                      <a:pt x="44" y="288"/>
                    </a:lnTo>
                    <a:lnTo>
                      <a:pt x="43" y="284"/>
                    </a:lnTo>
                    <a:lnTo>
                      <a:pt x="43" y="280"/>
                    </a:lnTo>
                    <a:lnTo>
                      <a:pt x="43" y="276"/>
                    </a:lnTo>
                    <a:lnTo>
                      <a:pt x="41" y="273"/>
                    </a:lnTo>
                    <a:lnTo>
                      <a:pt x="41" y="269"/>
                    </a:lnTo>
                    <a:lnTo>
                      <a:pt x="39" y="267"/>
                    </a:lnTo>
                    <a:lnTo>
                      <a:pt x="37" y="264"/>
                    </a:lnTo>
                    <a:lnTo>
                      <a:pt x="35" y="260"/>
                    </a:lnTo>
                    <a:lnTo>
                      <a:pt x="33" y="256"/>
                    </a:lnTo>
                    <a:lnTo>
                      <a:pt x="33" y="253"/>
                    </a:lnTo>
                    <a:lnTo>
                      <a:pt x="32" y="249"/>
                    </a:lnTo>
                    <a:lnTo>
                      <a:pt x="30" y="243"/>
                    </a:lnTo>
                    <a:lnTo>
                      <a:pt x="28" y="240"/>
                    </a:lnTo>
                    <a:lnTo>
                      <a:pt x="26" y="234"/>
                    </a:lnTo>
                    <a:lnTo>
                      <a:pt x="26" y="229"/>
                    </a:lnTo>
                    <a:lnTo>
                      <a:pt x="24" y="225"/>
                    </a:lnTo>
                    <a:lnTo>
                      <a:pt x="22" y="219"/>
                    </a:lnTo>
                    <a:lnTo>
                      <a:pt x="20" y="214"/>
                    </a:lnTo>
                    <a:lnTo>
                      <a:pt x="20" y="210"/>
                    </a:lnTo>
                    <a:lnTo>
                      <a:pt x="19" y="205"/>
                    </a:lnTo>
                    <a:lnTo>
                      <a:pt x="17" y="199"/>
                    </a:lnTo>
                    <a:lnTo>
                      <a:pt x="17" y="195"/>
                    </a:lnTo>
                    <a:lnTo>
                      <a:pt x="15" y="193"/>
                    </a:lnTo>
                    <a:lnTo>
                      <a:pt x="15" y="190"/>
                    </a:lnTo>
                    <a:lnTo>
                      <a:pt x="15" y="186"/>
                    </a:lnTo>
                    <a:lnTo>
                      <a:pt x="15" y="182"/>
                    </a:lnTo>
                    <a:lnTo>
                      <a:pt x="13" y="179"/>
                    </a:lnTo>
                    <a:lnTo>
                      <a:pt x="13" y="175"/>
                    </a:lnTo>
                    <a:lnTo>
                      <a:pt x="13" y="171"/>
                    </a:lnTo>
                    <a:lnTo>
                      <a:pt x="13" y="166"/>
                    </a:lnTo>
                    <a:lnTo>
                      <a:pt x="13" y="160"/>
                    </a:lnTo>
                    <a:lnTo>
                      <a:pt x="11" y="157"/>
                    </a:lnTo>
                    <a:lnTo>
                      <a:pt x="11" y="151"/>
                    </a:lnTo>
                    <a:lnTo>
                      <a:pt x="11" y="145"/>
                    </a:lnTo>
                    <a:lnTo>
                      <a:pt x="11" y="140"/>
                    </a:lnTo>
                    <a:lnTo>
                      <a:pt x="11" y="134"/>
                    </a:lnTo>
                    <a:lnTo>
                      <a:pt x="11" y="129"/>
                    </a:lnTo>
                    <a:lnTo>
                      <a:pt x="11" y="125"/>
                    </a:lnTo>
                    <a:lnTo>
                      <a:pt x="11" y="120"/>
                    </a:lnTo>
                    <a:lnTo>
                      <a:pt x="11" y="114"/>
                    </a:lnTo>
                    <a:lnTo>
                      <a:pt x="11" y="109"/>
                    </a:lnTo>
                    <a:lnTo>
                      <a:pt x="11" y="103"/>
                    </a:lnTo>
                    <a:lnTo>
                      <a:pt x="11" y="99"/>
                    </a:lnTo>
                    <a:lnTo>
                      <a:pt x="11" y="94"/>
                    </a:lnTo>
                    <a:lnTo>
                      <a:pt x="11" y="90"/>
                    </a:lnTo>
                    <a:lnTo>
                      <a:pt x="11" y="86"/>
                    </a:lnTo>
                    <a:lnTo>
                      <a:pt x="11" y="83"/>
                    </a:lnTo>
                    <a:lnTo>
                      <a:pt x="11" y="79"/>
                    </a:lnTo>
                    <a:lnTo>
                      <a:pt x="11" y="75"/>
                    </a:lnTo>
                    <a:lnTo>
                      <a:pt x="11" y="74"/>
                    </a:lnTo>
                    <a:lnTo>
                      <a:pt x="11" y="72"/>
                    </a:lnTo>
                    <a:lnTo>
                      <a:pt x="11" y="70"/>
                    </a:lnTo>
                    <a:lnTo>
                      <a:pt x="11" y="68"/>
                    </a:lnTo>
                    <a:lnTo>
                      <a:pt x="13" y="64"/>
                    </a:lnTo>
                    <a:lnTo>
                      <a:pt x="15" y="61"/>
                    </a:lnTo>
                    <a:lnTo>
                      <a:pt x="15" y="55"/>
                    </a:lnTo>
                    <a:lnTo>
                      <a:pt x="19" y="51"/>
                    </a:lnTo>
                    <a:lnTo>
                      <a:pt x="20" y="46"/>
                    </a:lnTo>
                    <a:lnTo>
                      <a:pt x="26" y="40"/>
                    </a:lnTo>
                    <a:lnTo>
                      <a:pt x="26" y="37"/>
                    </a:lnTo>
                    <a:lnTo>
                      <a:pt x="28" y="33"/>
                    </a:lnTo>
                    <a:lnTo>
                      <a:pt x="30" y="29"/>
                    </a:lnTo>
                    <a:lnTo>
                      <a:pt x="33" y="27"/>
                    </a:lnTo>
                    <a:lnTo>
                      <a:pt x="37" y="22"/>
                    </a:lnTo>
                    <a:lnTo>
                      <a:pt x="43" y="16"/>
                    </a:lnTo>
                    <a:lnTo>
                      <a:pt x="48" y="11"/>
                    </a:lnTo>
                    <a:lnTo>
                      <a:pt x="52" y="7"/>
                    </a:lnTo>
                    <a:lnTo>
                      <a:pt x="55" y="5"/>
                    </a:lnTo>
                    <a:lnTo>
                      <a:pt x="59" y="3"/>
                    </a:lnTo>
                    <a:lnTo>
                      <a:pt x="63" y="2"/>
                    </a:lnTo>
                    <a:lnTo>
                      <a:pt x="65" y="2"/>
                    </a:lnTo>
                    <a:lnTo>
                      <a:pt x="67" y="2"/>
                    </a:lnTo>
                    <a:lnTo>
                      <a:pt x="72" y="0"/>
                    </a:lnTo>
                    <a:lnTo>
                      <a:pt x="76" y="0"/>
                    </a:lnTo>
                    <a:lnTo>
                      <a:pt x="79" y="0"/>
                    </a:lnTo>
                    <a:lnTo>
                      <a:pt x="83" y="0"/>
                    </a:lnTo>
                    <a:lnTo>
                      <a:pt x="89" y="0"/>
                    </a:lnTo>
                    <a:lnTo>
                      <a:pt x="92" y="0"/>
                    </a:lnTo>
                    <a:lnTo>
                      <a:pt x="98" y="0"/>
                    </a:lnTo>
                    <a:lnTo>
                      <a:pt x="103" y="0"/>
                    </a:lnTo>
                    <a:lnTo>
                      <a:pt x="109" y="0"/>
                    </a:lnTo>
                    <a:lnTo>
                      <a:pt x="113" y="0"/>
                    </a:lnTo>
                    <a:lnTo>
                      <a:pt x="114" y="0"/>
                    </a:lnTo>
                    <a:lnTo>
                      <a:pt x="118" y="0"/>
                    </a:lnTo>
                    <a:lnTo>
                      <a:pt x="122" y="0"/>
                    </a:lnTo>
                    <a:lnTo>
                      <a:pt x="124" y="0"/>
                    </a:lnTo>
                    <a:lnTo>
                      <a:pt x="127" y="0"/>
                    </a:lnTo>
                    <a:lnTo>
                      <a:pt x="131" y="0"/>
                    </a:lnTo>
                    <a:lnTo>
                      <a:pt x="135" y="2"/>
                    </a:lnTo>
                    <a:lnTo>
                      <a:pt x="140" y="2"/>
                    </a:lnTo>
                    <a:lnTo>
                      <a:pt x="146" y="2"/>
                    </a:lnTo>
                    <a:lnTo>
                      <a:pt x="148" y="2"/>
                    </a:lnTo>
                    <a:lnTo>
                      <a:pt x="151" y="2"/>
                    </a:lnTo>
                    <a:lnTo>
                      <a:pt x="155" y="2"/>
                    </a:lnTo>
                    <a:lnTo>
                      <a:pt x="157" y="2"/>
                    </a:lnTo>
                    <a:lnTo>
                      <a:pt x="162" y="2"/>
                    </a:lnTo>
                    <a:lnTo>
                      <a:pt x="168" y="2"/>
                    </a:lnTo>
                    <a:lnTo>
                      <a:pt x="173" y="2"/>
                    </a:lnTo>
                    <a:lnTo>
                      <a:pt x="179" y="2"/>
                    </a:lnTo>
                    <a:lnTo>
                      <a:pt x="183" y="2"/>
                    </a:lnTo>
                    <a:lnTo>
                      <a:pt x="186" y="2"/>
                    </a:lnTo>
                    <a:lnTo>
                      <a:pt x="190" y="2"/>
                    </a:lnTo>
                    <a:lnTo>
                      <a:pt x="194" y="2"/>
                    </a:lnTo>
                    <a:lnTo>
                      <a:pt x="197" y="2"/>
                    </a:lnTo>
                    <a:lnTo>
                      <a:pt x="199" y="2"/>
                    </a:lnTo>
                    <a:lnTo>
                      <a:pt x="197" y="2"/>
                    </a:lnTo>
                    <a:lnTo>
                      <a:pt x="194" y="3"/>
                    </a:lnTo>
                    <a:lnTo>
                      <a:pt x="190" y="3"/>
                    </a:lnTo>
                    <a:lnTo>
                      <a:pt x="188" y="5"/>
                    </a:lnTo>
                    <a:lnTo>
                      <a:pt x="185" y="7"/>
                    </a:lnTo>
                    <a:lnTo>
                      <a:pt x="181" y="9"/>
                    </a:lnTo>
                    <a:lnTo>
                      <a:pt x="177" y="11"/>
                    </a:lnTo>
                    <a:lnTo>
                      <a:pt x="172" y="13"/>
                    </a:lnTo>
                    <a:lnTo>
                      <a:pt x="168" y="16"/>
                    </a:lnTo>
                    <a:lnTo>
                      <a:pt x="162" y="20"/>
                    </a:lnTo>
                    <a:lnTo>
                      <a:pt x="157" y="24"/>
                    </a:lnTo>
                    <a:lnTo>
                      <a:pt x="153" y="27"/>
                    </a:lnTo>
                    <a:lnTo>
                      <a:pt x="148" y="33"/>
                    </a:lnTo>
                    <a:lnTo>
                      <a:pt x="142" y="38"/>
                    </a:lnTo>
                    <a:lnTo>
                      <a:pt x="140" y="40"/>
                    </a:lnTo>
                    <a:lnTo>
                      <a:pt x="137" y="44"/>
                    </a:lnTo>
                    <a:lnTo>
                      <a:pt x="135" y="46"/>
                    </a:lnTo>
                    <a:lnTo>
                      <a:pt x="133" y="50"/>
                    </a:lnTo>
                    <a:lnTo>
                      <a:pt x="129" y="53"/>
                    </a:lnTo>
                    <a:lnTo>
                      <a:pt x="127" y="57"/>
                    </a:lnTo>
                    <a:lnTo>
                      <a:pt x="124" y="61"/>
                    </a:lnTo>
                    <a:lnTo>
                      <a:pt x="124" y="64"/>
                    </a:lnTo>
                    <a:lnTo>
                      <a:pt x="120" y="68"/>
                    </a:lnTo>
                    <a:lnTo>
                      <a:pt x="118" y="72"/>
                    </a:lnTo>
                    <a:lnTo>
                      <a:pt x="116" y="75"/>
                    </a:lnTo>
                    <a:lnTo>
                      <a:pt x="114" y="81"/>
                    </a:lnTo>
                    <a:lnTo>
                      <a:pt x="113" y="85"/>
                    </a:lnTo>
                    <a:lnTo>
                      <a:pt x="111" y="90"/>
                    </a:lnTo>
                    <a:lnTo>
                      <a:pt x="109" y="96"/>
                    </a:lnTo>
                    <a:lnTo>
                      <a:pt x="107" y="101"/>
                    </a:lnTo>
                    <a:lnTo>
                      <a:pt x="105" y="107"/>
                    </a:lnTo>
                    <a:lnTo>
                      <a:pt x="103" y="110"/>
                    </a:lnTo>
                    <a:lnTo>
                      <a:pt x="102" y="116"/>
                    </a:lnTo>
                    <a:lnTo>
                      <a:pt x="102" y="123"/>
                    </a:lnTo>
                    <a:lnTo>
                      <a:pt x="100" y="129"/>
                    </a:lnTo>
                    <a:lnTo>
                      <a:pt x="98" y="134"/>
                    </a:lnTo>
                    <a:lnTo>
                      <a:pt x="98" y="142"/>
                    </a:lnTo>
                    <a:lnTo>
                      <a:pt x="96" y="147"/>
                    </a:lnTo>
                    <a:lnTo>
                      <a:pt x="96" y="155"/>
                    </a:lnTo>
                    <a:lnTo>
                      <a:pt x="96" y="162"/>
                    </a:lnTo>
                    <a:lnTo>
                      <a:pt x="96" y="168"/>
                    </a:lnTo>
                    <a:lnTo>
                      <a:pt x="96" y="177"/>
                    </a:lnTo>
                    <a:lnTo>
                      <a:pt x="96" y="184"/>
                    </a:lnTo>
                    <a:lnTo>
                      <a:pt x="96" y="192"/>
                    </a:lnTo>
                    <a:lnTo>
                      <a:pt x="96" y="199"/>
                    </a:lnTo>
                    <a:lnTo>
                      <a:pt x="98" y="208"/>
                    </a:lnTo>
                    <a:lnTo>
                      <a:pt x="181" y="236"/>
                    </a:lnTo>
                    <a:lnTo>
                      <a:pt x="179" y="240"/>
                    </a:lnTo>
                    <a:lnTo>
                      <a:pt x="179" y="241"/>
                    </a:lnTo>
                    <a:lnTo>
                      <a:pt x="177" y="243"/>
                    </a:lnTo>
                    <a:lnTo>
                      <a:pt x="177" y="247"/>
                    </a:lnTo>
                    <a:lnTo>
                      <a:pt x="177" y="251"/>
                    </a:lnTo>
                    <a:lnTo>
                      <a:pt x="175" y="254"/>
                    </a:lnTo>
                    <a:lnTo>
                      <a:pt x="173" y="258"/>
                    </a:lnTo>
                    <a:lnTo>
                      <a:pt x="173" y="262"/>
                    </a:lnTo>
                    <a:lnTo>
                      <a:pt x="172" y="267"/>
                    </a:lnTo>
                    <a:lnTo>
                      <a:pt x="172" y="273"/>
                    </a:lnTo>
                    <a:lnTo>
                      <a:pt x="170" y="276"/>
                    </a:lnTo>
                    <a:lnTo>
                      <a:pt x="168" y="282"/>
                    </a:lnTo>
                    <a:lnTo>
                      <a:pt x="168" y="289"/>
                    </a:lnTo>
                    <a:lnTo>
                      <a:pt x="166" y="293"/>
                    </a:lnTo>
                    <a:lnTo>
                      <a:pt x="166" y="300"/>
                    </a:lnTo>
                    <a:lnTo>
                      <a:pt x="164" y="302"/>
                    </a:lnTo>
                    <a:lnTo>
                      <a:pt x="164" y="306"/>
                    </a:lnTo>
                    <a:lnTo>
                      <a:pt x="164" y="310"/>
                    </a:lnTo>
                    <a:lnTo>
                      <a:pt x="164" y="312"/>
                    </a:lnTo>
                    <a:lnTo>
                      <a:pt x="162" y="315"/>
                    </a:lnTo>
                    <a:lnTo>
                      <a:pt x="162" y="319"/>
                    </a:lnTo>
                    <a:lnTo>
                      <a:pt x="162" y="323"/>
                    </a:lnTo>
                    <a:lnTo>
                      <a:pt x="162" y="324"/>
                    </a:lnTo>
                    <a:lnTo>
                      <a:pt x="161" y="328"/>
                    </a:lnTo>
                    <a:lnTo>
                      <a:pt x="161" y="332"/>
                    </a:lnTo>
                    <a:lnTo>
                      <a:pt x="161" y="334"/>
                    </a:lnTo>
                    <a:lnTo>
                      <a:pt x="161" y="337"/>
                    </a:lnTo>
                    <a:lnTo>
                      <a:pt x="161" y="341"/>
                    </a:lnTo>
                    <a:lnTo>
                      <a:pt x="161" y="343"/>
                    </a:lnTo>
                    <a:lnTo>
                      <a:pt x="161" y="347"/>
                    </a:lnTo>
                    <a:lnTo>
                      <a:pt x="161" y="350"/>
                    </a:lnTo>
                    <a:lnTo>
                      <a:pt x="161" y="354"/>
                    </a:lnTo>
                    <a:lnTo>
                      <a:pt x="161" y="356"/>
                    </a:lnTo>
                    <a:lnTo>
                      <a:pt x="161" y="360"/>
                    </a:lnTo>
                    <a:lnTo>
                      <a:pt x="161" y="363"/>
                    </a:lnTo>
                    <a:lnTo>
                      <a:pt x="161" y="369"/>
                    </a:lnTo>
                    <a:lnTo>
                      <a:pt x="161" y="374"/>
                    </a:lnTo>
                    <a:lnTo>
                      <a:pt x="161" y="378"/>
                    </a:lnTo>
                    <a:lnTo>
                      <a:pt x="162" y="382"/>
                    </a:lnTo>
                    <a:lnTo>
                      <a:pt x="162" y="384"/>
                    </a:lnTo>
                    <a:lnTo>
                      <a:pt x="164" y="387"/>
                    </a:lnTo>
                    <a:lnTo>
                      <a:pt x="164" y="393"/>
                    </a:lnTo>
                    <a:lnTo>
                      <a:pt x="166" y="398"/>
                    </a:lnTo>
                    <a:lnTo>
                      <a:pt x="166" y="402"/>
                    </a:lnTo>
                    <a:lnTo>
                      <a:pt x="168" y="407"/>
                    </a:lnTo>
                    <a:lnTo>
                      <a:pt x="168" y="413"/>
                    </a:lnTo>
                    <a:lnTo>
                      <a:pt x="170" y="417"/>
                    </a:lnTo>
                    <a:lnTo>
                      <a:pt x="172" y="422"/>
                    </a:lnTo>
                    <a:lnTo>
                      <a:pt x="172" y="428"/>
                    </a:lnTo>
                    <a:lnTo>
                      <a:pt x="173" y="431"/>
                    </a:lnTo>
                    <a:lnTo>
                      <a:pt x="175" y="435"/>
                    </a:lnTo>
                    <a:lnTo>
                      <a:pt x="177" y="441"/>
                    </a:lnTo>
                    <a:lnTo>
                      <a:pt x="179" y="444"/>
                    </a:lnTo>
                    <a:lnTo>
                      <a:pt x="179" y="448"/>
                    </a:lnTo>
                    <a:lnTo>
                      <a:pt x="181" y="452"/>
                    </a:lnTo>
                    <a:lnTo>
                      <a:pt x="183" y="455"/>
                    </a:lnTo>
                    <a:lnTo>
                      <a:pt x="185" y="459"/>
                    </a:lnTo>
                    <a:lnTo>
                      <a:pt x="186" y="463"/>
                    </a:lnTo>
                    <a:lnTo>
                      <a:pt x="186" y="465"/>
                    </a:lnTo>
                    <a:lnTo>
                      <a:pt x="188" y="468"/>
                    </a:lnTo>
                    <a:lnTo>
                      <a:pt x="190" y="470"/>
                    </a:lnTo>
                    <a:lnTo>
                      <a:pt x="192" y="476"/>
                    </a:lnTo>
                    <a:lnTo>
                      <a:pt x="194" y="479"/>
                    </a:lnTo>
                    <a:lnTo>
                      <a:pt x="196" y="483"/>
                    </a:lnTo>
                    <a:lnTo>
                      <a:pt x="197" y="485"/>
                    </a:lnTo>
                    <a:lnTo>
                      <a:pt x="199" y="487"/>
                    </a:lnTo>
                    <a:lnTo>
                      <a:pt x="183" y="658"/>
                    </a:lnTo>
                    <a:lnTo>
                      <a:pt x="205" y="681"/>
                    </a:lnTo>
                    <a:lnTo>
                      <a:pt x="181" y="719"/>
                    </a:lnTo>
                    <a:lnTo>
                      <a:pt x="179" y="869"/>
                    </a:lnTo>
                    <a:lnTo>
                      <a:pt x="225" y="891"/>
                    </a:lnTo>
                    <a:lnTo>
                      <a:pt x="225" y="896"/>
                    </a:lnTo>
                    <a:lnTo>
                      <a:pt x="225" y="898"/>
                    </a:lnTo>
                    <a:lnTo>
                      <a:pt x="225" y="902"/>
                    </a:lnTo>
                    <a:lnTo>
                      <a:pt x="225" y="906"/>
                    </a:lnTo>
                    <a:lnTo>
                      <a:pt x="225" y="911"/>
                    </a:lnTo>
                    <a:lnTo>
                      <a:pt x="223" y="913"/>
                    </a:lnTo>
                    <a:lnTo>
                      <a:pt x="223" y="919"/>
                    </a:lnTo>
                    <a:lnTo>
                      <a:pt x="221" y="922"/>
                    </a:lnTo>
                    <a:lnTo>
                      <a:pt x="220" y="926"/>
                    </a:lnTo>
                    <a:lnTo>
                      <a:pt x="218" y="928"/>
                    </a:lnTo>
                    <a:lnTo>
                      <a:pt x="216" y="932"/>
                    </a:lnTo>
                    <a:lnTo>
                      <a:pt x="212" y="933"/>
                    </a:lnTo>
                    <a:lnTo>
                      <a:pt x="209" y="933"/>
                    </a:lnTo>
                    <a:lnTo>
                      <a:pt x="205" y="935"/>
                    </a:lnTo>
                    <a:lnTo>
                      <a:pt x="199" y="937"/>
                    </a:lnTo>
                    <a:lnTo>
                      <a:pt x="196" y="937"/>
                    </a:lnTo>
                    <a:lnTo>
                      <a:pt x="192" y="939"/>
                    </a:lnTo>
                    <a:lnTo>
                      <a:pt x="188" y="939"/>
                    </a:lnTo>
                    <a:lnTo>
                      <a:pt x="185" y="941"/>
                    </a:lnTo>
                    <a:lnTo>
                      <a:pt x="181" y="943"/>
                    </a:lnTo>
                    <a:lnTo>
                      <a:pt x="177" y="943"/>
                    </a:lnTo>
                    <a:lnTo>
                      <a:pt x="173" y="944"/>
                    </a:lnTo>
                    <a:lnTo>
                      <a:pt x="170" y="946"/>
                    </a:lnTo>
                    <a:lnTo>
                      <a:pt x="166" y="948"/>
                    </a:lnTo>
                    <a:lnTo>
                      <a:pt x="162" y="950"/>
                    </a:lnTo>
                    <a:lnTo>
                      <a:pt x="159" y="950"/>
                    </a:lnTo>
                    <a:lnTo>
                      <a:pt x="155" y="952"/>
                    </a:lnTo>
                    <a:lnTo>
                      <a:pt x="151" y="954"/>
                    </a:lnTo>
                    <a:lnTo>
                      <a:pt x="146" y="955"/>
                    </a:lnTo>
                    <a:lnTo>
                      <a:pt x="144" y="957"/>
                    </a:lnTo>
                    <a:lnTo>
                      <a:pt x="140" y="957"/>
                    </a:lnTo>
                    <a:lnTo>
                      <a:pt x="137" y="959"/>
                    </a:lnTo>
                    <a:lnTo>
                      <a:pt x="133" y="961"/>
                    </a:lnTo>
                    <a:lnTo>
                      <a:pt x="129" y="963"/>
                    </a:lnTo>
                    <a:lnTo>
                      <a:pt x="127" y="963"/>
                    </a:lnTo>
                    <a:lnTo>
                      <a:pt x="124" y="965"/>
                    </a:lnTo>
                    <a:lnTo>
                      <a:pt x="120" y="967"/>
                    </a:lnTo>
                    <a:lnTo>
                      <a:pt x="118" y="968"/>
                    </a:lnTo>
                    <a:lnTo>
                      <a:pt x="116" y="968"/>
                    </a:lnTo>
                    <a:lnTo>
                      <a:pt x="120" y="1051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dirty="0"/>
              </a:p>
            </p:txBody>
          </p:sp>
          <p:sp>
            <p:nvSpPr>
              <p:cNvPr id="46" name="Freeform 29"/>
              <p:cNvSpPr>
                <a:spLocks/>
              </p:cNvSpPr>
              <p:nvPr/>
            </p:nvSpPr>
            <p:spPr bwMode="auto">
              <a:xfrm>
                <a:off x="829" y="2318"/>
                <a:ext cx="235" cy="257"/>
              </a:xfrm>
              <a:custGeom>
                <a:avLst/>
                <a:gdLst>
                  <a:gd name="T0" fmla="*/ 4 w 264"/>
                  <a:gd name="T1" fmla="*/ 0 h 288"/>
                  <a:gd name="T2" fmla="*/ 4 w 264"/>
                  <a:gd name="T3" fmla="*/ 4 h 288"/>
                  <a:gd name="T4" fmla="*/ 4 w 264"/>
                  <a:gd name="T5" fmla="*/ 4 h 288"/>
                  <a:gd name="T6" fmla="*/ 4 w 264"/>
                  <a:gd name="T7" fmla="*/ 4 h 288"/>
                  <a:gd name="T8" fmla="*/ 4 w 264"/>
                  <a:gd name="T9" fmla="*/ 4 h 288"/>
                  <a:gd name="T10" fmla="*/ 4 w 264"/>
                  <a:gd name="T11" fmla="*/ 4 h 288"/>
                  <a:gd name="T12" fmla="*/ 4 w 264"/>
                  <a:gd name="T13" fmla="*/ 4 h 288"/>
                  <a:gd name="T14" fmla="*/ 4 w 264"/>
                  <a:gd name="T15" fmla="*/ 4 h 288"/>
                  <a:gd name="T16" fmla="*/ 4 w 264"/>
                  <a:gd name="T17" fmla="*/ 4 h 288"/>
                  <a:gd name="T18" fmla="*/ 4 w 264"/>
                  <a:gd name="T19" fmla="*/ 4 h 288"/>
                  <a:gd name="T20" fmla="*/ 4 w 264"/>
                  <a:gd name="T21" fmla="*/ 4 h 288"/>
                  <a:gd name="T22" fmla="*/ 4 w 264"/>
                  <a:gd name="T23" fmla="*/ 4 h 288"/>
                  <a:gd name="T24" fmla="*/ 4 w 264"/>
                  <a:gd name="T25" fmla="*/ 4 h 288"/>
                  <a:gd name="T26" fmla="*/ 4 w 264"/>
                  <a:gd name="T27" fmla="*/ 4 h 288"/>
                  <a:gd name="T28" fmla="*/ 4 w 264"/>
                  <a:gd name="T29" fmla="*/ 4 h 288"/>
                  <a:gd name="T30" fmla="*/ 4 w 264"/>
                  <a:gd name="T31" fmla="*/ 4 h 288"/>
                  <a:gd name="T32" fmla="*/ 4 w 264"/>
                  <a:gd name="T33" fmla="*/ 4 h 288"/>
                  <a:gd name="T34" fmla="*/ 4 w 264"/>
                  <a:gd name="T35" fmla="*/ 4 h 288"/>
                  <a:gd name="T36" fmla="*/ 4 w 264"/>
                  <a:gd name="T37" fmla="*/ 4 h 288"/>
                  <a:gd name="T38" fmla="*/ 2 w 264"/>
                  <a:gd name="T39" fmla="*/ 4 h 288"/>
                  <a:gd name="T40" fmla="*/ 0 w 264"/>
                  <a:gd name="T41" fmla="*/ 4 h 288"/>
                  <a:gd name="T42" fmla="*/ 0 w 264"/>
                  <a:gd name="T43" fmla="*/ 4 h 288"/>
                  <a:gd name="T44" fmla="*/ 2 w 264"/>
                  <a:gd name="T45" fmla="*/ 4 h 288"/>
                  <a:gd name="T46" fmla="*/ 4 w 264"/>
                  <a:gd name="T47" fmla="*/ 4 h 288"/>
                  <a:gd name="T48" fmla="*/ 4 w 264"/>
                  <a:gd name="T49" fmla="*/ 4 h 288"/>
                  <a:gd name="T50" fmla="*/ 4 w 264"/>
                  <a:gd name="T51" fmla="*/ 4 h 288"/>
                  <a:gd name="T52" fmla="*/ 4 w 264"/>
                  <a:gd name="T53" fmla="*/ 4 h 288"/>
                  <a:gd name="T54" fmla="*/ 4 w 264"/>
                  <a:gd name="T55" fmla="*/ 4 h 288"/>
                  <a:gd name="T56" fmla="*/ 4 w 264"/>
                  <a:gd name="T57" fmla="*/ 4 h 288"/>
                  <a:gd name="T58" fmla="*/ 4 w 264"/>
                  <a:gd name="T59" fmla="*/ 4 h 288"/>
                  <a:gd name="T60" fmla="*/ 4 w 264"/>
                  <a:gd name="T61" fmla="*/ 4 h 288"/>
                  <a:gd name="T62" fmla="*/ 4 w 264"/>
                  <a:gd name="T63" fmla="*/ 4 h 288"/>
                  <a:gd name="T64" fmla="*/ 4 w 264"/>
                  <a:gd name="T65" fmla="*/ 4 h 288"/>
                  <a:gd name="T66" fmla="*/ 4 w 264"/>
                  <a:gd name="T67" fmla="*/ 4 h 288"/>
                  <a:gd name="T68" fmla="*/ 4 w 264"/>
                  <a:gd name="T69" fmla="*/ 4 h 288"/>
                  <a:gd name="T70" fmla="*/ 4 w 264"/>
                  <a:gd name="T71" fmla="*/ 4 h 288"/>
                  <a:gd name="T72" fmla="*/ 4 w 264"/>
                  <a:gd name="T73" fmla="*/ 4 h 288"/>
                  <a:gd name="T74" fmla="*/ 4 w 264"/>
                  <a:gd name="T75" fmla="*/ 4 h 288"/>
                  <a:gd name="T76" fmla="*/ 4 w 264"/>
                  <a:gd name="T77" fmla="*/ 4 h 288"/>
                  <a:gd name="T78" fmla="*/ 4 w 264"/>
                  <a:gd name="T79" fmla="*/ 4 h 288"/>
                  <a:gd name="T80" fmla="*/ 4 w 264"/>
                  <a:gd name="T81" fmla="*/ 4 h 288"/>
                  <a:gd name="T82" fmla="*/ 4 w 264"/>
                  <a:gd name="T83" fmla="*/ 4 h 288"/>
                  <a:gd name="T84" fmla="*/ 4 w 264"/>
                  <a:gd name="T85" fmla="*/ 4 h 288"/>
                  <a:gd name="T86" fmla="*/ 4 w 264"/>
                  <a:gd name="T87" fmla="*/ 4 h 288"/>
                  <a:gd name="T88" fmla="*/ 4 w 264"/>
                  <a:gd name="T89" fmla="*/ 4 h 288"/>
                  <a:gd name="T90" fmla="*/ 4 w 264"/>
                  <a:gd name="T91" fmla="*/ 4 h 288"/>
                  <a:gd name="T92" fmla="*/ 4 w 264"/>
                  <a:gd name="T93" fmla="*/ 4 h 288"/>
                  <a:gd name="T94" fmla="*/ 4 w 264"/>
                  <a:gd name="T95" fmla="*/ 4 h 288"/>
                  <a:gd name="T96" fmla="*/ 4 w 264"/>
                  <a:gd name="T97" fmla="*/ 4 h 288"/>
                  <a:gd name="T98" fmla="*/ 4 w 264"/>
                  <a:gd name="T99" fmla="*/ 0 h 28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64"/>
                  <a:gd name="T151" fmla="*/ 0 h 288"/>
                  <a:gd name="T152" fmla="*/ 264 w 264"/>
                  <a:gd name="T153" fmla="*/ 288 h 28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64" h="288">
                    <a:moveTo>
                      <a:pt x="116" y="0"/>
                    </a:moveTo>
                    <a:lnTo>
                      <a:pt x="114" y="0"/>
                    </a:lnTo>
                    <a:lnTo>
                      <a:pt x="113" y="2"/>
                    </a:lnTo>
                    <a:lnTo>
                      <a:pt x="111" y="4"/>
                    </a:lnTo>
                    <a:lnTo>
                      <a:pt x="109" y="6"/>
                    </a:lnTo>
                    <a:lnTo>
                      <a:pt x="103" y="10"/>
                    </a:lnTo>
                    <a:lnTo>
                      <a:pt x="100" y="13"/>
                    </a:lnTo>
                    <a:lnTo>
                      <a:pt x="96" y="15"/>
                    </a:lnTo>
                    <a:lnTo>
                      <a:pt x="94" y="19"/>
                    </a:lnTo>
                    <a:lnTo>
                      <a:pt x="90" y="21"/>
                    </a:lnTo>
                    <a:lnTo>
                      <a:pt x="89" y="24"/>
                    </a:lnTo>
                    <a:lnTo>
                      <a:pt x="83" y="28"/>
                    </a:lnTo>
                    <a:lnTo>
                      <a:pt x="81" y="30"/>
                    </a:lnTo>
                    <a:lnTo>
                      <a:pt x="78" y="34"/>
                    </a:lnTo>
                    <a:lnTo>
                      <a:pt x="72" y="39"/>
                    </a:lnTo>
                    <a:lnTo>
                      <a:pt x="68" y="43"/>
                    </a:lnTo>
                    <a:lnTo>
                      <a:pt x="65" y="46"/>
                    </a:lnTo>
                    <a:lnTo>
                      <a:pt x="61" y="52"/>
                    </a:lnTo>
                    <a:lnTo>
                      <a:pt x="57" y="56"/>
                    </a:lnTo>
                    <a:lnTo>
                      <a:pt x="52" y="61"/>
                    </a:lnTo>
                    <a:lnTo>
                      <a:pt x="46" y="67"/>
                    </a:lnTo>
                    <a:lnTo>
                      <a:pt x="43" y="72"/>
                    </a:lnTo>
                    <a:lnTo>
                      <a:pt x="37" y="78"/>
                    </a:lnTo>
                    <a:lnTo>
                      <a:pt x="35" y="81"/>
                    </a:lnTo>
                    <a:lnTo>
                      <a:pt x="31" y="85"/>
                    </a:lnTo>
                    <a:lnTo>
                      <a:pt x="30" y="89"/>
                    </a:lnTo>
                    <a:lnTo>
                      <a:pt x="28" y="91"/>
                    </a:lnTo>
                    <a:lnTo>
                      <a:pt x="24" y="94"/>
                    </a:lnTo>
                    <a:lnTo>
                      <a:pt x="22" y="98"/>
                    </a:lnTo>
                    <a:lnTo>
                      <a:pt x="19" y="102"/>
                    </a:lnTo>
                    <a:lnTo>
                      <a:pt x="17" y="105"/>
                    </a:lnTo>
                    <a:lnTo>
                      <a:pt x="13" y="111"/>
                    </a:lnTo>
                    <a:lnTo>
                      <a:pt x="13" y="113"/>
                    </a:lnTo>
                    <a:lnTo>
                      <a:pt x="11" y="117"/>
                    </a:lnTo>
                    <a:lnTo>
                      <a:pt x="9" y="120"/>
                    </a:lnTo>
                    <a:lnTo>
                      <a:pt x="7" y="126"/>
                    </a:lnTo>
                    <a:lnTo>
                      <a:pt x="6" y="129"/>
                    </a:lnTo>
                    <a:lnTo>
                      <a:pt x="4" y="133"/>
                    </a:lnTo>
                    <a:lnTo>
                      <a:pt x="2" y="139"/>
                    </a:lnTo>
                    <a:lnTo>
                      <a:pt x="2" y="144"/>
                    </a:lnTo>
                    <a:lnTo>
                      <a:pt x="0" y="150"/>
                    </a:lnTo>
                    <a:lnTo>
                      <a:pt x="0" y="155"/>
                    </a:lnTo>
                    <a:lnTo>
                      <a:pt x="0" y="161"/>
                    </a:lnTo>
                    <a:lnTo>
                      <a:pt x="0" y="166"/>
                    </a:lnTo>
                    <a:lnTo>
                      <a:pt x="2" y="170"/>
                    </a:lnTo>
                    <a:lnTo>
                      <a:pt x="4" y="176"/>
                    </a:lnTo>
                    <a:lnTo>
                      <a:pt x="6" y="181"/>
                    </a:lnTo>
                    <a:lnTo>
                      <a:pt x="7" y="185"/>
                    </a:lnTo>
                    <a:lnTo>
                      <a:pt x="9" y="190"/>
                    </a:lnTo>
                    <a:lnTo>
                      <a:pt x="11" y="194"/>
                    </a:lnTo>
                    <a:lnTo>
                      <a:pt x="13" y="200"/>
                    </a:lnTo>
                    <a:lnTo>
                      <a:pt x="17" y="203"/>
                    </a:lnTo>
                    <a:lnTo>
                      <a:pt x="19" y="207"/>
                    </a:lnTo>
                    <a:lnTo>
                      <a:pt x="22" y="212"/>
                    </a:lnTo>
                    <a:lnTo>
                      <a:pt x="24" y="216"/>
                    </a:lnTo>
                    <a:lnTo>
                      <a:pt x="28" y="220"/>
                    </a:lnTo>
                    <a:lnTo>
                      <a:pt x="30" y="225"/>
                    </a:lnTo>
                    <a:lnTo>
                      <a:pt x="31" y="229"/>
                    </a:lnTo>
                    <a:lnTo>
                      <a:pt x="33" y="233"/>
                    </a:lnTo>
                    <a:lnTo>
                      <a:pt x="35" y="236"/>
                    </a:lnTo>
                    <a:lnTo>
                      <a:pt x="37" y="240"/>
                    </a:lnTo>
                    <a:lnTo>
                      <a:pt x="39" y="246"/>
                    </a:lnTo>
                    <a:lnTo>
                      <a:pt x="41" y="249"/>
                    </a:lnTo>
                    <a:lnTo>
                      <a:pt x="44" y="253"/>
                    </a:lnTo>
                    <a:lnTo>
                      <a:pt x="46" y="257"/>
                    </a:lnTo>
                    <a:lnTo>
                      <a:pt x="50" y="260"/>
                    </a:lnTo>
                    <a:lnTo>
                      <a:pt x="52" y="266"/>
                    </a:lnTo>
                    <a:lnTo>
                      <a:pt x="55" y="270"/>
                    </a:lnTo>
                    <a:lnTo>
                      <a:pt x="57" y="273"/>
                    </a:lnTo>
                    <a:lnTo>
                      <a:pt x="59" y="277"/>
                    </a:lnTo>
                    <a:lnTo>
                      <a:pt x="61" y="279"/>
                    </a:lnTo>
                    <a:lnTo>
                      <a:pt x="63" y="283"/>
                    </a:lnTo>
                    <a:lnTo>
                      <a:pt x="66" y="286"/>
                    </a:lnTo>
                    <a:lnTo>
                      <a:pt x="66" y="288"/>
                    </a:lnTo>
                    <a:lnTo>
                      <a:pt x="72" y="231"/>
                    </a:lnTo>
                    <a:lnTo>
                      <a:pt x="72" y="233"/>
                    </a:lnTo>
                    <a:lnTo>
                      <a:pt x="76" y="235"/>
                    </a:lnTo>
                    <a:lnTo>
                      <a:pt x="78" y="236"/>
                    </a:lnTo>
                    <a:lnTo>
                      <a:pt x="79" y="240"/>
                    </a:lnTo>
                    <a:lnTo>
                      <a:pt x="83" y="242"/>
                    </a:lnTo>
                    <a:lnTo>
                      <a:pt x="87" y="246"/>
                    </a:lnTo>
                    <a:lnTo>
                      <a:pt x="90" y="248"/>
                    </a:lnTo>
                    <a:lnTo>
                      <a:pt x="94" y="249"/>
                    </a:lnTo>
                    <a:lnTo>
                      <a:pt x="100" y="253"/>
                    </a:lnTo>
                    <a:lnTo>
                      <a:pt x="105" y="255"/>
                    </a:lnTo>
                    <a:lnTo>
                      <a:pt x="109" y="257"/>
                    </a:lnTo>
                    <a:lnTo>
                      <a:pt x="116" y="259"/>
                    </a:lnTo>
                    <a:lnTo>
                      <a:pt x="122" y="259"/>
                    </a:lnTo>
                    <a:lnTo>
                      <a:pt x="127" y="260"/>
                    </a:lnTo>
                    <a:lnTo>
                      <a:pt x="181" y="284"/>
                    </a:lnTo>
                    <a:lnTo>
                      <a:pt x="242" y="286"/>
                    </a:lnTo>
                    <a:lnTo>
                      <a:pt x="264" y="266"/>
                    </a:lnTo>
                    <a:lnTo>
                      <a:pt x="223" y="262"/>
                    </a:lnTo>
                    <a:lnTo>
                      <a:pt x="179" y="240"/>
                    </a:lnTo>
                    <a:lnTo>
                      <a:pt x="137" y="170"/>
                    </a:lnTo>
                    <a:lnTo>
                      <a:pt x="105" y="157"/>
                    </a:lnTo>
                    <a:lnTo>
                      <a:pt x="92" y="118"/>
                    </a:lnTo>
                    <a:lnTo>
                      <a:pt x="164" y="72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dirty="0"/>
              </a:p>
            </p:txBody>
          </p:sp>
          <p:sp>
            <p:nvSpPr>
              <p:cNvPr id="47" name="Freeform 30"/>
              <p:cNvSpPr>
                <a:spLocks/>
              </p:cNvSpPr>
              <p:nvPr/>
            </p:nvSpPr>
            <p:spPr bwMode="auto">
              <a:xfrm>
                <a:off x="944" y="2018"/>
                <a:ext cx="127" cy="205"/>
              </a:xfrm>
              <a:custGeom>
                <a:avLst/>
                <a:gdLst>
                  <a:gd name="T0" fmla="*/ 0 w 142"/>
                  <a:gd name="T1" fmla="*/ 4 h 230"/>
                  <a:gd name="T2" fmla="*/ 4 w 142"/>
                  <a:gd name="T3" fmla="*/ 4 h 230"/>
                  <a:gd name="T4" fmla="*/ 4 w 142"/>
                  <a:gd name="T5" fmla="*/ 4 h 230"/>
                  <a:gd name="T6" fmla="*/ 4 w 142"/>
                  <a:gd name="T7" fmla="*/ 4 h 230"/>
                  <a:gd name="T8" fmla="*/ 4 w 142"/>
                  <a:gd name="T9" fmla="*/ 4 h 230"/>
                  <a:gd name="T10" fmla="*/ 4 w 142"/>
                  <a:gd name="T11" fmla="*/ 4 h 230"/>
                  <a:gd name="T12" fmla="*/ 4 w 142"/>
                  <a:gd name="T13" fmla="*/ 4 h 230"/>
                  <a:gd name="T14" fmla="*/ 4 w 142"/>
                  <a:gd name="T15" fmla="*/ 4 h 230"/>
                  <a:gd name="T16" fmla="*/ 4 w 142"/>
                  <a:gd name="T17" fmla="*/ 4 h 230"/>
                  <a:gd name="T18" fmla="*/ 4 w 142"/>
                  <a:gd name="T19" fmla="*/ 4 h 230"/>
                  <a:gd name="T20" fmla="*/ 4 w 142"/>
                  <a:gd name="T21" fmla="*/ 4 h 230"/>
                  <a:gd name="T22" fmla="*/ 4 w 142"/>
                  <a:gd name="T23" fmla="*/ 4 h 230"/>
                  <a:gd name="T24" fmla="*/ 4 w 142"/>
                  <a:gd name="T25" fmla="*/ 4 h 230"/>
                  <a:gd name="T26" fmla="*/ 4 w 142"/>
                  <a:gd name="T27" fmla="*/ 4 h 230"/>
                  <a:gd name="T28" fmla="*/ 4 w 142"/>
                  <a:gd name="T29" fmla="*/ 4 h 230"/>
                  <a:gd name="T30" fmla="*/ 4 w 142"/>
                  <a:gd name="T31" fmla="*/ 4 h 230"/>
                  <a:gd name="T32" fmla="*/ 4 w 142"/>
                  <a:gd name="T33" fmla="*/ 4 h 230"/>
                  <a:gd name="T34" fmla="*/ 4 w 142"/>
                  <a:gd name="T35" fmla="*/ 4 h 230"/>
                  <a:gd name="T36" fmla="*/ 4 w 142"/>
                  <a:gd name="T37" fmla="*/ 4 h 230"/>
                  <a:gd name="T38" fmla="*/ 4 w 142"/>
                  <a:gd name="T39" fmla="*/ 4 h 230"/>
                  <a:gd name="T40" fmla="*/ 4 w 142"/>
                  <a:gd name="T41" fmla="*/ 4 h 230"/>
                  <a:gd name="T42" fmla="*/ 4 w 142"/>
                  <a:gd name="T43" fmla="*/ 4 h 230"/>
                  <a:gd name="T44" fmla="*/ 4 w 142"/>
                  <a:gd name="T45" fmla="*/ 4 h 230"/>
                  <a:gd name="T46" fmla="*/ 4 w 142"/>
                  <a:gd name="T47" fmla="*/ 4 h 230"/>
                  <a:gd name="T48" fmla="*/ 4 w 142"/>
                  <a:gd name="T49" fmla="*/ 4 h 230"/>
                  <a:gd name="T50" fmla="*/ 4 w 142"/>
                  <a:gd name="T51" fmla="*/ 4 h 230"/>
                  <a:gd name="T52" fmla="*/ 4 w 142"/>
                  <a:gd name="T53" fmla="*/ 4 h 230"/>
                  <a:gd name="T54" fmla="*/ 4 w 142"/>
                  <a:gd name="T55" fmla="*/ 4 h 230"/>
                  <a:gd name="T56" fmla="*/ 4 w 142"/>
                  <a:gd name="T57" fmla="*/ 4 h 230"/>
                  <a:gd name="T58" fmla="*/ 4 w 142"/>
                  <a:gd name="T59" fmla="*/ 4 h 230"/>
                  <a:gd name="T60" fmla="*/ 4 w 142"/>
                  <a:gd name="T61" fmla="*/ 4 h 230"/>
                  <a:gd name="T62" fmla="*/ 4 w 142"/>
                  <a:gd name="T63" fmla="*/ 4 h 230"/>
                  <a:gd name="T64" fmla="*/ 4 w 142"/>
                  <a:gd name="T65" fmla="*/ 4 h 230"/>
                  <a:gd name="T66" fmla="*/ 4 w 142"/>
                  <a:gd name="T67" fmla="*/ 3 h 230"/>
                  <a:gd name="T68" fmla="*/ 4 w 142"/>
                  <a:gd name="T69" fmla="*/ 0 h 230"/>
                  <a:gd name="T70" fmla="*/ 4 w 142"/>
                  <a:gd name="T71" fmla="*/ 3 h 230"/>
                  <a:gd name="T72" fmla="*/ 4 w 142"/>
                  <a:gd name="T73" fmla="*/ 4 h 230"/>
                  <a:gd name="T74" fmla="*/ 4 w 142"/>
                  <a:gd name="T75" fmla="*/ 4 h 230"/>
                  <a:gd name="T76" fmla="*/ 4 w 142"/>
                  <a:gd name="T77" fmla="*/ 4 h 230"/>
                  <a:gd name="T78" fmla="*/ 4 w 142"/>
                  <a:gd name="T79" fmla="*/ 4 h 230"/>
                  <a:gd name="T80" fmla="*/ 4 w 142"/>
                  <a:gd name="T81" fmla="*/ 4 h 230"/>
                  <a:gd name="T82" fmla="*/ 4 w 142"/>
                  <a:gd name="T83" fmla="*/ 4 h 230"/>
                  <a:gd name="T84" fmla="*/ 4 w 142"/>
                  <a:gd name="T85" fmla="*/ 4 h 230"/>
                  <a:gd name="T86" fmla="*/ 4 w 142"/>
                  <a:gd name="T87" fmla="*/ 4 h 230"/>
                  <a:gd name="T88" fmla="*/ 4 w 142"/>
                  <a:gd name="T89" fmla="*/ 4 h 230"/>
                  <a:gd name="T90" fmla="*/ 4 w 142"/>
                  <a:gd name="T91" fmla="*/ 4 h 230"/>
                  <a:gd name="T92" fmla="*/ 2 w 142"/>
                  <a:gd name="T93" fmla="*/ 4 h 230"/>
                  <a:gd name="T94" fmla="*/ 2 w 142"/>
                  <a:gd name="T95" fmla="*/ 4 h 23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42"/>
                  <a:gd name="T145" fmla="*/ 0 h 230"/>
                  <a:gd name="T146" fmla="*/ 142 w 142"/>
                  <a:gd name="T147" fmla="*/ 230 h 230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42" h="230">
                    <a:moveTo>
                      <a:pt x="2" y="42"/>
                    </a:moveTo>
                    <a:lnTo>
                      <a:pt x="0" y="66"/>
                    </a:lnTo>
                    <a:lnTo>
                      <a:pt x="0" y="68"/>
                    </a:lnTo>
                    <a:lnTo>
                      <a:pt x="2" y="72"/>
                    </a:lnTo>
                    <a:lnTo>
                      <a:pt x="4" y="77"/>
                    </a:lnTo>
                    <a:lnTo>
                      <a:pt x="6" y="79"/>
                    </a:lnTo>
                    <a:lnTo>
                      <a:pt x="8" y="83"/>
                    </a:lnTo>
                    <a:lnTo>
                      <a:pt x="8" y="85"/>
                    </a:lnTo>
                    <a:lnTo>
                      <a:pt x="9" y="88"/>
                    </a:lnTo>
                    <a:lnTo>
                      <a:pt x="11" y="92"/>
                    </a:lnTo>
                    <a:lnTo>
                      <a:pt x="13" y="96"/>
                    </a:lnTo>
                    <a:lnTo>
                      <a:pt x="15" y="99"/>
                    </a:lnTo>
                    <a:lnTo>
                      <a:pt x="19" y="103"/>
                    </a:lnTo>
                    <a:lnTo>
                      <a:pt x="20" y="107"/>
                    </a:lnTo>
                    <a:lnTo>
                      <a:pt x="20" y="110"/>
                    </a:lnTo>
                    <a:lnTo>
                      <a:pt x="24" y="114"/>
                    </a:lnTo>
                    <a:lnTo>
                      <a:pt x="26" y="118"/>
                    </a:lnTo>
                    <a:lnTo>
                      <a:pt x="28" y="121"/>
                    </a:lnTo>
                    <a:lnTo>
                      <a:pt x="30" y="125"/>
                    </a:lnTo>
                    <a:lnTo>
                      <a:pt x="32" y="129"/>
                    </a:lnTo>
                    <a:lnTo>
                      <a:pt x="35" y="134"/>
                    </a:lnTo>
                    <a:lnTo>
                      <a:pt x="37" y="136"/>
                    </a:lnTo>
                    <a:lnTo>
                      <a:pt x="39" y="140"/>
                    </a:lnTo>
                    <a:lnTo>
                      <a:pt x="41" y="142"/>
                    </a:lnTo>
                    <a:lnTo>
                      <a:pt x="44" y="145"/>
                    </a:lnTo>
                    <a:lnTo>
                      <a:pt x="48" y="151"/>
                    </a:lnTo>
                    <a:lnTo>
                      <a:pt x="54" y="155"/>
                    </a:lnTo>
                    <a:lnTo>
                      <a:pt x="57" y="158"/>
                    </a:lnTo>
                    <a:lnTo>
                      <a:pt x="63" y="160"/>
                    </a:lnTo>
                    <a:lnTo>
                      <a:pt x="67" y="164"/>
                    </a:lnTo>
                    <a:lnTo>
                      <a:pt x="70" y="166"/>
                    </a:lnTo>
                    <a:lnTo>
                      <a:pt x="74" y="168"/>
                    </a:lnTo>
                    <a:lnTo>
                      <a:pt x="79" y="171"/>
                    </a:lnTo>
                    <a:lnTo>
                      <a:pt x="85" y="175"/>
                    </a:lnTo>
                    <a:lnTo>
                      <a:pt x="89" y="179"/>
                    </a:lnTo>
                    <a:lnTo>
                      <a:pt x="94" y="182"/>
                    </a:lnTo>
                    <a:lnTo>
                      <a:pt x="98" y="186"/>
                    </a:lnTo>
                    <a:lnTo>
                      <a:pt x="102" y="188"/>
                    </a:lnTo>
                    <a:lnTo>
                      <a:pt x="103" y="192"/>
                    </a:lnTo>
                    <a:lnTo>
                      <a:pt x="105" y="193"/>
                    </a:lnTo>
                    <a:lnTo>
                      <a:pt x="109" y="197"/>
                    </a:lnTo>
                    <a:lnTo>
                      <a:pt x="111" y="201"/>
                    </a:lnTo>
                    <a:lnTo>
                      <a:pt x="115" y="204"/>
                    </a:lnTo>
                    <a:lnTo>
                      <a:pt x="116" y="208"/>
                    </a:lnTo>
                    <a:lnTo>
                      <a:pt x="120" y="212"/>
                    </a:lnTo>
                    <a:lnTo>
                      <a:pt x="124" y="216"/>
                    </a:lnTo>
                    <a:lnTo>
                      <a:pt x="127" y="219"/>
                    </a:lnTo>
                    <a:lnTo>
                      <a:pt x="129" y="225"/>
                    </a:lnTo>
                    <a:lnTo>
                      <a:pt x="133" y="230"/>
                    </a:lnTo>
                    <a:lnTo>
                      <a:pt x="133" y="228"/>
                    </a:lnTo>
                    <a:lnTo>
                      <a:pt x="133" y="227"/>
                    </a:lnTo>
                    <a:lnTo>
                      <a:pt x="131" y="223"/>
                    </a:lnTo>
                    <a:lnTo>
                      <a:pt x="131" y="221"/>
                    </a:lnTo>
                    <a:lnTo>
                      <a:pt x="131" y="217"/>
                    </a:lnTo>
                    <a:lnTo>
                      <a:pt x="131" y="216"/>
                    </a:lnTo>
                    <a:lnTo>
                      <a:pt x="129" y="210"/>
                    </a:lnTo>
                    <a:lnTo>
                      <a:pt x="129" y="206"/>
                    </a:lnTo>
                    <a:lnTo>
                      <a:pt x="129" y="203"/>
                    </a:lnTo>
                    <a:lnTo>
                      <a:pt x="129" y="199"/>
                    </a:lnTo>
                    <a:lnTo>
                      <a:pt x="129" y="193"/>
                    </a:lnTo>
                    <a:lnTo>
                      <a:pt x="129" y="188"/>
                    </a:lnTo>
                    <a:lnTo>
                      <a:pt x="129" y="182"/>
                    </a:lnTo>
                    <a:lnTo>
                      <a:pt x="129" y="179"/>
                    </a:lnTo>
                    <a:lnTo>
                      <a:pt x="127" y="175"/>
                    </a:lnTo>
                    <a:lnTo>
                      <a:pt x="127" y="171"/>
                    </a:lnTo>
                    <a:lnTo>
                      <a:pt x="127" y="169"/>
                    </a:lnTo>
                    <a:lnTo>
                      <a:pt x="127" y="166"/>
                    </a:lnTo>
                    <a:lnTo>
                      <a:pt x="127" y="160"/>
                    </a:lnTo>
                    <a:lnTo>
                      <a:pt x="127" y="155"/>
                    </a:lnTo>
                    <a:lnTo>
                      <a:pt x="127" y="151"/>
                    </a:lnTo>
                    <a:lnTo>
                      <a:pt x="127" y="149"/>
                    </a:lnTo>
                    <a:lnTo>
                      <a:pt x="127" y="145"/>
                    </a:lnTo>
                    <a:lnTo>
                      <a:pt x="129" y="142"/>
                    </a:lnTo>
                    <a:lnTo>
                      <a:pt x="129" y="138"/>
                    </a:lnTo>
                    <a:lnTo>
                      <a:pt x="129" y="136"/>
                    </a:lnTo>
                    <a:lnTo>
                      <a:pt x="129" y="133"/>
                    </a:lnTo>
                    <a:lnTo>
                      <a:pt x="129" y="131"/>
                    </a:lnTo>
                    <a:lnTo>
                      <a:pt x="129" y="127"/>
                    </a:lnTo>
                    <a:lnTo>
                      <a:pt x="129" y="123"/>
                    </a:lnTo>
                    <a:lnTo>
                      <a:pt x="131" y="120"/>
                    </a:lnTo>
                    <a:lnTo>
                      <a:pt x="131" y="118"/>
                    </a:lnTo>
                    <a:lnTo>
                      <a:pt x="131" y="114"/>
                    </a:lnTo>
                    <a:lnTo>
                      <a:pt x="133" y="110"/>
                    </a:lnTo>
                    <a:lnTo>
                      <a:pt x="133" y="109"/>
                    </a:lnTo>
                    <a:lnTo>
                      <a:pt x="133" y="105"/>
                    </a:lnTo>
                    <a:lnTo>
                      <a:pt x="135" y="99"/>
                    </a:lnTo>
                    <a:lnTo>
                      <a:pt x="137" y="94"/>
                    </a:lnTo>
                    <a:lnTo>
                      <a:pt x="138" y="88"/>
                    </a:lnTo>
                    <a:lnTo>
                      <a:pt x="142" y="83"/>
                    </a:lnTo>
                    <a:lnTo>
                      <a:pt x="102" y="40"/>
                    </a:lnTo>
                    <a:lnTo>
                      <a:pt x="102" y="38"/>
                    </a:lnTo>
                    <a:lnTo>
                      <a:pt x="102" y="35"/>
                    </a:lnTo>
                    <a:lnTo>
                      <a:pt x="102" y="31"/>
                    </a:lnTo>
                    <a:lnTo>
                      <a:pt x="103" y="25"/>
                    </a:lnTo>
                    <a:lnTo>
                      <a:pt x="103" y="22"/>
                    </a:lnTo>
                    <a:lnTo>
                      <a:pt x="105" y="18"/>
                    </a:lnTo>
                    <a:lnTo>
                      <a:pt x="107" y="14"/>
                    </a:lnTo>
                    <a:lnTo>
                      <a:pt x="111" y="11"/>
                    </a:lnTo>
                    <a:lnTo>
                      <a:pt x="115" y="9"/>
                    </a:lnTo>
                    <a:lnTo>
                      <a:pt x="118" y="5"/>
                    </a:lnTo>
                    <a:lnTo>
                      <a:pt x="120" y="3"/>
                    </a:lnTo>
                    <a:lnTo>
                      <a:pt x="122" y="2"/>
                    </a:lnTo>
                    <a:lnTo>
                      <a:pt x="126" y="0"/>
                    </a:lnTo>
                    <a:lnTo>
                      <a:pt x="129" y="0"/>
                    </a:lnTo>
                    <a:lnTo>
                      <a:pt x="127" y="0"/>
                    </a:lnTo>
                    <a:lnTo>
                      <a:pt x="124" y="2"/>
                    </a:lnTo>
                    <a:lnTo>
                      <a:pt x="120" y="3"/>
                    </a:lnTo>
                    <a:lnTo>
                      <a:pt x="116" y="7"/>
                    </a:lnTo>
                    <a:lnTo>
                      <a:pt x="113" y="9"/>
                    </a:lnTo>
                    <a:lnTo>
                      <a:pt x="109" y="11"/>
                    </a:lnTo>
                    <a:lnTo>
                      <a:pt x="103" y="13"/>
                    </a:lnTo>
                    <a:lnTo>
                      <a:pt x="98" y="16"/>
                    </a:lnTo>
                    <a:lnTo>
                      <a:pt x="94" y="16"/>
                    </a:lnTo>
                    <a:lnTo>
                      <a:pt x="91" y="18"/>
                    </a:lnTo>
                    <a:lnTo>
                      <a:pt x="89" y="20"/>
                    </a:lnTo>
                    <a:lnTo>
                      <a:pt x="85" y="22"/>
                    </a:lnTo>
                    <a:lnTo>
                      <a:pt x="81" y="22"/>
                    </a:lnTo>
                    <a:lnTo>
                      <a:pt x="78" y="24"/>
                    </a:lnTo>
                    <a:lnTo>
                      <a:pt x="74" y="24"/>
                    </a:lnTo>
                    <a:lnTo>
                      <a:pt x="70" y="25"/>
                    </a:lnTo>
                    <a:lnTo>
                      <a:pt x="65" y="27"/>
                    </a:lnTo>
                    <a:lnTo>
                      <a:pt x="61" y="27"/>
                    </a:lnTo>
                    <a:lnTo>
                      <a:pt x="57" y="29"/>
                    </a:lnTo>
                    <a:lnTo>
                      <a:pt x="52" y="29"/>
                    </a:lnTo>
                    <a:lnTo>
                      <a:pt x="48" y="31"/>
                    </a:lnTo>
                    <a:lnTo>
                      <a:pt x="43" y="31"/>
                    </a:lnTo>
                    <a:lnTo>
                      <a:pt x="39" y="31"/>
                    </a:lnTo>
                    <a:lnTo>
                      <a:pt x="35" y="33"/>
                    </a:lnTo>
                    <a:lnTo>
                      <a:pt x="32" y="33"/>
                    </a:lnTo>
                    <a:lnTo>
                      <a:pt x="28" y="33"/>
                    </a:lnTo>
                    <a:lnTo>
                      <a:pt x="24" y="33"/>
                    </a:lnTo>
                    <a:lnTo>
                      <a:pt x="22" y="33"/>
                    </a:lnTo>
                    <a:lnTo>
                      <a:pt x="17" y="33"/>
                    </a:lnTo>
                    <a:lnTo>
                      <a:pt x="13" y="31"/>
                    </a:lnTo>
                    <a:lnTo>
                      <a:pt x="9" y="31"/>
                    </a:lnTo>
                    <a:lnTo>
                      <a:pt x="8" y="31"/>
                    </a:lnTo>
                    <a:lnTo>
                      <a:pt x="4" y="31"/>
                    </a:lnTo>
                    <a:lnTo>
                      <a:pt x="2" y="33"/>
                    </a:lnTo>
                    <a:lnTo>
                      <a:pt x="2" y="35"/>
                    </a:lnTo>
                    <a:lnTo>
                      <a:pt x="2" y="38"/>
                    </a:lnTo>
                    <a:lnTo>
                      <a:pt x="2" y="42"/>
                    </a:ln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dirty="0"/>
              </a:p>
            </p:txBody>
          </p:sp>
          <p:sp>
            <p:nvSpPr>
              <p:cNvPr id="48" name="Freeform 31"/>
              <p:cNvSpPr>
                <a:spLocks/>
              </p:cNvSpPr>
              <p:nvPr/>
            </p:nvSpPr>
            <p:spPr bwMode="auto">
              <a:xfrm>
                <a:off x="1150" y="2328"/>
                <a:ext cx="112" cy="73"/>
              </a:xfrm>
              <a:custGeom>
                <a:avLst/>
                <a:gdLst>
                  <a:gd name="T0" fmla="*/ 0 w 125"/>
                  <a:gd name="T1" fmla="*/ 4 h 82"/>
                  <a:gd name="T2" fmla="*/ 4 w 125"/>
                  <a:gd name="T3" fmla="*/ 4 h 82"/>
                  <a:gd name="T4" fmla="*/ 4 w 125"/>
                  <a:gd name="T5" fmla="*/ 4 h 82"/>
                  <a:gd name="T6" fmla="*/ 4 w 125"/>
                  <a:gd name="T7" fmla="*/ 4 h 82"/>
                  <a:gd name="T8" fmla="*/ 4 w 125"/>
                  <a:gd name="T9" fmla="*/ 0 h 82"/>
                  <a:gd name="T10" fmla="*/ 0 w 125"/>
                  <a:gd name="T11" fmla="*/ 4 h 82"/>
                  <a:gd name="T12" fmla="*/ 0 w 125"/>
                  <a:gd name="T13" fmla="*/ 4 h 8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5"/>
                  <a:gd name="T22" fmla="*/ 0 h 82"/>
                  <a:gd name="T23" fmla="*/ 125 w 125"/>
                  <a:gd name="T24" fmla="*/ 82 h 8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5" h="82">
                    <a:moveTo>
                      <a:pt x="0" y="80"/>
                    </a:moveTo>
                    <a:lnTo>
                      <a:pt x="81" y="82"/>
                    </a:lnTo>
                    <a:lnTo>
                      <a:pt x="120" y="69"/>
                    </a:lnTo>
                    <a:lnTo>
                      <a:pt x="125" y="26"/>
                    </a:lnTo>
                    <a:lnTo>
                      <a:pt x="97" y="0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F2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dirty="0"/>
              </a:p>
            </p:txBody>
          </p:sp>
          <p:sp>
            <p:nvSpPr>
              <p:cNvPr id="49" name="Freeform 32"/>
              <p:cNvSpPr>
                <a:spLocks/>
              </p:cNvSpPr>
              <p:nvPr/>
            </p:nvSpPr>
            <p:spPr bwMode="auto">
              <a:xfrm>
                <a:off x="908" y="2382"/>
                <a:ext cx="128" cy="76"/>
              </a:xfrm>
              <a:custGeom>
                <a:avLst/>
                <a:gdLst>
                  <a:gd name="T0" fmla="*/ 0 w 143"/>
                  <a:gd name="T1" fmla="*/ 4 h 85"/>
                  <a:gd name="T2" fmla="*/ 4 w 143"/>
                  <a:gd name="T3" fmla="*/ 0 h 85"/>
                  <a:gd name="T4" fmla="*/ 4 w 143"/>
                  <a:gd name="T5" fmla="*/ 4 h 85"/>
                  <a:gd name="T6" fmla="*/ 4 w 143"/>
                  <a:gd name="T7" fmla="*/ 4 h 85"/>
                  <a:gd name="T8" fmla="*/ 0 w 143"/>
                  <a:gd name="T9" fmla="*/ 4 h 85"/>
                  <a:gd name="T10" fmla="*/ 0 w 143"/>
                  <a:gd name="T11" fmla="*/ 4 h 8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43"/>
                  <a:gd name="T19" fmla="*/ 0 h 85"/>
                  <a:gd name="T20" fmla="*/ 143 w 143"/>
                  <a:gd name="T21" fmla="*/ 85 h 8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43" h="85">
                    <a:moveTo>
                      <a:pt x="0" y="46"/>
                    </a:moveTo>
                    <a:lnTo>
                      <a:pt x="73" y="0"/>
                    </a:lnTo>
                    <a:lnTo>
                      <a:pt x="143" y="54"/>
                    </a:lnTo>
                    <a:lnTo>
                      <a:pt x="14" y="85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F2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dirty="0"/>
              </a:p>
            </p:txBody>
          </p:sp>
          <p:sp>
            <p:nvSpPr>
              <p:cNvPr id="50" name="Freeform 33"/>
              <p:cNvSpPr>
                <a:spLocks/>
              </p:cNvSpPr>
              <p:nvPr/>
            </p:nvSpPr>
            <p:spPr bwMode="auto">
              <a:xfrm>
                <a:off x="1306" y="1730"/>
                <a:ext cx="425" cy="775"/>
              </a:xfrm>
              <a:custGeom>
                <a:avLst/>
                <a:gdLst>
                  <a:gd name="T0" fmla="*/ 4 w 476"/>
                  <a:gd name="T1" fmla="*/ 4 h 869"/>
                  <a:gd name="T2" fmla="*/ 4 w 476"/>
                  <a:gd name="T3" fmla="*/ 4 h 869"/>
                  <a:gd name="T4" fmla="*/ 4 w 476"/>
                  <a:gd name="T5" fmla="*/ 4 h 869"/>
                  <a:gd name="T6" fmla="*/ 4 w 476"/>
                  <a:gd name="T7" fmla="*/ 4 h 869"/>
                  <a:gd name="T8" fmla="*/ 4 w 476"/>
                  <a:gd name="T9" fmla="*/ 4 h 869"/>
                  <a:gd name="T10" fmla="*/ 4 w 476"/>
                  <a:gd name="T11" fmla="*/ 4 h 869"/>
                  <a:gd name="T12" fmla="*/ 4 w 476"/>
                  <a:gd name="T13" fmla="*/ 4 h 869"/>
                  <a:gd name="T14" fmla="*/ 4 w 476"/>
                  <a:gd name="T15" fmla="*/ 4 h 869"/>
                  <a:gd name="T16" fmla="*/ 4 w 476"/>
                  <a:gd name="T17" fmla="*/ 4 h 869"/>
                  <a:gd name="T18" fmla="*/ 4 w 476"/>
                  <a:gd name="T19" fmla="*/ 4 h 869"/>
                  <a:gd name="T20" fmla="*/ 4 w 476"/>
                  <a:gd name="T21" fmla="*/ 4 h 869"/>
                  <a:gd name="T22" fmla="*/ 4 w 476"/>
                  <a:gd name="T23" fmla="*/ 4 h 869"/>
                  <a:gd name="T24" fmla="*/ 4 w 476"/>
                  <a:gd name="T25" fmla="*/ 4 h 869"/>
                  <a:gd name="T26" fmla="*/ 4 w 476"/>
                  <a:gd name="T27" fmla="*/ 4 h 869"/>
                  <a:gd name="T28" fmla="*/ 4 w 476"/>
                  <a:gd name="T29" fmla="*/ 4 h 869"/>
                  <a:gd name="T30" fmla="*/ 4 w 476"/>
                  <a:gd name="T31" fmla="*/ 4 h 869"/>
                  <a:gd name="T32" fmla="*/ 4 w 476"/>
                  <a:gd name="T33" fmla="*/ 4 h 869"/>
                  <a:gd name="T34" fmla="*/ 4 w 476"/>
                  <a:gd name="T35" fmla="*/ 4 h 869"/>
                  <a:gd name="T36" fmla="*/ 4 w 476"/>
                  <a:gd name="T37" fmla="*/ 4 h 869"/>
                  <a:gd name="T38" fmla="*/ 4 w 476"/>
                  <a:gd name="T39" fmla="*/ 4 h 869"/>
                  <a:gd name="T40" fmla="*/ 4 w 476"/>
                  <a:gd name="T41" fmla="*/ 4 h 869"/>
                  <a:gd name="T42" fmla="*/ 4 w 476"/>
                  <a:gd name="T43" fmla="*/ 4 h 869"/>
                  <a:gd name="T44" fmla="*/ 4 w 476"/>
                  <a:gd name="T45" fmla="*/ 4 h 869"/>
                  <a:gd name="T46" fmla="*/ 4 w 476"/>
                  <a:gd name="T47" fmla="*/ 4 h 869"/>
                  <a:gd name="T48" fmla="*/ 4 w 476"/>
                  <a:gd name="T49" fmla="*/ 4 h 869"/>
                  <a:gd name="T50" fmla="*/ 4 w 476"/>
                  <a:gd name="T51" fmla="*/ 4 h 869"/>
                  <a:gd name="T52" fmla="*/ 4 w 476"/>
                  <a:gd name="T53" fmla="*/ 4 h 869"/>
                  <a:gd name="T54" fmla="*/ 4 w 476"/>
                  <a:gd name="T55" fmla="*/ 4 h 869"/>
                  <a:gd name="T56" fmla="*/ 4 w 476"/>
                  <a:gd name="T57" fmla="*/ 4 h 869"/>
                  <a:gd name="T58" fmla="*/ 4 w 476"/>
                  <a:gd name="T59" fmla="*/ 4 h 869"/>
                  <a:gd name="T60" fmla="*/ 4 w 476"/>
                  <a:gd name="T61" fmla="*/ 4 h 869"/>
                  <a:gd name="T62" fmla="*/ 4 w 476"/>
                  <a:gd name="T63" fmla="*/ 4 h 869"/>
                  <a:gd name="T64" fmla="*/ 4 w 476"/>
                  <a:gd name="T65" fmla="*/ 4 h 869"/>
                  <a:gd name="T66" fmla="*/ 4 w 476"/>
                  <a:gd name="T67" fmla="*/ 4 h 869"/>
                  <a:gd name="T68" fmla="*/ 4 w 476"/>
                  <a:gd name="T69" fmla="*/ 4 h 869"/>
                  <a:gd name="T70" fmla="*/ 4 w 476"/>
                  <a:gd name="T71" fmla="*/ 4 h 869"/>
                  <a:gd name="T72" fmla="*/ 4 w 476"/>
                  <a:gd name="T73" fmla="*/ 4 h 869"/>
                  <a:gd name="T74" fmla="*/ 4 w 476"/>
                  <a:gd name="T75" fmla="*/ 4 h 869"/>
                  <a:gd name="T76" fmla="*/ 4 w 476"/>
                  <a:gd name="T77" fmla="*/ 4 h 869"/>
                  <a:gd name="T78" fmla="*/ 4 w 476"/>
                  <a:gd name="T79" fmla="*/ 4 h 869"/>
                  <a:gd name="T80" fmla="*/ 4 w 476"/>
                  <a:gd name="T81" fmla="*/ 4 h 869"/>
                  <a:gd name="T82" fmla="*/ 4 w 476"/>
                  <a:gd name="T83" fmla="*/ 4 h 869"/>
                  <a:gd name="T84" fmla="*/ 4 w 476"/>
                  <a:gd name="T85" fmla="*/ 4 h 869"/>
                  <a:gd name="T86" fmla="*/ 4 w 476"/>
                  <a:gd name="T87" fmla="*/ 4 h 869"/>
                  <a:gd name="T88" fmla="*/ 4 w 476"/>
                  <a:gd name="T89" fmla="*/ 4 h 869"/>
                  <a:gd name="T90" fmla="*/ 4 w 476"/>
                  <a:gd name="T91" fmla="*/ 4 h 869"/>
                  <a:gd name="T92" fmla="*/ 4 w 476"/>
                  <a:gd name="T93" fmla="*/ 4 h 869"/>
                  <a:gd name="T94" fmla="*/ 4 w 476"/>
                  <a:gd name="T95" fmla="*/ 4 h 869"/>
                  <a:gd name="T96" fmla="*/ 4 w 476"/>
                  <a:gd name="T97" fmla="*/ 4 h 869"/>
                  <a:gd name="T98" fmla="*/ 4 w 476"/>
                  <a:gd name="T99" fmla="*/ 4 h 869"/>
                  <a:gd name="T100" fmla="*/ 4 w 476"/>
                  <a:gd name="T101" fmla="*/ 4 h 869"/>
                  <a:gd name="T102" fmla="*/ 4 w 476"/>
                  <a:gd name="T103" fmla="*/ 4 h 869"/>
                  <a:gd name="T104" fmla="*/ 4 w 476"/>
                  <a:gd name="T105" fmla="*/ 4 h 869"/>
                  <a:gd name="T106" fmla="*/ 4 w 476"/>
                  <a:gd name="T107" fmla="*/ 4 h 869"/>
                  <a:gd name="T108" fmla="*/ 4 w 476"/>
                  <a:gd name="T109" fmla="*/ 4 h 869"/>
                  <a:gd name="T110" fmla="*/ 4 w 476"/>
                  <a:gd name="T111" fmla="*/ 4 h 869"/>
                  <a:gd name="T112" fmla="*/ 4 w 476"/>
                  <a:gd name="T113" fmla="*/ 4 h 869"/>
                  <a:gd name="T114" fmla="*/ 4 w 476"/>
                  <a:gd name="T115" fmla="*/ 4 h 869"/>
                  <a:gd name="T116" fmla="*/ 4 w 476"/>
                  <a:gd name="T117" fmla="*/ 4 h 869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476"/>
                  <a:gd name="T178" fmla="*/ 0 h 869"/>
                  <a:gd name="T179" fmla="*/ 476 w 476"/>
                  <a:gd name="T180" fmla="*/ 869 h 869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476" h="869">
                    <a:moveTo>
                      <a:pt x="197" y="775"/>
                    </a:moveTo>
                    <a:lnTo>
                      <a:pt x="192" y="777"/>
                    </a:lnTo>
                    <a:lnTo>
                      <a:pt x="186" y="780"/>
                    </a:lnTo>
                    <a:lnTo>
                      <a:pt x="182" y="780"/>
                    </a:lnTo>
                    <a:lnTo>
                      <a:pt x="181" y="782"/>
                    </a:lnTo>
                    <a:lnTo>
                      <a:pt x="177" y="782"/>
                    </a:lnTo>
                    <a:lnTo>
                      <a:pt x="175" y="784"/>
                    </a:lnTo>
                    <a:lnTo>
                      <a:pt x="169" y="786"/>
                    </a:lnTo>
                    <a:lnTo>
                      <a:pt x="168" y="788"/>
                    </a:lnTo>
                    <a:lnTo>
                      <a:pt x="164" y="789"/>
                    </a:lnTo>
                    <a:lnTo>
                      <a:pt x="160" y="791"/>
                    </a:lnTo>
                    <a:lnTo>
                      <a:pt x="157" y="793"/>
                    </a:lnTo>
                    <a:lnTo>
                      <a:pt x="153" y="793"/>
                    </a:lnTo>
                    <a:lnTo>
                      <a:pt x="149" y="795"/>
                    </a:lnTo>
                    <a:lnTo>
                      <a:pt x="146" y="799"/>
                    </a:lnTo>
                    <a:lnTo>
                      <a:pt x="140" y="799"/>
                    </a:lnTo>
                    <a:lnTo>
                      <a:pt x="136" y="801"/>
                    </a:lnTo>
                    <a:lnTo>
                      <a:pt x="133" y="802"/>
                    </a:lnTo>
                    <a:lnTo>
                      <a:pt x="129" y="804"/>
                    </a:lnTo>
                    <a:lnTo>
                      <a:pt x="123" y="806"/>
                    </a:lnTo>
                    <a:lnTo>
                      <a:pt x="120" y="808"/>
                    </a:lnTo>
                    <a:lnTo>
                      <a:pt x="116" y="810"/>
                    </a:lnTo>
                    <a:lnTo>
                      <a:pt x="112" y="812"/>
                    </a:lnTo>
                    <a:lnTo>
                      <a:pt x="107" y="813"/>
                    </a:lnTo>
                    <a:lnTo>
                      <a:pt x="103" y="815"/>
                    </a:lnTo>
                    <a:lnTo>
                      <a:pt x="99" y="817"/>
                    </a:lnTo>
                    <a:lnTo>
                      <a:pt x="96" y="819"/>
                    </a:lnTo>
                    <a:lnTo>
                      <a:pt x="90" y="821"/>
                    </a:lnTo>
                    <a:lnTo>
                      <a:pt x="87" y="823"/>
                    </a:lnTo>
                    <a:lnTo>
                      <a:pt x="83" y="825"/>
                    </a:lnTo>
                    <a:lnTo>
                      <a:pt x="79" y="826"/>
                    </a:lnTo>
                    <a:lnTo>
                      <a:pt x="75" y="828"/>
                    </a:lnTo>
                    <a:lnTo>
                      <a:pt x="72" y="830"/>
                    </a:lnTo>
                    <a:lnTo>
                      <a:pt x="66" y="832"/>
                    </a:lnTo>
                    <a:lnTo>
                      <a:pt x="63" y="834"/>
                    </a:lnTo>
                    <a:lnTo>
                      <a:pt x="59" y="836"/>
                    </a:lnTo>
                    <a:lnTo>
                      <a:pt x="55" y="837"/>
                    </a:lnTo>
                    <a:lnTo>
                      <a:pt x="51" y="837"/>
                    </a:lnTo>
                    <a:lnTo>
                      <a:pt x="48" y="839"/>
                    </a:lnTo>
                    <a:lnTo>
                      <a:pt x="44" y="841"/>
                    </a:lnTo>
                    <a:lnTo>
                      <a:pt x="40" y="843"/>
                    </a:lnTo>
                    <a:lnTo>
                      <a:pt x="37" y="843"/>
                    </a:lnTo>
                    <a:lnTo>
                      <a:pt x="35" y="845"/>
                    </a:lnTo>
                    <a:lnTo>
                      <a:pt x="31" y="847"/>
                    </a:lnTo>
                    <a:lnTo>
                      <a:pt x="28" y="849"/>
                    </a:lnTo>
                    <a:lnTo>
                      <a:pt x="26" y="849"/>
                    </a:lnTo>
                    <a:lnTo>
                      <a:pt x="22" y="850"/>
                    </a:lnTo>
                    <a:lnTo>
                      <a:pt x="16" y="854"/>
                    </a:lnTo>
                    <a:lnTo>
                      <a:pt x="13" y="856"/>
                    </a:lnTo>
                    <a:lnTo>
                      <a:pt x="7" y="858"/>
                    </a:lnTo>
                    <a:lnTo>
                      <a:pt x="5" y="860"/>
                    </a:lnTo>
                    <a:lnTo>
                      <a:pt x="0" y="861"/>
                    </a:lnTo>
                    <a:lnTo>
                      <a:pt x="53" y="869"/>
                    </a:lnTo>
                    <a:lnTo>
                      <a:pt x="133" y="863"/>
                    </a:lnTo>
                    <a:lnTo>
                      <a:pt x="136" y="863"/>
                    </a:lnTo>
                    <a:lnTo>
                      <a:pt x="140" y="861"/>
                    </a:lnTo>
                    <a:lnTo>
                      <a:pt x="146" y="860"/>
                    </a:lnTo>
                    <a:lnTo>
                      <a:pt x="149" y="860"/>
                    </a:lnTo>
                    <a:lnTo>
                      <a:pt x="153" y="858"/>
                    </a:lnTo>
                    <a:lnTo>
                      <a:pt x="157" y="858"/>
                    </a:lnTo>
                    <a:lnTo>
                      <a:pt x="158" y="858"/>
                    </a:lnTo>
                    <a:lnTo>
                      <a:pt x="160" y="858"/>
                    </a:lnTo>
                    <a:lnTo>
                      <a:pt x="164" y="858"/>
                    </a:lnTo>
                    <a:lnTo>
                      <a:pt x="166" y="858"/>
                    </a:lnTo>
                    <a:lnTo>
                      <a:pt x="169" y="858"/>
                    </a:lnTo>
                    <a:lnTo>
                      <a:pt x="171" y="858"/>
                    </a:lnTo>
                    <a:lnTo>
                      <a:pt x="175" y="858"/>
                    </a:lnTo>
                    <a:lnTo>
                      <a:pt x="179" y="858"/>
                    </a:lnTo>
                    <a:lnTo>
                      <a:pt x="184" y="858"/>
                    </a:lnTo>
                    <a:lnTo>
                      <a:pt x="188" y="858"/>
                    </a:lnTo>
                    <a:lnTo>
                      <a:pt x="193" y="858"/>
                    </a:lnTo>
                    <a:lnTo>
                      <a:pt x="197" y="858"/>
                    </a:lnTo>
                    <a:lnTo>
                      <a:pt x="203" y="858"/>
                    </a:lnTo>
                    <a:lnTo>
                      <a:pt x="208" y="858"/>
                    </a:lnTo>
                    <a:lnTo>
                      <a:pt x="214" y="858"/>
                    </a:lnTo>
                    <a:lnTo>
                      <a:pt x="219" y="858"/>
                    </a:lnTo>
                    <a:lnTo>
                      <a:pt x="225" y="858"/>
                    </a:lnTo>
                    <a:lnTo>
                      <a:pt x="230" y="858"/>
                    </a:lnTo>
                    <a:lnTo>
                      <a:pt x="238" y="858"/>
                    </a:lnTo>
                    <a:lnTo>
                      <a:pt x="243" y="858"/>
                    </a:lnTo>
                    <a:lnTo>
                      <a:pt x="251" y="858"/>
                    </a:lnTo>
                    <a:lnTo>
                      <a:pt x="256" y="858"/>
                    </a:lnTo>
                    <a:lnTo>
                      <a:pt x="264" y="858"/>
                    </a:lnTo>
                    <a:lnTo>
                      <a:pt x="269" y="858"/>
                    </a:lnTo>
                    <a:lnTo>
                      <a:pt x="276" y="858"/>
                    </a:lnTo>
                    <a:lnTo>
                      <a:pt x="284" y="858"/>
                    </a:lnTo>
                    <a:lnTo>
                      <a:pt x="289" y="858"/>
                    </a:lnTo>
                    <a:lnTo>
                      <a:pt x="297" y="858"/>
                    </a:lnTo>
                    <a:lnTo>
                      <a:pt x="304" y="858"/>
                    </a:lnTo>
                    <a:lnTo>
                      <a:pt x="311" y="858"/>
                    </a:lnTo>
                    <a:lnTo>
                      <a:pt x="319" y="858"/>
                    </a:lnTo>
                    <a:lnTo>
                      <a:pt x="326" y="858"/>
                    </a:lnTo>
                    <a:lnTo>
                      <a:pt x="334" y="860"/>
                    </a:lnTo>
                    <a:lnTo>
                      <a:pt x="339" y="860"/>
                    </a:lnTo>
                    <a:lnTo>
                      <a:pt x="346" y="860"/>
                    </a:lnTo>
                    <a:lnTo>
                      <a:pt x="352" y="860"/>
                    </a:lnTo>
                    <a:lnTo>
                      <a:pt x="359" y="860"/>
                    </a:lnTo>
                    <a:lnTo>
                      <a:pt x="367" y="860"/>
                    </a:lnTo>
                    <a:lnTo>
                      <a:pt x="372" y="860"/>
                    </a:lnTo>
                    <a:lnTo>
                      <a:pt x="380" y="860"/>
                    </a:lnTo>
                    <a:lnTo>
                      <a:pt x="385" y="860"/>
                    </a:lnTo>
                    <a:lnTo>
                      <a:pt x="391" y="860"/>
                    </a:lnTo>
                    <a:lnTo>
                      <a:pt x="398" y="860"/>
                    </a:lnTo>
                    <a:lnTo>
                      <a:pt x="404" y="860"/>
                    </a:lnTo>
                    <a:lnTo>
                      <a:pt x="409" y="860"/>
                    </a:lnTo>
                    <a:lnTo>
                      <a:pt x="415" y="860"/>
                    </a:lnTo>
                    <a:lnTo>
                      <a:pt x="420" y="860"/>
                    </a:lnTo>
                    <a:lnTo>
                      <a:pt x="426" y="860"/>
                    </a:lnTo>
                    <a:lnTo>
                      <a:pt x="431" y="860"/>
                    </a:lnTo>
                    <a:lnTo>
                      <a:pt x="435" y="860"/>
                    </a:lnTo>
                    <a:lnTo>
                      <a:pt x="441" y="860"/>
                    </a:lnTo>
                    <a:lnTo>
                      <a:pt x="444" y="860"/>
                    </a:lnTo>
                    <a:lnTo>
                      <a:pt x="448" y="860"/>
                    </a:lnTo>
                    <a:lnTo>
                      <a:pt x="453" y="860"/>
                    </a:lnTo>
                    <a:lnTo>
                      <a:pt x="457" y="860"/>
                    </a:lnTo>
                    <a:lnTo>
                      <a:pt x="459" y="860"/>
                    </a:lnTo>
                    <a:lnTo>
                      <a:pt x="463" y="860"/>
                    </a:lnTo>
                    <a:lnTo>
                      <a:pt x="468" y="860"/>
                    </a:lnTo>
                    <a:lnTo>
                      <a:pt x="472" y="860"/>
                    </a:lnTo>
                    <a:lnTo>
                      <a:pt x="474" y="860"/>
                    </a:lnTo>
                    <a:lnTo>
                      <a:pt x="476" y="860"/>
                    </a:lnTo>
                    <a:lnTo>
                      <a:pt x="476" y="856"/>
                    </a:lnTo>
                    <a:lnTo>
                      <a:pt x="476" y="854"/>
                    </a:lnTo>
                    <a:lnTo>
                      <a:pt x="476" y="850"/>
                    </a:lnTo>
                    <a:lnTo>
                      <a:pt x="476" y="847"/>
                    </a:lnTo>
                    <a:lnTo>
                      <a:pt x="476" y="843"/>
                    </a:lnTo>
                    <a:lnTo>
                      <a:pt x="476" y="837"/>
                    </a:lnTo>
                    <a:lnTo>
                      <a:pt x="476" y="832"/>
                    </a:lnTo>
                    <a:lnTo>
                      <a:pt x="476" y="826"/>
                    </a:lnTo>
                    <a:lnTo>
                      <a:pt x="474" y="823"/>
                    </a:lnTo>
                    <a:lnTo>
                      <a:pt x="474" y="819"/>
                    </a:lnTo>
                    <a:lnTo>
                      <a:pt x="474" y="815"/>
                    </a:lnTo>
                    <a:lnTo>
                      <a:pt x="474" y="813"/>
                    </a:lnTo>
                    <a:lnTo>
                      <a:pt x="474" y="810"/>
                    </a:lnTo>
                    <a:lnTo>
                      <a:pt x="474" y="806"/>
                    </a:lnTo>
                    <a:lnTo>
                      <a:pt x="474" y="802"/>
                    </a:lnTo>
                    <a:lnTo>
                      <a:pt x="474" y="799"/>
                    </a:lnTo>
                    <a:lnTo>
                      <a:pt x="472" y="795"/>
                    </a:lnTo>
                    <a:lnTo>
                      <a:pt x="472" y="791"/>
                    </a:lnTo>
                    <a:lnTo>
                      <a:pt x="472" y="788"/>
                    </a:lnTo>
                    <a:lnTo>
                      <a:pt x="472" y="784"/>
                    </a:lnTo>
                    <a:lnTo>
                      <a:pt x="472" y="780"/>
                    </a:lnTo>
                    <a:lnTo>
                      <a:pt x="472" y="777"/>
                    </a:lnTo>
                    <a:lnTo>
                      <a:pt x="470" y="771"/>
                    </a:lnTo>
                    <a:lnTo>
                      <a:pt x="470" y="767"/>
                    </a:lnTo>
                    <a:lnTo>
                      <a:pt x="470" y="764"/>
                    </a:lnTo>
                    <a:lnTo>
                      <a:pt x="468" y="760"/>
                    </a:lnTo>
                    <a:lnTo>
                      <a:pt x="468" y="754"/>
                    </a:lnTo>
                    <a:lnTo>
                      <a:pt x="468" y="751"/>
                    </a:lnTo>
                    <a:lnTo>
                      <a:pt x="466" y="747"/>
                    </a:lnTo>
                    <a:lnTo>
                      <a:pt x="466" y="743"/>
                    </a:lnTo>
                    <a:lnTo>
                      <a:pt x="465" y="738"/>
                    </a:lnTo>
                    <a:lnTo>
                      <a:pt x="465" y="734"/>
                    </a:lnTo>
                    <a:lnTo>
                      <a:pt x="463" y="730"/>
                    </a:lnTo>
                    <a:lnTo>
                      <a:pt x="463" y="727"/>
                    </a:lnTo>
                    <a:lnTo>
                      <a:pt x="461" y="721"/>
                    </a:lnTo>
                    <a:lnTo>
                      <a:pt x="461" y="718"/>
                    </a:lnTo>
                    <a:lnTo>
                      <a:pt x="459" y="714"/>
                    </a:lnTo>
                    <a:lnTo>
                      <a:pt x="457" y="710"/>
                    </a:lnTo>
                    <a:lnTo>
                      <a:pt x="457" y="705"/>
                    </a:lnTo>
                    <a:lnTo>
                      <a:pt x="455" y="701"/>
                    </a:lnTo>
                    <a:lnTo>
                      <a:pt x="453" y="697"/>
                    </a:lnTo>
                    <a:lnTo>
                      <a:pt x="453" y="694"/>
                    </a:lnTo>
                    <a:lnTo>
                      <a:pt x="452" y="690"/>
                    </a:lnTo>
                    <a:lnTo>
                      <a:pt x="450" y="686"/>
                    </a:lnTo>
                    <a:lnTo>
                      <a:pt x="448" y="682"/>
                    </a:lnTo>
                    <a:lnTo>
                      <a:pt x="446" y="679"/>
                    </a:lnTo>
                    <a:lnTo>
                      <a:pt x="444" y="677"/>
                    </a:lnTo>
                    <a:lnTo>
                      <a:pt x="442" y="673"/>
                    </a:lnTo>
                    <a:lnTo>
                      <a:pt x="441" y="670"/>
                    </a:lnTo>
                    <a:lnTo>
                      <a:pt x="439" y="666"/>
                    </a:lnTo>
                    <a:lnTo>
                      <a:pt x="437" y="664"/>
                    </a:lnTo>
                    <a:lnTo>
                      <a:pt x="435" y="660"/>
                    </a:lnTo>
                    <a:lnTo>
                      <a:pt x="433" y="657"/>
                    </a:lnTo>
                    <a:lnTo>
                      <a:pt x="431" y="655"/>
                    </a:lnTo>
                    <a:lnTo>
                      <a:pt x="429" y="651"/>
                    </a:lnTo>
                    <a:lnTo>
                      <a:pt x="428" y="647"/>
                    </a:lnTo>
                    <a:lnTo>
                      <a:pt x="424" y="642"/>
                    </a:lnTo>
                    <a:lnTo>
                      <a:pt x="420" y="636"/>
                    </a:lnTo>
                    <a:lnTo>
                      <a:pt x="417" y="631"/>
                    </a:lnTo>
                    <a:lnTo>
                      <a:pt x="415" y="625"/>
                    </a:lnTo>
                    <a:lnTo>
                      <a:pt x="413" y="622"/>
                    </a:lnTo>
                    <a:lnTo>
                      <a:pt x="411" y="616"/>
                    </a:lnTo>
                    <a:lnTo>
                      <a:pt x="409" y="610"/>
                    </a:lnTo>
                    <a:lnTo>
                      <a:pt x="407" y="607"/>
                    </a:lnTo>
                    <a:lnTo>
                      <a:pt x="406" y="601"/>
                    </a:lnTo>
                    <a:lnTo>
                      <a:pt x="404" y="598"/>
                    </a:lnTo>
                    <a:lnTo>
                      <a:pt x="402" y="594"/>
                    </a:lnTo>
                    <a:lnTo>
                      <a:pt x="402" y="590"/>
                    </a:lnTo>
                    <a:lnTo>
                      <a:pt x="400" y="587"/>
                    </a:lnTo>
                    <a:lnTo>
                      <a:pt x="400" y="583"/>
                    </a:lnTo>
                    <a:lnTo>
                      <a:pt x="400" y="579"/>
                    </a:lnTo>
                    <a:lnTo>
                      <a:pt x="398" y="575"/>
                    </a:lnTo>
                    <a:lnTo>
                      <a:pt x="398" y="574"/>
                    </a:lnTo>
                    <a:lnTo>
                      <a:pt x="398" y="570"/>
                    </a:lnTo>
                    <a:lnTo>
                      <a:pt x="398" y="566"/>
                    </a:lnTo>
                    <a:lnTo>
                      <a:pt x="398" y="561"/>
                    </a:lnTo>
                    <a:lnTo>
                      <a:pt x="398" y="557"/>
                    </a:lnTo>
                    <a:lnTo>
                      <a:pt x="400" y="555"/>
                    </a:lnTo>
                    <a:lnTo>
                      <a:pt x="382" y="432"/>
                    </a:lnTo>
                    <a:lnTo>
                      <a:pt x="382" y="430"/>
                    </a:lnTo>
                    <a:lnTo>
                      <a:pt x="380" y="428"/>
                    </a:lnTo>
                    <a:lnTo>
                      <a:pt x="378" y="424"/>
                    </a:lnTo>
                    <a:lnTo>
                      <a:pt x="378" y="420"/>
                    </a:lnTo>
                    <a:lnTo>
                      <a:pt x="378" y="417"/>
                    </a:lnTo>
                    <a:lnTo>
                      <a:pt x="376" y="413"/>
                    </a:lnTo>
                    <a:lnTo>
                      <a:pt x="374" y="409"/>
                    </a:lnTo>
                    <a:lnTo>
                      <a:pt x="372" y="404"/>
                    </a:lnTo>
                    <a:lnTo>
                      <a:pt x="370" y="398"/>
                    </a:lnTo>
                    <a:lnTo>
                      <a:pt x="370" y="393"/>
                    </a:lnTo>
                    <a:lnTo>
                      <a:pt x="369" y="389"/>
                    </a:lnTo>
                    <a:lnTo>
                      <a:pt x="367" y="385"/>
                    </a:lnTo>
                    <a:lnTo>
                      <a:pt x="367" y="384"/>
                    </a:lnTo>
                    <a:lnTo>
                      <a:pt x="365" y="380"/>
                    </a:lnTo>
                    <a:lnTo>
                      <a:pt x="365" y="376"/>
                    </a:lnTo>
                    <a:lnTo>
                      <a:pt x="363" y="372"/>
                    </a:lnTo>
                    <a:lnTo>
                      <a:pt x="361" y="369"/>
                    </a:lnTo>
                    <a:lnTo>
                      <a:pt x="361" y="367"/>
                    </a:lnTo>
                    <a:lnTo>
                      <a:pt x="359" y="361"/>
                    </a:lnTo>
                    <a:lnTo>
                      <a:pt x="358" y="358"/>
                    </a:lnTo>
                    <a:lnTo>
                      <a:pt x="356" y="354"/>
                    </a:lnTo>
                    <a:lnTo>
                      <a:pt x="354" y="350"/>
                    </a:lnTo>
                    <a:lnTo>
                      <a:pt x="352" y="347"/>
                    </a:lnTo>
                    <a:lnTo>
                      <a:pt x="350" y="343"/>
                    </a:lnTo>
                    <a:lnTo>
                      <a:pt x="348" y="339"/>
                    </a:lnTo>
                    <a:lnTo>
                      <a:pt x="346" y="334"/>
                    </a:lnTo>
                    <a:lnTo>
                      <a:pt x="345" y="330"/>
                    </a:lnTo>
                    <a:lnTo>
                      <a:pt x="343" y="326"/>
                    </a:lnTo>
                    <a:lnTo>
                      <a:pt x="341" y="321"/>
                    </a:lnTo>
                    <a:lnTo>
                      <a:pt x="339" y="317"/>
                    </a:lnTo>
                    <a:lnTo>
                      <a:pt x="337" y="313"/>
                    </a:lnTo>
                    <a:lnTo>
                      <a:pt x="334" y="308"/>
                    </a:lnTo>
                    <a:lnTo>
                      <a:pt x="332" y="304"/>
                    </a:lnTo>
                    <a:lnTo>
                      <a:pt x="330" y="301"/>
                    </a:lnTo>
                    <a:lnTo>
                      <a:pt x="328" y="295"/>
                    </a:lnTo>
                    <a:lnTo>
                      <a:pt x="326" y="291"/>
                    </a:lnTo>
                    <a:lnTo>
                      <a:pt x="323" y="286"/>
                    </a:lnTo>
                    <a:lnTo>
                      <a:pt x="321" y="282"/>
                    </a:lnTo>
                    <a:lnTo>
                      <a:pt x="317" y="277"/>
                    </a:lnTo>
                    <a:lnTo>
                      <a:pt x="315" y="273"/>
                    </a:lnTo>
                    <a:lnTo>
                      <a:pt x="311" y="267"/>
                    </a:lnTo>
                    <a:lnTo>
                      <a:pt x="310" y="264"/>
                    </a:lnTo>
                    <a:lnTo>
                      <a:pt x="306" y="258"/>
                    </a:lnTo>
                    <a:lnTo>
                      <a:pt x="304" y="254"/>
                    </a:lnTo>
                    <a:lnTo>
                      <a:pt x="300" y="249"/>
                    </a:lnTo>
                    <a:lnTo>
                      <a:pt x="297" y="245"/>
                    </a:lnTo>
                    <a:lnTo>
                      <a:pt x="295" y="240"/>
                    </a:lnTo>
                    <a:lnTo>
                      <a:pt x="291" y="236"/>
                    </a:lnTo>
                    <a:lnTo>
                      <a:pt x="287" y="230"/>
                    </a:lnTo>
                    <a:lnTo>
                      <a:pt x="284" y="227"/>
                    </a:lnTo>
                    <a:lnTo>
                      <a:pt x="280" y="221"/>
                    </a:lnTo>
                    <a:lnTo>
                      <a:pt x="276" y="216"/>
                    </a:lnTo>
                    <a:lnTo>
                      <a:pt x="271" y="212"/>
                    </a:lnTo>
                    <a:lnTo>
                      <a:pt x="267" y="206"/>
                    </a:lnTo>
                    <a:lnTo>
                      <a:pt x="264" y="201"/>
                    </a:lnTo>
                    <a:lnTo>
                      <a:pt x="258" y="195"/>
                    </a:lnTo>
                    <a:lnTo>
                      <a:pt x="254" y="192"/>
                    </a:lnTo>
                    <a:lnTo>
                      <a:pt x="251" y="186"/>
                    </a:lnTo>
                    <a:lnTo>
                      <a:pt x="245" y="182"/>
                    </a:lnTo>
                    <a:lnTo>
                      <a:pt x="240" y="177"/>
                    </a:lnTo>
                    <a:lnTo>
                      <a:pt x="234" y="171"/>
                    </a:lnTo>
                    <a:lnTo>
                      <a:pt x="230" y="168"/>
                    </a:lnTo>
                    <a:lnTo>
                      <a:pt x="225" y="162"/>
                    </a:lnTo>
                    <a:lnTo>
                      <a:pt x="219" y="157"/>
                    </a:lnTo>
                    <a:lnTo>
                      <a:pt x="214" y="153"/>
                    </a:lnTo>
                    <a:lnTo>
                      <a:pt x="208" y="147"/>
                    </a:lnTo>
                    <a:lnTo>
                      <a:pt x="203" y="144"/>
                    </a:lnTo>
                    <a:lnTo>
                      <a:pt x="197" y="138"/>
                    </a:lnTo>
                    <a:lnTo>
                      <a:pt x="192" y="133"/>
                    </a:lnTo>
                    <a:lnTo>
                      <a:pt x="186" y="129"/>
                    </a:lnTo>
                    <a:lnTo>
                      <a:pt x="181" y="123"/>
                    </a:lnTo>
                    <a:lnTo>
                      <a:pt x="175" y="120"/>
                    </a:lnTo>
                    <a:lnTo>
                      <a:pt x="169" y="114"/>
                    </a:lnTo>
                    <a:lnTo>
                      <a:pt x="164" y="110"/>
                    </a:lnTo>
                    <a:lnTo>
                      <a:pt x="158" y="105"/>
                    </a:lnTo>
                    <a:lnTo>
                      <a:pt x="153" y="101"/>
                    </a:lnTo>
                    <a:lnTo>
                      <a:pt x="146" y="96"/>
                    </a:lnTo>
                    <a:lnTo>
                      <a:pt x="142" y="92"/>
                    </a:lnTo>
                    <a:lnTo>
                      <a:pt x="134" y="86"/>
                    </a:lnTo>
                    <a:lnTo>
                      <a:pt x="129" y="83"/>
                    </a:lnTo>
                    <a:lnTo>
                      <a:pt x="123" y="79"/>
                    </a:lnTo>
                    <a:lnTo>
                      <a:pt x="120" y="75"/>
                    </a:lnTo>
                    <a:lnTo>
                      <a:pt x="112" y="70"/>
                    </a:lnTo>
                    <a:lnTo>
                      <a:pt x="107" y="66"/>
                    </a:lnTo>
                    <a:lnTo>
                      <a:pt x="101" y="62"/>
                    </a:lnTo>
                    <a:lnTo>
                      <a:pt x="98" y="59"/>
                    </a:lnTo>
                    <a:lnTo>
                      <a:pt x="92" y="55"/>
                    </a:lnTo>
                    <a:lnTo>
                      <a:pt x="87" y="51"/>
                    </a:lnTo>
                    <a:lnTo>
                      <a:pt x="81" y="48"/>
                    </a:lnTo>
                    <a:lnTo>
                      <a:pt x="77" y="44"/>
                    </a:lnTo>
                    <a:lnTo>
                      <a:pt x="72" y="40"/>
                    </a:lnTo>
                    <a:lnTo>
                      <a:pt x="66" y="37"/>
                    </a:lnTo>
                    <a:lnTo>
                      <a:pt x="63" y="33"/>
                    </a:lnTo>
                    <a:lnTo>
                      <a:pt x="59" y="31"/>
                    </a:lnTo>
                    <a:lnTo>
                      <a:pt x="53" y="27"/>
                    </a:lnTo>
                    <a:lnTo>
                      <a:pt x="50" y="26"/>
                    </a:lnTo>
                    <a:lnTo>
                      <a:pt x="46" y="22"/>
                    </a:lnTo>
                    <a:lnTo>
                      <a:pt x="42" y="20"/>
                    </a:lnTo>
                    <a:lnTo>
                      <a:pt x="39" y="18"/>
                    </a:lnTo>
                    <a:lnTo>
                      <a:pt x="35" y="15"/>
                    </a:lnTo>
                    <a:lnTo>
                      <a:pt x="33" y="13"/>
                    </a:lnTo>
                    <a:lnTo>
                      <a:pt x="29" y="11"/>
                    </a:lnTo>
                    <a:lnTo>
                      <a:pt x="24" y="7"/>
                    </a:lnTo>
                    <a:lnTo>
                      <a:pt x="20" y="5"/>
                    </a:lnTo>
                    <a:lnTo>
                      <a:pt x="16" y="2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4" y="415"/>
                    </a:lnTo>
                    <a:lnTo>
                      <a:pt x="4" y="413"/>
                    </a:lnTo>
                    <a:lnTo>
                      <a:pt x="5" y="411"/>
                    </a:lnTo>
                    <a:lnTo>
                      <a:pt x="9" y="409"/>
                    </a:lnTo>
                    <a:lnTo>
                      <a:pt x="15" y="408"/>
                    </a:lnTo>
                    <a:lnTo>
                      <a:pt x="16" y="406"/>
                    </a:lnTo>
                    <a:lnTo>
                      <a:pt x="20" y="402"/>
                    </a:lnTo>
                    <a:lnTo>
                      <a:pt x="22" y="400"/>
                    </a:lnTo>
                    <a:lnTo>
                      <a:pt x="26" y="398"/>
                    </a:lnTo>
                    <a:lnTo>
                      <a:pt x="29" y="395"/>
                    </a:lnTo>
                    <a:lnTo>
                      <a:pt x="33" y="393"/>
                    </a:lnTo>
                    <a:lnTo>
                      <a:pt x="37" y="389"/>
                    </a:lnTo>
                    <a:lnTo>
                      <a:pt x="40" y="387"/>
                    </a:lnTo>
                    <a:lnTo>
                      <a:pt x="44" y="384"/>
                    </a:lnTo>
                    <a:lnTo>
                      <a:pt x="48" y="380"/>
                    </a:lnTo>
                    <a:lnTo>
                      <a:pt x="51" y="376"/>
                    </a:lnTo>
                    <a:lnTo>
                      <a:pt x="57" y="372"/>
                    </a:lnTo>
                    <a:lnTo>
                      <a:pt x="61" y="367"/>
                    </a:lnTo>
                    <a:lnTo>
                      <a:pt x="64" y="363"/>
                    </a:lnTo>
                    <a:lnTo>
                      <a:pt x="68" y="360"/>
                    </a:lnTo>
                    <a:lnTo>
                      <a:pt x="72" y="356"/>
                    </a:lnTo>
                    <a:lnTo>
                      <a:pt x="75" y="350"/>
                    </a:lnTo>
                    <a:lnTo>
                      <a:pt x="79" y="347"/>
                    </a:lnTo>
                    <a:lnTo>
                      <a:pt x="83" y="341"/>
                    </a:lnTo>
                    <a:lnTo>
                      <a:pt x="87" y="336"/>
                    </a:lnTo>
                    <a:lnTo>
                      <a:pt x="88" y="330"/>
                    </a:lnTo>
                    <a:lnTo>
                      <a:pt x="92" y="325"/>
                    </a:lnTo>
                    <a:lnTo>
                      <a:pt x="96" y="319"/>
                    </a:lnTo>
                    <a:lnTo>
                      <a:pt x="98" y="315"/>
                    </a:lnTo>
                    <a:lnTo>
                      <a:pt x="98" y="312"/>
                    </a:lnTo>
                    <a:lnTo>
                      <a:pt x="99" y="308"/>
                    </a:lnTo>
                    <a:lnTo>
                      <a:pt x="101" y="306"/>
                    </a:lnTo>
                    <a:lnTo>
                      <a:pt x="101" y="302"/>
                    </a:lnTo>
                    <a:lnTo>
                      <a:pt x="105" y="297"/>
                    </a:lnTo>
                    <a:lnTo>
                      <a:pt x="107" y="291"/>
                    </a:lnTo>
                    <a:lnTo>
                      <a:pt x="109" y="288"/>
                    </a:lnTo>
                    <a:lnTo>
                      <a:pt x="110" y="282"/>
                    </a:lnTo>
                    <a:lnTo>
                      <a:pt x="112" y="277"/>
                    </a:lnTo>
                    <a:lnTo>
                      <a:pt x="114" y="273"/>
                    </a:lnTo>
                    <a:lnTo>
                      <a:pt x="116" y="267"/>
                    </a:lnTo>
                    <a:lnTo>
                      <a:pt x="118" y="264"/>
                    </a:lnTo>
                    <a:lnTo>
                      <a:pt x="120" y="260"/>
                    </a:lnTo>
                    <a:lnTo>
                      <a:pt x="122" y="256"/>
                    </a:lnTo>
                    <a:lnTo>
                      <a:pt x="123" y="254"/>
                    </a:lnTo>
                    <a:lnTo>
                      <a:pt x="125" y="251"/>
                    </a:lnTo>
                    <a:lnTo>
                      <a:pt x="127" y="247"/>
                    </a:lnTo>
                    <a:lnTo>
                      <a:pt x="129" y="245"/>
                    </a:lnTo>
                    <a:lnTo>
                      <a:pt x="131" y="240"/>
                    </a:lnTo>
                    <a:lnTo>
                      <a:pt x="134" y="236"/>
                    </a:lnTo>
                    <a:lnTo>
                      <a:pt x="136" y="230"/>
                    </a:lnTo>
                    <a:lnTo>
                      <a:pt x="140" y="229"/>
                    </a:lnTo>
                    <a:lnTo>
                      <a:pt x="142" y="225"/>
                    </a:lnTo>
                    <a:lnTo>
                      <a:pt x="144" y="223"/>
                    </a:lnTo>
                    <a:lnTo>
                      <a:pt x="146" y="227"/>
                    </a:lnTo>
                    <a:lnTo>
                      <a:pt x="147" y="229"/>
                    </a:lnTo>
                    <a:lnTo>
                      <a:pt x="149" y="230"/>
                    </a:lnTo>
                    <a:lnTo>
                      <a:pt x="151" y="232"/>
                    </a:lnTo>
                    <a:lnTo>
                      <a:pt x="155" y="236"/>
                    </a:lnTo>
                    <a:lnTo>
                      <a:pt x="157" y="240"/>
                    </a:lnTo>
                    <a:lnTo>
                      <a:pt x="158" y="241"/>
                    </a:lnTo>
                    <a:lnTo>
                      <a:pt x="162" y="247"/>
                    </a:lnTo>
                    <a:lnTo>
                      <a:pt x="166" y="251"/>
                    </a:lnTo>
                    <a:lnTo>
                      <a:pt x="169" y="254"/>
                    </a:lnTo>
                    <a:lnTo>
                      <a:pt x="171" y="260"/>
                    </a:lnTo>
                    <a:lnTo>
                      <a:pt x="175" y="265"/>
                    </a:lnTo>
                    <a:lnTo>
                      <a:pt x="179" y="271"/>
                    </a:lnTo>
                    <a:lnTo>
                      <a:pt x="182" y="275"/>
                    </a:lnTo>
                    <a:lnTo>
                      <a:pt x="186" y="280"/>
                    </a:lnTo>
                    <a:lnTo>
                      <a:pt x="186" y="284"/>
                    </a:lnTo>
                    <a:lnTo>
                      <a:pt x="188" y="286"/>
                    </a:lnTo>
                    <a:lnTo>
                      <a:pt x="190" y="289"/>
                    </a:lnTo>
                    <a:lnTo>
                      <a:pt x="192" y="293"/>
                    </a:lnTo>
                    <a:lnTo>
                      <a:pt x="193" y="297"/>
                    </a:lnTo>
                    <a:lnTo>
                      <a:pt x="195" y="299"/>
                    </a:lnTo>
                    <a:lnTo>
                      <a:pt x="197" y="302"/>
                    </a:lnTo>
                    <a:lnTo>
                      <a:pt x="197" y="306"/>
                    </a:lnTo>
                    <a:lnTo>
                      <a:pt x="199" y="308"/>
                    </a:lnTo>
                    <a:lnTo>
                      <a:pt x="201" y="312"/>
                    </a:lnTo>
                    <a:lnTo>
                      <a:pt x="203" y="315"/>
                    </a:lnTo>
                    <a:lnTo>
                      <a:pt x="203" y="319"/>
                    </a:lnTo>
                    <a:lnTo>
                      <a:pt x="205" y="323"/>
                    </a:lnTo>
                    <a:lnTo>
                      <a:pt x="206" y="326"/>
                    </a:lnTo>
                    <a:lnTo>
                      <a:pt x="206" y="330"/>
                    </a:lnTo>
                    <a:lnTo>
                      <a:pt x="208" y="332"/>
                    </a:lnTo>
                    <a:lnTo>
                      <a:pt x="208" y="336"/>
                    </a:lnTo>
                    <a:lnTo>
                      <a:pt x="210" y="339"/>
                    </a:lnTo>
                    <a:lnTo>
                      <a:pt x="210" y="343"/>
                    </a:lnTo>
                    <a:lnTo>
                      <a:pt x="212" y="347"/>
                    </a:lnTo>
                    <a:lnTo>
                      <a:pt x="212" y="350"/>
                    </a:lnTo>
                    <a:lnTo>
                      <a:pt x="212" y="354"/>
                    </a:lnTo>
                    <a:lnTo>
                      <a:pt x="212" y="358"/>
                    </a:lnTo>
                    <a:lnTo>
                      <a:pt x="214" y="361"/>
                    </a:lnTo>
                    <a:lnTo>
                      <a:pt x="214" y="365"/>
                    </a:lnTo>
                    <a:lnTo>
                      <a:pt x="214" y="369"/>
                    </a:lnTo>
                    <a:lnTo>
                      <a:pt x="214" y="372"/>
                    </a:lnTo>
                    <a:lnTo>
                      <a:pt x="214" y="376"/>
                    </a:lnTo>
                    <a:lnTo>
                      <a:pt x="216" y="380"/>
                    </a:lnTo>
                    <a:lnTo>
                      <a:pt x="217" y="384"/>
                    </a:lnTo>
                    <a:lnTo>
                      <a:pt x="219" y="385"/>
                    </a:lnTo>
                    <a:lnTo>
                      <a:pt x="221" y="389"/>
                    </a:lnTo>
                    <a:lnTo>
                      <a:pt x="223" y="393"/>
                    </a:lnTo>
                    <a:lnTo>
                      <a:pt x="225" y="396"/>
                    </a:lnTo>
                    <a:lnTo>
                      <a:pt x="228" y="400"/>
                    </a:lnTo>
                    <a:lnTo>
                      <a:pt x="230" y="404"/>
                    </a:lnTo>
                    <a:lnTo>
                      <a:pt x="232" y="408"/>
                    </a:lnTo>
                    <a:lnTo>
                      <a:pt x="234" y="411"/>
                    </a:lnTo>
                    <a:lnTo>
                      <a:pt x="236" y="413"/>
                    </a:lnTo>
                    <a:lnTo>
                      <a:pt x="238" y="417"/>
                    </a:lnTo>
                    <a:lnTo>
                      <a:pt x="241" y="420"/>
                    </a:lnTo>
                    <a:lnTo>
                      <a:pt x="243" y="424"/>
                    </a:lnTo>
                    <a:lnTo>
                      <a:pt x="245" y="428"/>
                    </a:lnTo>
                    <a:lnTo>
                      <a:pt x="247" y="432"/>
                    </a:lnTo>
                    <a:lnTo>
                      <a:pt x="251" y="435"/>
                    </a:lnTo>
                    <a:lnTo>
                      <a:pt x="252" y="439"/>
                    </a:lnTo>
                    <a:lnTo>
                      <a:pt x="256" y="443"/>
                    </a:lnTo>
                    <a:lnTo>
                      <a:pt x="258" y="448"/>
                    </a:lnTo>
                    <a:lnTo>
                      <a:pt x="258" y="454"/>
                    </a:lnTo>
                    <a:lnTo>
                      <a:pt x="260" y="457"/>
                    </a:lnTo>
                    <a:lnTo>
                      <a:pt x="260" y="461"/>
                    </a:lnTo>
                    <a:lnTo>
                      <a:pt x="262" y="463"/>
                    </a:lnTo>
                    <a:lnTo>
                      <a:pt x="262" y="467"/>
                    </a:lnTo>
                    <a:lnTo>
                      <a:pt x="262" y="470"/>
                    </a:lnTo>
                    <a:lnTo>
                      <a:pt x="262" y="476"/>
                    </a:lnTo>
                    <a:lnTo>
                      <a:pt x="262" y="481"/>
                    </a:lnTo>
                    <a:lnTo>
                      <a:pt x="262" y="485"/>
                    </a:lnTo>
                    <a:lnTo>
                      <a:pt x="262" y="489"/>
                    </a:lnTo>
                    <a:lnTo>
                      <a:pt x="262" y="492"/>
                    </a:lnTo>
                    <a:lnTo>
                      <a:pt x="262" y="494"/>
                    </a:lnTo>
                    <a:lnTo>
                      <a:pt x="260" y="498"/>
                    </a:lnTo>
                    <a:lnTo>
                      <a:pt x="260" y="502"/>
                    </a:lnTo>
                    <a:lnTo>
                      <a:pt x="258" y="505"/>
                    </a:lnTo>
                    <a:lnTo>
                      <a:pt x="258" y="509"/>
                    </a:lnTo>
                    <a:lnTo>
                      <a:pt x="258" y="511"/>
                    </a:lnTo>
                    <a:lnTo>
                      <a:pt x="258" y="515"/>
                    </a:lnTo>
                    <a:lnTo>
                      <a:pt x="256" y="518"/>
                    </a:lnTo>
                    <a:lnTo>
                      <a:pt x="256" y="522"/>
                    </a:lnTo>
                    <a:lnTo>
                      <a:pt x="254" y="526"/>
                    </a:lnTo>
                    <a:lnTo>
                      <a:pt x="252" y="527"/>
                    </a:lnTo>
                    <a:lnTo>
                      <a:pt x="251" y="531"/>
                    </a:lnTo>
                    <a:lnTo>
                      <a:pt x="251" y="535"/>
                    </a:lnTo>
                    <a:lnTo>
                      <a:pt x="249" y="539"/>
                    </a:lnTo>
                    <a:lnTo>
                      <a:pt x="247" y="542"/>
                    </a:lnTo>
                    <a:lnTo>
                      <a:pt x="247" y="544"/>
                    </a:lnTo>
                    <a:lnTo>
                      <a:pt x="245" y="548"/>
                    </a:lnTo>
                    <a:lnTo>
                      <a:pt x="243" y="551"/>
                    </a:lnTo>
                    <a:lnTo>
                      <a:pt x="241" y="555"/>
                    </a:lnTo>
                    <a:lnTo>
                      <a:pt x="240" y="557"/>
                    </a:lnTo>
                    <a:lnTo>
                      <a:pt x="238" y="561"/>
                    </a:lnTo>
                    <a:lnTo>
                      <a:pt x="236" y="564"/>
                    </a:lnTo>
                    <a:lnTo>
                      <a:pt x="234" y="566"/>
                    </a:lnTo>
                    <a:lnTo>
                      <a:pt x="232" y="570"/>
                    </a:lnTo>
                    <a:lnTo>
                      <a:pt x="230" y="574"/>
                    </a:lnTo>
                    <a:lnTo>
                      <a:pt x="227" y="577"/>
                    </a:lnTo>
                    <a:lnTo>
                      <a:pt x="223" y="583"/>
                    </a:lnTo>
                    <a:lnTo>
                      <a:pt x="217" y="588"/>
                    </a:lnTo>
                    <a:lnTo>
                      <a:pt x="214" y="594"/>
                    </a:lnTo>
                    <a:lnTo>
                      <a:pt x="208" y="598"/>
                    </a:lnTo>
                    <a:lnTo>
                      <a:pt x="205" y="601"/>
                    </a:lnTo>
                    <a:lnTo>
                      <a:pt x="199" y="605"/>
                    </a:lnTo>
                    <a:lnTo>
                      <a:pt x="195" y="609"/>
                    </a:lnTo>
                    <a:lnTo>
                      <a:pt x="192" y="614"/>
                    </a:lnTo>
                    <a:lnTo>
                      <a:pt x="188" y="618"/>
                    </a:lnTo>
                    <a:lnTo>
                      <a:pt x="186" y="620"/>
                    </a:lnTo>
                    <a:lnTo>
                      <a:pt x="182" y="622"/>
                    </a:lnTo>
                    <a:lnTo>
                      <a:pt x="179" y="623"/>
                    </a:lnTo>
                    <a:lnTo>
                      <a:pt x="175" y="623"/>
                    </a:lnTo>
                    <a:lnTo>
                      <a:pt x="171" y="623"/>
                    </a:lnTo>
                    <a:lnTo>
                      <a:pt x="168" y="625"/>
                    </a:lnTo>
                    <a:lnTo>
                      <a:pt x="166" y="627"/>
                    </a:lnTo>
                    <a:lnTo>
                      <a:pt x="162" y="629"/>
                    </a:lnTo>
                    <a:lnTo>
                      <a:pt x="160" y="633"/>
                    </a:lnTo>
                    <a:lnTo>
                      <a:pt x="158" y="638"/>
                    </a:lnTo>
                    <a:lnTo>
                      <a:pt x="158" y="640"/>
                    </a:lnTo>
                    <a:lnTo>
                      <a:pt x="157" y="644"/>
                    </a:lnTo>
                    <a:lnTo>
                      <a:pt x="157" y="646"/>
                    </a:lnTo>
                    <a:lnTo>
                      <a:pt x="157" y="649"/>
                    </a:lnTo>
                    <a:lnTo>
                      <a:pt x="157" y="653"/>
                    </a:lnTo>
                    <a:lnTo>
                      <a:pt x="157" y="657"/>
                    </a:lnTo>
                    <a:lnTo>
                      <a:pt x="157" y="660"/>
                    </a:lnTo>
                    <a:lnTo>
                      <a:pt x="157" y="664"/>
                    </a:lnTo>
                    <a:lnTo>
                      <a:pt x="157" y="668"/>
                    </a:lnTo>
                    <a:lnTo>
                      <a:pt x="157" y="671"/>
                    </a:lnTo>
                    <a:lnTo>
                      <a:pt x="157" y="675"/>
                    </a:lnTo>
                    <a:lnTo>
                      <a:pt x="157" y="677"/>
                    </a:lnTo>
                    <a:lnTo>
                      <a:pt x="158" y="681"/>
                    </a:lnTo>
                    <a:lnTo>
                      <a:pt x="158" y="682"/>
                    </a:lnTo>
                    <a:lnTo>
                      <a:pt x="160" y="684"/>
                    </a:lnTo>
                    <a:lnTo>
                      <a:pt x="164" y="686"/>
                    </a:lnTo>
                    <a:lnTo>
                      <a:pt x="166" y="688"/>
                    </a:lnTo>
                    <a:lnTo>
                      <a:pt x="169" y="690"/>
                    </a:lnTo>
                    <a:lnTo>
                      <a:pt x="175" y="694"/>
                    </a:lnTo>
                    <a:lnTo>
                      <a:pt x="179" y="695"/>
                    </a:lnTo>
                    <a:lnTo>
                      <a:pt x="184" y="699"/>
                    </a:lnTo>
                    <a:lnTo>
                      <a:pt x="190" y="703"/>
                    </a:lnTo>
                    <a:lnTo>
                      <a:pt x="195" y="705"/>
                    </a:lnTo>
                    <a:lnTo>
                      <a:pt x="199" y="706"/>
                    </a:lnTo>
                    <a:lnTo>
                      <a:pt x="205" y="710"/>
                    </a:lnTo>
                    <a:lnTo>
                      <a:pt x="208" y="712"/>
                    </a:lnTo>
                    <a:lnTo>
                      <a:pt x="212" y="714"/>
                    </a:lnTo>
                    <a:lnTo>
                      <a:pt x="214" y="716"/>
                    </a:lnTo>
                    <a:lnTo>
                      <a:pt x="216" y="716"/>
                    </a:lnTo>
                    <a:lnTo>
                      <a:pt x="217" y="716"/>
                    </a:lnTo>
                    <a:lnTo>
                      <a:pt x="216" y="716"/>
                    </a:lnTo>
                    <a:lnTo>
                      <a:pt x="216" y="719"/>
                    </a:lnTo>
                    <a:lnTo>
                      <a:pt x="214" y="721"/>
                    </a:lnTo>
                    <a:lnTo>
                      <a:pt x="214" y="725"/>
                    </a:lnTo>
                    <a:lnTo>
                      <a:pt x="212" y="729"/>
                    </a:lnTo>
                    <a:lnTo>
                      <a:pt x="210" y="734"/>
                    </a:lnTo>
                    <a:lnTo>
                      <a:pt x="208" y="738"/>
                    </a:lnTo>
                    <a:lnTo>
                      <a:pt x="208" y="743"/>
                    </a:lnTo>
                    <a:lnTo>
                      <a:pt x="205" y="749"/>
                    </a:lnTo>
                    <a:lnTo>
                      <a:pt x="203" y="754"/>
                    </a:lnTo>
                    <a:lnTo>
                      <a:pt x="203" y="758"/>
                    </a:lnTo>
                    <a:lnTo>
                      <a:pt x="201" y="764"/>
                    </a:lnTo>
                    <a:lnTo>
                      <a:pt x="199" y="767"/>
                    </a:lnTo>
                    <a:lnTo>
                      <a:pt x="197" y="771"/>
                    </a:lnTo>
                    <a:lnTo>
                      <a:pt x="197" y="773"/>
                    </a:lnTo>
                    <a:lnTo>
                      <a:pt x="197" y="775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dirty="0"/>
              </a:p>
            </p:txBody>
          </p:sp>
        </p:grpSp>
      </p:grpSp>
      <p:pic>
        <p:nvPicPr>
          <p:cNvPr id="55" name="図 5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00"/>
          <a:stretch/>
        </p:blipFill>
        <p:spPr>
          <a:xfrm>
            <a:off x="3889101" y="4860540"/>
            <a:ext cx="879670" cy="824693"/>
          </a:xfrm>
          <a:prstGeom prst="rect">
            <a:avLst/>
          </a:prstGeom>
        </p:spPr>
      </p:pic>
      <p:pic>
        <p:nvPicPr>
          <p:cNvPr id="57" name="図 5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" r="8099"/>
          <a:stretch/>
        </p:blipFill>
        <p:spPr>
          <a:xfrm>
            <a:off x="5679439" y="4888445"/>
            <a:ext cx="863601" cy="773985"/>
          </a:xfrm>
          <a:prstGeom prst="rect">
            <a:avLst/>
          </a:prstGeom>
        </p:spPr>
      </p:pic>
      <p:pic>
        <p:nvPicPr>
          <p:cNvPr id="58" name="図 5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1690" r="-3435"/>
          <a:stretch/>
        </p:blipFill>
        <p:spPr>
          <a:xfrm>
            <a:off x="6619569" y="4888444"/>
            <a:ext cx="766751" cy="773985"/>
          </a:xfrm>
          <a:prstGeom prst="rect">
            <a:avLst/>
          </a:prstGeom>
        </p:spPr>
      </p:pic>
      <p:pic>
        <p:nvPicPr>
          <p:cNvPr id="59" name="図 5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24"/>
          <a:stretch/>
        </p:blipFill>
        <p:spPr>
          <a:xfrm>
            <a:off x="7437120" y="4833230"/>
            <a:ext cx="741680" cy="861096"/>
          </a:xfrm>
          <a:prstGeom prst="rect">
            <a:avLst/>
          </a:prstGeom>
        </p:spPr>
      </p:pic>
      <p:pic>
        <p:nvPicPr>
          <p:cNvPr id="60" name="図 5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41"/>
          <a:stretch/>
        </p:blipFill>
        <p:spPr>
          <a:xfrm>
            <a:off x="8215842" y="4856987"/>
            <a:ext cx="775758" cy="819814"/>
          </a:xfrm>
          <a:prstGeom prst="rect">
            <a:avLst/>
          </a:prstGeom>
        </p:spPr>
      </p:pic>
      <p:pic>
        <p:nvPicPr>
          <p:cNvPr id="61" name="図 6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88"/>
          <a:stretch/>
        </p:blipFill>
        <p:spPr>
          <a:xfrm>
            <a:off x="4842088" y="4867998"/>
            <a:ext cx="705271" cy="804129"/>
          </a:xfrm>
          <a:prstGeom prst="rect">
            <a:avLst/>
          </a:prstGeom>
        </p:spPr>
      </p:pic>
      <p:sp>
        <p:nvSpPr>
          <p:cNvPr id="56" name="Snip Single Corner Rectangle 30"/>
          <p:cNvSpPr/>
          <p:nvPr/>
        </p:nvSpPr>
        <p:spPr>
          <a:xfrm>
            <a:off x="95761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Suggestion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62" name="Snip Single Corner Rectangle 32"/>
          <p:cNvSpPr/>
          <p:nvPr/>
        </p:nvSpPr>
        <p:spPr>
          <a:xfrm>
            <a:off x="-1364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What I learned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63" name="Snip Single Corner Rectangle 37"/>
          <p:cNvSpPr/>
          <p:nvPr/>
        </p:nvSpPr>
        <p:spPr>
          <a:xfrm>
            <a:off x="1928884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rgbClr val="F231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Contribution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65" name="Rounded Rectangle 7"/>
          <p:cNvSpPr/>
          <p:nvPr/>
        </p:nvSpPr>
        <p:spPr>
          <a:xfrm>
            <a:off x="54750" y="6109993"/>
            <a:ext cx="9089250" cy="544178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66" name="TextBox 4"/>
          <p:cNvSpPr txBox="1"/>
          <p:nvPr/>
        </p:nvSpPr>
        <p:spPr>
          <a:xfrm>
            <a:off x="40682" y="6184449"/>
            <a:ext cx="9215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dirty="0" smtClean="0"/>
              <a:t>I would </a:t>
            </a:r>
            <a:r>
              <a:rPr lang="en-US" altLang="ja-JP" sz="2000" b="1" dirty="0"/>
              <a:t>like to extend my appreciation to </a:t>
            </a:r>
            <a:r>
              <a:rPr lang="en-US" altLang="ja-JP" sz="2000" b="1" dirty="0" smtClean="0"/>
              <a:t>all staffs and stakeholders </a:t>
            </a:r>
            <a:r>
              <a:rPr lang="en-US" altLang="ja-JP" sz="2000" b="1" dirty="0"/>
              <a:t>for </a:t>
            </a:r>
            <a:r>
              <a:rPr lang="en-US" altLang="ja-JP" sz="2000" b="1" dirty="0" smtClean="0"/>
              <a:t>my study visit</a:t>
            </a:r>
            <a:endParaRPr lang="en-US" sz="2000" b="1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605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545910" y="864815"/>
            <a:ext cx="7886700" cy="767638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Century Gothic" pitchFamily="34" charset="0"/>
              </a:rPr>
              <a:t>3 contributions </a:t>
            </a:r>
            <a:br>
              <a:rPr lang="en-US" b="1" dirty="0" smtClean="0">
                <a:latin typeface="Century Gothic" pitchFamily="34" charset="0"/>
              </a:rPr>
            </a:br>
            <a:r>
              <a:rPr lang="en-US" b="1" dirty="0">
                <a:latin typeface="Century Gothic" pitchFamily="34" charset="0"/>
              </a:rPr>
              <a:t> </a:t>
            </a:r>
            <a:r>
              <a:rPr lang="ja-JP" altLang="en-US" sz="4000" b="1" dirty="0" smtClean="0">
                <a:solidFill>
                  <a:srgbClr val="FF0000"/>
                </a:solidFill>
                <a:latin typeface="Century Gothic" pitchFamily="34" charset="0"/>
              </a:rPr>
              <a:t>～</a:t>
            </a:r>
            <a:r>
              <a:rPr lang="en-US" altLang="ja-JP" sz="4000" b="1" dirty="0" smtClean="0">
                <a:solidFill>
                  <a:srgbClr val="FF0000"/>
                </a:solidFill>
                <a:latin typeface="Century Gothic" pitchFamily="34" charset="0"/>
              </a:rPr>
              <a:t>Work hard!</a:t>
            </a:r>
            <a:r>
              <a:rPr lang="ja-JP" altLang="en-US" sz="4000" b="1" dirty="0" smtClean="0">
                <a:solidFill>
                  <a:srgbClr val="FF0000"/>
                </a:solidFill>
                <a:latin typeface="Century Gothic" pitchFamily="34" charset="0"/>
              </a:rPr>
              <a:t>～</a:t>
            </a:r>
            <a:endParaRPr lang="en-US" sz="4000" b="1" dirty="0">
              <a:solidFill>
                <a:srgbClr val="FF0000"/>
              </a:solidFill>
              <a:latin typeface="Century Gothic" pitchFamily="34" charset="0"/>
            </a:endParaRPr>
          </a:p>
        </p:txBody>
      </p:sp>
      <p:sp>
        <p:nvSpPr>
          <p:cNvPr id="2" name="コンテンツ プレースホルダー 1"/>
          <p:cNvSpPr>
            <a:spLocks noGrp="1"/>
          </p:cNvSpPr>
          <p:nvPr>
            <p:ph idx="1"/>
          </p:nvPr>
        </p:nvSpPr>
        <p:spPr>
          <a:xfrm>
            <a:off x="211015" y="1564200"/>
            <a:ext cx="879348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ja-JP" sz="3200" b="1" dirty="0">
              <a:latin typeface="Century Gothic" pitchFamily="34" charset="0"/>
            </a:endParaRPr>
          </a:p>
          <a:p>
            <a:pPr marL="0" indent="0">
              <a:buNone/>
            </a:pPr>
            <a:r>
              <a:rPr lang="ja-JP" altLang="en-US" sz="3200" b="1" dirty="0" smtClean="0">
                <a:latin typeface="Century Gothic" pitchFamily="34" charset="0"/>
              </a:rPr>
              <a:t>①</a:t>
            </a:r>
            <a:r>
              <a:rPr lang="en-US" altLang="ja-JP" sz="3200" b="1" dirty="0" smtClean="0">
                <a:latin typeface="Century Gothic" pitchFamily="34" charset="0"/>
              </a:rPr>
              <a:t>Making NYLA </a:t>
            </a:r>
            <a:r>
              <a:rPr lang="en-US" altLang="ja-JP" sz="3200" b="1" dirty="0">
                <a:latin typeface="Century Gothic" pitchFamily="34" charset="0"/>
              </a:rPr>
              <a:t>liquid</a:t>
            </a:r>
          </a:p>
          <a:p>
            <a:pPr marL="0" indent="0">
              <a:buNone/>
            </a:pPr>
            <a:r>
              <a:rPr lang="ja-JP" altLang="en-US" sz="3200" b="1" dirty="0" smtClean="0">
                <a:latin typeface="Century Gothic" pitchFamily="34" charset="0"/>
              </a:rPr>
              <a:t>②</a:t>
            </a:r>
            <a:r>
              <a:rPr lang="en-US" altLang="ja-JP" sz="3200" b="1" dirty="0" smtClean="0">
                <a:latin typeface="Century Gothic" pitchFamily="34" charset="0"/>
              </a:rPr>
              <a:t>Develop new value added </a:t>
            </a:r>
            <a:r>
              <a:rPr lang="en-US" altLang="ja-JP" sz="3200" b="1" dirty="0">
                <a:latin typeface="Century Gothic" pitchFamily="34" charset="0"/>
              </a:rPr>
              <a:t>compost</a:t>
            </a:r>
          </a:p>
          <a:p>
            <a:pPr marL="0" indent="0">
              <a:buNone/>
            </a:pPr>
            <a:r>
              <a:rPr lang="ja-JP" altLang="en-US" sz="3200" b="1" dirty="0" smtClean="0">
                <a:latin typeface="Century Gothic" pitchFamily="34" charset="0"/>
              </a:rPr>
              <a:t>③</a:t>
            </a:r>
            <a:r>
              <a:rPr lang="en-US" altLang="ja-JP" sz="3200" b="1" dirty="0" smtClean="0">
                <a:latin typeface="Century Gothic" pitchFamily="34" charset="0"/>
              </a:rPr>
              <a:t>Improve production process for bamboo </a:t>
            </a:r>
          </a:p>
          <a:p>
            <a:pPr marL="0" indent="0">
              <a:buNone/>
            </a:pPr>
            <a:r>
              <a:rPr lang="en-US" altLang="ja-JP" sz="3200" b="1" dirty="0">
                <a:latin typeface="Century Gothic" pitchFamily="34" charset="0"/>
              </a:rPr>
              <a:t> </a:t>
            </a:r>
            <a:r>
              <a:rPr lang="en-US" altLang="ja-JP" sz="3200" b="1" dirty="0" smtClean="0">
                <a:latin typeface="Century Gothic" pitchFamily="34" charset="0"/>
              </a:rPr>
              <a:t>  charcoal (based on Dr. Jack’s idea)</a:t>
            </a:r>
          </a:p>
          <a:p>
            <a:pPr marL="0" indent="0">
              <a:buNone/>
            </a:pPr>
            <a:r>
              <a:rPr lang="en-US" altLang="ja-JP" sz="3200" b="1" dirty="0" smtClean="0">
                <a:latin typeface="Century Gothic" pitchFamily="34" charset="0"/>
              </a:rPr>
              <a:t> </a:t>
            </a:r>
            <a:endParaRPr kumimoji="1" lang="ja-JP" altLang="en-US" sz="3200" dirty="0"/>
          </a:p>
        </p:txBody>
      </p:sp>
      <p:sp>
        <p:nvSpPr>
          <p:cNvPr id="6" name="Snip Single Corner Rectangle 30"/>
          <p:cNvSpPr/>
          <p:nvPr/>
        </p:nvSpPr>
        <p:spPr>
          <a:xfrm>
            <a:off x="95761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Suggestion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7" name="Snip Single Corner Rectangle 32"/>
          <p:cNvSpPr/>
          <p:nvPr/>
        </p:nvSpPr>
        <p:spPr>
          <a:xfrm>
            <a:off x="-1364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What I learned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8" name="Snip Single Corner Rectangle 37"/>
          <p:cNvSpPr/>
          <p:nvPr/>
        </p:nvSpPr>
        <p:spPr>
          <a:xfrm>
            <a:off x="1928884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rgbClr val="F231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Contribution</a:t>
            </a:r>
            <a:endParaRPr lang="en-US" sz="1100" b="1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35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図 6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5" y="3764247"/>
            <a:ext cx="2477957" cy="1858468"/>
          </a:xfrm>
          <a:prstGeom prst="rect">
            <a:avLst/>
          </a:prstGeom>
        </p:spPr>
      </p:pic>
      <p:sp>
        <p:nvSpPr>
          <p:cNvPr id="18" name="Title 1"/>
          <p:cNvSpPr txBox="1">
            <a:spLocks/>
          </p:cNvSpPr>
          <p:nvPr/>
        </p:nvSpPr>
        <p:spPr>
          <a:xfrm>
            <a:off x="216602" y="7758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latin typeface="Century Gothic" pitchFamily="34" charset="0"/>
              </a:rPr>
              <a:t>Contribution 1: Making NYLA liquid</a:t>
            </a:r>
            <a:endParaRPr lang="en-US" sz="3600" b="1" dirty="0">
              <a:latin typeface="Century Gothic" pitchFamily="34" charset="0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07914" y="1006464"/>
            <a:ext cx="85153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 smtClean="0">
                <a:latin typeface="Century Gothic" pitchFamily="34" charset="0"/>
              </a:rPr>
              <a:t>What is NYLA liquid?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983267" y="2664981"/>
            <a:ext cx="5233420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b="1" dirty="0"/>
              <a:t>N</a:t>
            </a:r>
            <a:r>
              <a:rPr kumimoji="1" lang="en-US" altLang="ja-JP" sz="2400" b="1" dirty="0"/>
              <a:t> </a:t>
            </a:r>
            <a:r>
              <a:rPr kumimoji="1" lang="en-US" altLang="ja-JP" sz="2400" b="1" dirty="0" smtClean="0"/>
              <a:t>(Natto:</a:t>
            </a:r>
            <a:r>
              <a:rPr kumimoji="1" lang="en-US" altLang="ja-JP" sz="1400" b="1" i="1" dirty="0" smtClean="0"/>
              <a:t>Bacillus </a:t>
            </a:r>
            <a:r>
              <a:rPr kumimoji="1" lang="en-US" altLang="ja-JP" sz="1400" b="1" i="1" dirty="0"/>
              <a:t>subtilis var. </a:t>
            </a:r>
            <a:r>
              <a:rPr kumimoji="1" lang="en-US" altLang="ja-JP" sz="1400" b="1" i="1" dirty="0" smtClean="0"/>
              <a:t>natto</a:t>
            </a:r>
            <a:r>
              <a:rPr kumimoji="1" lang="en-US" altLang="ja-JP" sz="2400" b="1" dirty="0" smtClean="0"/>
              <a:t>)</a:t>
            </a:r>
          </a:p>
          <a:p>
            <a:r>
              <a:rPr kumimoji="1" lang="en-US" altLang="ja-JP" sz="2400" b="1" dirty="0" smtClean="0">
                <a:solidFill>
                  <a:srgbClr val="002060"/>
                </a:solidFill>
              </a:rPr>
              <a:t> 40piece/L; Sold in Chiang Rai, Bangkok </a:t>
            </a:r>
          </a:p>
          <a:p>
            <a:endParaRPr kumimoji="1" lang="en-US" altLang="ja-JP" sz="2400" b="1" dirty="0" smtClean="0"/>
          </a:p>
          <a:p>
            <a:r>
              <a:rPr kumimoji="1" lang="en-US" altLang="ja-JP" sz="3200" b="1" dirty="0" smtClean="0"/>
              <a:t>Y</a:t>
            </a:r>
            <a:r>
              <a:rPr kumimoji="1" lang="en-US" altLang="ja-JP" sz="2800" b="1" dirty="0" smtClean="0"/>
              <a:t> </a:t>
            </a:r>
            <a:r>
              <a:rPr kumimoji="1" lang="en-US" altLang="ja-JP" sz="2400" b="1" dirty="0" smtClean="0"/>
              <a:t>(</a:t>
            </a:r>
            <a:r>
              <a:rPr kumimoji="1" lang="en-US" altLang="ja-JP" sz="2400" b="1" dirty="0"/>
              <a:t>Yeast: </a:t>
            </a:r>
            <a:r>
              <a:rPr kumimoji="1" lang="en-US" altLang="ja-JP" sz="1400" b="1" i="1" dirty="0"/>
              <a:t>Saccharomyces cerevisiae</a:t>
            </a:r>
            <a:r>
              <a:rPr kumimoji="1" lang="en-US" altLang="ja-JP" sz="2400" b="1" dirty="0" smtClean="0"/>
              <a:t>)</a:t>
            </a:r>
          </a:p>
          <a:p>
            <a:r>
              <a:rPr kumimoji="1" lang="en-US" altLang="ja-JP" sz="2400" b="1" dirty="0" smtClean="0"/>
              <a:t> </a:t>
            </a:r>
            <a:r>
              <a:rPr kumimoji="1" lang="en-US" altLang="ja-JP" sz="2400" b="1" dirty="0" smtClean="0">
                <a:solidFill>
                  <a:schemeClr val="accent5">
                    <a:lumMod val="50000"/>
                  </a:schemeClr>
                </a:solidFill>
              </a:rPr>
              <a:t>4g/L</a:t>
            </a:r>
          </a:p>
          <a:p>
            <a:endParaRPr kumimoji="1" lang="en-US" altLang="ja-JP" sz="1600" b="1" dirty="0" smtClean="0"/>
          </a:p>
          <a:p>
            <a:r>
              <a:rPr kumimoji="1" lang="en-US" altLang="ja-JP" sz="3200" b="1" dirty="0"/>
              <a:t>L </a:t>
            </a:r>
            <a:r>
              <a:rPr kumimoji="1" lang="en-US" altLang="ja-JP" sz="2400" b="1" dirty="0" smtClean="0"/>
              <a:t>(Yogurt:</a:t>
            </a:r>
            <a:r>
              <a:rPr kumimoji="1" lang="en-US" altLang="ja-JP" sz="1600" b="1" i="1" dirty="0" smtClean="0"/>
              <a:t>Lactobacillus</a:t>
            </a:r>
            <a:r>
              <a:rPr kumimoji="1" lang="en-US" altLang="ja-JP" sz="2400" b="1" dirty="0" smtClean="0"/>
              <a:t>)</a:t>
            </a:r>
          </a:p>
          <a:p>
            <a:r>
              <a:rPr kumimoji="1" lang="en-US" altLang="ja-JP" sz="2400" b="1" dirty="0" smtClean="0"/>
              <a:t>  </a:t>
            </a:r>
            <a:r>
              <a:rPr kumimoji="1" lang="en-US" altLang="ja-JP" sz="2400" b="1" dirty="0" smtClean="0">
                <a:solidFill>
                  <a:schemeClr val="accent5">
                    <a:lumMod val="50000"/>
                  </a:schemeClr>
                </a:solidFill>
              </a:rPr>
              <a:t>50g/L</a:t>
            </a:r>
            <a:r>
              <a:rPr kumimoji="1" lang="en-US" altLang="ja-JP" sz="1600" b="1" dirty="0" smtClean="0"/>
              <a:t/>
            </a:r>
            <a:br>
              <a:rPr kumimoji="1" lang="en-US" altLang="ja-JP" sz="1600" b="1" dirty="0" smtClean="0"/>
            </a:br>
            <a:r>
              <a:rPr kumimoji="1" lang="en-US" altLang="ja-JP" sz="3200" b="1" dirty="0"/>
              <a:t>A</a:t>
            </a:r>
            <a:r>
              <a:rPr kumimoji="1" lang="en-US" altLang="ja-JP" sz="2800" b="1" dirty="0"/>
              <a:t> </a:t>
            </a:r>
            <a:r>
              <a:rPr kumimoji="1" lang="en-US" altLang="ja-JP" sz="2400" b="1" dirty="0" smtClean="0"/>
              <a:t>(Miso:</a:t>
            </a:r>
            <a:r>
              <a:rPr kumimoji="1" lang="en-US" altLang="ja-JP" sz="1400" b="1" dirty="0" smtClean="0"/>
              <a:t>Aspergillus oryzae</a:t>
            </a:r>
            <a:r>
              <a:rPr kumimoji="1" lang="en-US" altLang="ja-JP" sz="2400" b="1" dirty="0" smtClean="0"/>
              <a:t>)</a:t>
            </a:r>
          </a:p>
          <a:p>
            <a:r>
              <a:rPr kumimoji="1" lang="en-US" altLang="ja-JP" sz="2400" b="1" dirty="0"/>
              <a:t> </a:t>
            </a:r>
            <a:r>
              <a:rPr kumimoji="1" lang="en-US" altLang="ja-JP" sz="2400" b="1" dirty="0" smtClean="0"/>
              <a:t> </a:t>
            </a:r>
            <a:r>
              <a:rPr kumimoji="1" lang="en-US" altLang="ja-JP" sz="2400" b="1" dirty="0" smtClean="0">
                <a:solidFill>
                  <a:schemeClr val="accent5">
                    <a:lumMod val="50000"/>
                  </a:schemeClr>
                </a:solidFill>
              </a:rPr>
              <a:t>5g/L</a:t>
            </a:r>
          </a:p>
        </p:txBody>
      </p:sp>
      <p:sp>
        <p:nvSpPr>
          <p:cNvPr id="28" name="Snip Single Corner Rectangle 30"/>
          <p:cNvSpPr/>
          <p:nvPr/>
        </p:nvSpPr>
        <p:spPr>
          <a:xfrm>
            <a:off x="95761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Suggestion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29" name="Snip Single Corner Rectangle 32"/>
          <p:cNvSpPr/>
          <p:nvPr/>
        </p:nvSpPr>
        <p:spPr>
          <a:xfrm>
            <a:off x="-1364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What I learned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30" name="Snip Single Corner Rectangle 37"/>
          <p:cNvSpPr/>
          <p:nvPr/>
        </p:nvSpPr>
        <p:spPr>
          <a:xfrm>
            <a:off x="1928884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rgbClr val="F231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Contribution</a:t>
            </a:r>
            <a:endParaRPr lang="en-US" sz="1100" b="1" dirty="0">
              <a:latin typeface="Century Gothic" pitchFamily="34" charset="0"/>
            </a:endParaRPr>
          </a:p>
        </p:txBody>
      </p:sp>
      <p:pic>
        <p:nvPicPr>
          <p:cNvPr id="11266" name="Picture 2" descr="http://blog.new-agriculture.com/blog/wp-content/uploads/2014/11/6aa6acb9a4defdbe777b5f9c9a5060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4730" y="2445391"/>
            <a:ext cx="5347400" cy="494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正方形/長方形 3"/>
          <p:cNvSpPr/>
          <p:nvPr/>
        </p:nvSpPr>
        <p:spPr>
          <a:xfrm>
            <a:off x="69122" y="1553728"/>
            <a:ext cx="96943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kumimoji="1" lang="en-US" altLang="ja-JP" sz="2000" b="1" dirty="0" smtClean="0">
                <a:solidFill>
                  <a:srgbClr val="FF0000"/>
                </a:solidFill>
              </a:rPr>
              <a:t>The liquid contains 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4type </a:t>
            </a:r>
            <a:r>
              <a:rPr kumimoji="1" lang="en-US" altLang="ja-JP" sz="2000" b="1" dirty="0" smtClean="0">
                <a:solidFill>
                  <a:srgbClr val="FF0000"/>
                </a:solidFill>
              </a:rPr>
              <a:t>of bacteria.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kumimoji="1" lang="en-US" altLang="ja-JP" sz="2000" b="1" dirty="0" smtClean="0">
                <a:solidFill>
                  <a:srgbClr val="FF0000"/>
                </a:solidFill>
              </a:rPr>
              <a:t>Japanese 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farmers traditionally make and </a:t>
            </a:r>
            <a:r>
              <a:rPr kumimoji="1" lang="en-US" altLang="ja-JP" sz="2000" b="1" dirty="0" smtClean="0">
                <a:solidFill>
                  <a:srgbClr val="FF0000"/>
                </a:solidFill>
              </a:rPr>
              <a:t>use it for compost, liquid fertilizer, etc.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kumimoji="1" lang="en-US" altLang="ja-JP" sz="2000" b="1" dirty="0" smtClean="0">
                <a:solidFill>
                  <a:srgbClr val="FF0000"/>
                </a:solidFill>
              </a:rPr>
              <a:t>There are Scientific evidences.</a:t>
            </a:r>
            <a:endParaRPr kumimoji="1" lang="en-US" altLang="ja-JP" sz="2000" b="1" dirty="0">
              <a:solidFill>
                <a:srgbClr val="FF0000"/>
              </a:solidFill>
            </a:endParaRPr>
          </a:p>
        </p:txBody>
      </p:sp>
      <p:sp>
        <p:nvSpPr>
          <p:cNvPr id="8" name="AutoShape 4" descr="data:image/jpeg;base64,/9j/4AAQSkZJRgABAQAAAQABAAD/2wCEAAkGBxQSEhQUEhQUFRQUFBcXFBQXFBUUFRcUFBQXFxQUFRQYHCggGBwlHBQUITEhJSksLi4uFx8zODMsNygtLiwBCgoKBQUFDgUFDisZExkrKysrKysrKysrKysrKysrKysrKysrKysrKysrKysrKysrKysrKysrKysrKysrKysrK//AABEIAOEA4QMBIgACEQEDEQH/xAAbAAEBAAMBAQEAAAAAAAAAAAAAAQIFBgMEB//EADkQAAIBAwIEBAMGBAYDAAAAAAABAgMEEQUSITFBUQZhcZEigdETMkKhscEjUmLhFDNDU4LwBxUk/8QAFAEBAAAAAAAAAAAAAAAAAAAAAP/EABQRAQAAAAAAAAAAAAAAAAAAAAD/2gAMAwEAAhEDEQA/ANWECgQoADABAMkykQAGSRIowu7qFKLlN4SA9VEOJx9z4xqSbVGmsd5H36Z4iqNpVqeE/wAUePugOhaCZ7xgpxUo8UzxlEC5JkxKgKyIqDADBCgUMhcAQZKRgBgFAEKQDLIMSgeCLgxMsgCIFAIDAAoQCQGaZwfie8lXrqlF/DDn69Tt7qeIt+RwGjQc6tSb45l++foBs7DT0scPoby0t482s+R5W1PLwvmbW2tZOXDsBstLtsLhyZL6jg23h63zLD6/uTWrXY5Ls37Ac8CtEAFMSoAAwBUUiKBMkKUCFAAABAMAoA8MEwMgAUIqAgKQDJFRgZJged9HMH6HFeG4f5i6qbO825WDmqFj9lcTWPhqcU/PqBurC3exSymuT75NraRayfLY2zSwbqhQilmTS6eoG78IWjnJN91+pj41SVapjuv0RvvD86NCDnUnGCjHc3JpJLpzON17UY15SnBp7m3weeb4L2wBoJ8zEykYgCkKBCjBWAQCZQIUhQAAAAEkBdwPIAQYIigBkACghQAAyBnGR6SoxnzPEqkB0ejW0XiMpqPm1lf2N5qv+GtaLrTrU5un8UYRgpZa5LmcJGu1ybFX+JFxlyYHlq+ryvpOTwoyedq5eWUZ6FprU0o8pcGvMz0nRJL4YrcunHDO40jSY2sftrjEIxWYxbTnOXRYQHGX9HbJo+VH1ajc75yl3bZ8oBgyKBGYskriC5yXujNYfIDFGQwQDJghWACIUAVIhnAC/ZIHpuAHwgFAEAwAKTBQGACgCFRWBiZJkAHvTupLkyVriUvvNv5nkADCQLEDxuq22OTi9T1utOTp03ju19TrdXlinJ+TOJ8P0t+X1lJ5Atvo7lxnKcn6nRaXaVKOMOWP5ZPK9+h9dnR2SilFyb5JH20qu6qqe2TljisZx6gbCFPdHOMPqjxkjo9J07fCcesVuXp1RpLynhgfKjJECAyaIXJABkjEoGeQYADxQAAjAAFRkkRIwu7qNKLlNpJdwPXYZKBxl34wnJuNCHDuzzo6vevj8HoB2zgY4NBYeJJrCr02v6lxidJRnGpHdFpp9gPEGc4GAFBABkEQyA+XUKO6DXkzlvDNCS3QS4qTz7naYya3/wBe4Vd8eClz9e4H10tK3OEpzlGKkm1F4eOvE6i11OFKtKdvBRjKO34luljq8mqt7KUsL8vobqy0ebkspJfn7dQN74PW+txWU4yzw7r+5x2tpKcku7/Jn6VHZZWzm1tk47YJ823yz+r9D8rvq++TYHzZCGABkyBMACgAMgZAHiQAAigoFbwjgvE95KtW+yWdseaXc7qryZxFC3f+Kq58mgPex07bwxg3FKzXIzoQbZstOtG5ty7cI45ebA8IWPw425/U9LeydJ7ocP5oG0nBrl7mVGm21kBOG6OT45I6irY4oKa5Z2nN3CwwPIEAFJkpAMkz1jM8UXIG/wBI12NLhOnGpH+WS5ejN4vHFKmv4NtCMu+fosv3OEG0DZ6zr1W5lmcs9lySXZLoawuCAMliTBQKzFMkmWKAyRSFAu0EAHgUhQBSYAGaRp7/AE7bUVRLyl6dzbI96ck+DA+a3tcYa5dzYW1t8anJvCXFJ4ye+n4g+GHHt9Doba2o1F96Kf8AUsfmgOfcX0R9ttZtpG7qaNGEHJbGkuLVRe+Gc/LxDSoxjszKaeW3h5w+XoB1uvUFQsqVJ/eb3y9sv9Uj86uHll1LxpcXFRurFbHwW3htj2wWccrK5MD5witAAhgAAkUIACkAApABkRgjAIzRgkZACkKAyCFA8MFAYDIASAFyGAPSNVo94Xsl1PlAHpql9N0ppP8AC/0OM0TLpx58Mp+52OMrBqLLTHCUo44N5QH2WNvnhjJ0tvpz+wcsfdfH0fIx07T4pJ54vklxfyR0+rU1bWTjNYqVpJqPWMY9/wDvUDgaq4mBajyzECghcAQGQSAhQAAyEMAUBkAoLgYAIoAAAAeCKAwBUQICkK0RgUmShAIs+mjcbXnsfPgAdNbeL6lJfBTpbuk9nxe5pNS1KpXk51JOUn1/ZdkfGmUAgCgRFIVAAgkZqIGJMGW6PLK90en2fYDxwVGTiYgGAVIAAQClIMgUDAA8QDIDEpSAGzEyJgChAAUjKyACpkwVICouDzq1owWZPCXPJz934zpReIRlPzXIDo8BI0+k+JIVpbWnBvo1j2ZvpQA+S8u40oOUnhJHD32u17mTjTbhDy4e7Ps8bXDlKFJfiZ66TYYikl0A1VLSJ83UnnybOg0yvXoY3N1Idc/eXzPqpUsH1UqbfcDaWtaNaO6P9/RmE4YPjpWzhLdDh3XRm4cd0c9eoHwAs0RAACgAkQqAuQY5AGBWQZAuCYBcAQFwQAXJAAZUEUCCUsIqPKvyA4vxNeyrVVRi+H4j6tM0iMdqxxfLhlv1Lbaf/wDRUk1zxg7bTLdwcZJLK5cMgfPZaNB4Ul9V6HQappX2MYp8pRTi+6Pt0jTJznHhmUnw+fNvyPt/8hXEYyp04/6dNJ/PkvZZ+YH5D4lsf4tKp0jLD9GbKhS4I2de3VRNPqfFFbPgl/xYGNW1lPCjJR48ZNZ4eh0FOzp04Y3upLnl/suhqqa49z7YybA9Ic84N5b6fupSkvw8/RmstLOUmsrCO+0+xVO1rOX+2/0z9APzS8p4Z8x92pP4mfEBEgZEAiKyFyAwUxAGGBgoAhUCAUMgAAAAithINAEyTiVADzslGFRSksrlJd11P0DSNNsppSjc7V1hLCa8ss4FxCWAP1G78Q2tpBqg1UqNY3ZyvnLt5I/Ob+9lVnKcnlybbfmz5uL5jAHpCWDKrSVRYZ4mcWB9On0cfDJZ7M3lrpUnyXDzT/Y0VO5wbmw8U1aKxCTS7PDX5gdhomhPg5J/NYivfizw8Y67CEHRptP+dry/D78/Q5W/8XXFVYc3h80sRXzxzNFUrOXNgStPc8mBWQCghQAAAFIUDyIZYJgACgCFQZEBWEABcjJiUAAACKYplQApABkCBgXJMkKAKAAIGgkBUUAA2EQoFwCADAoAEDAAjCAAoiABCoAARgAEWJQAKgAIGAALEAAgUAQoAEKAAQKAAA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282" y="3636875"/>
            <a:ext cx="1071563" cy="10715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1" name="Picture 7" descr="http://www.mizkan.co.jp/chilled/mame/img_chemistry/p_0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600" y="2692502"/>
            <a:ext cx="1138293" cy="8853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1273" name="Picture 9" descr="http://blog-imgs-53.fc2.com/9/j/o/9johuwahuwa/20130319185418a9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0436" y="4742473"/>
            <a:ext cx="1209201" cy="9047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1275" name="Picture 11" descr="関連画像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282" y="5723146"/>
            <a:ext cx="987513" cy="10012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0" name="テキスト ボックス 9"/>
          <p:cNvSpPr txBox="1"/>
          <p:nvPr/>
        </p:nvSpPr>
        <p:spPr>
          <a:xfrm>
            <a:off x="0" y="5504109"/>
            <a:ext cx="1234249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3200" b="1" dirty="0"/>
              <a:t>+</a:t>
            </a:r>
            <a:endParaRPr kumimoji="1" lang="en-US" altLang="ja-JP" sz="3200" b="1" dirty="0" smtClean="0"/>
          </a:p>
          <a:p>
            <a:pPr algn="ctr"/>
            <a:r>
              <a:rPr kumimoji="1" lang="en-US" altLang="ja-JP" b="1" dirty="0" smtClean="0"/>
              <a:t>DoiTung</a:t>
            </a:r>
          </a:p>
          <a:p>
            <a:r>
              <a:rPr kumimoji="1" lang="en-US" altLang="ja-JP" b="1" dirty="0" smtClean="0"/>
              <a:t>Pure water</a:t>
            </a:r>
          </a:p>
          <a:p>
            <a:r>
              <a:rPr kumimoji="1" lang="en-US" altLang="ja-JP" b="1" dirty="0"/>
              <a:t> </a:t>
            </a:r>
            <a:r>
              <a:rPr kumimoji="1" lang="en-US" altLang="ja-JP" b="1" dirty="0" smtClean="0"/>
              <a:t>     20L</a:t>
            </a:r>
            <a:endParaRPr kumimoji="1" lang="ja-JP" altLang="en-US" b="1" dirty="0"/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1741342" y="5003075"/>
            <a:ext cx="731611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/>
              <a:t>Sugar</a:t>
            </a:r>
          </a:p>
          <a:p>
            <a:r>
              <a:rPr kumimoji="1" lang="en-US" altLang="ja-JP" b="1" dirty="0" smtClean="0"/>
              <a:t>50g/L</a:t>
            </a:r>
            <a:endParaRPr kumimoji="1" lang="ja-JP" altLang="en-US" b="1" dirty="0"/>
          </a:p>
        </p:txBody>
      </p:sp>
      <p:sp>
        <p:nvSpPr>
          <p:cNvPr id="13" name="正方形/長方形 12"/>
          <p:cNvSpPr/>
          <p:nvPr/>
        </p:nvSpPr>
        <p:spPr>
          <a:xfrm>
            <a:off x="7990089" y="4157907"/>
            <a:ext cx="8771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b="1" dirty="0" smtClean="0"/>
              <a:t>Sold in</a:t>
            </a:r>
          </a:p>
          <a:p>
            <a:r>
              <a:rPr lang="en-US" altLang="ja-JP" b="1" dirty="0" smtClean="0"/>
              <a:t>Maesai</a:t>
            </a:r>
            <a:endParaRPr lang="ja-JP" altLang="en-US" b="1" dirty="0"/>
          </a:p>
        </p:txBody>
      </p:sp>
      <p:sp>
        <p:nvSpPr>
          <p:cNvPr id="14" name="左中かっこ 13"/>
          <p:cNvSpPr/>
          <p:nvPr/>
        </p:nvSpPr>
        <p:spPr>
          <a:xfrm flipH="1">
            <a:off x="7252672" y="3895975"/>
            <a:ext cx="549224" cy="2574988"/>
          </a:xfrm>
          <a:prstGeom prst="leftBrace">
            <a:avLst>
              <a:gd name="adj1" fmla="val 67908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11278" name="Picture 1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15553" r="27967"/>
          <a:stretch/>
        </p:blipFill>
        <p:spPr bwMode="auto">
          <a:xfrm>
            <a:off x="7893074" y="4755767"/>
            <a:ext cx="1212904" cy="11747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" name="直線矢印コネクタ 15"/>
          <p:cNvCxnSpPr>
            <a:stCxn id="11271" idx="1"/>
          </p:cNvCxnSpPr>
          <p:nvPr/>
        </p:nvCxnSpPr>
        <p:spPr>
          <a:xfrm flipH="1">
            <a:off x="1814052" y="3135172"/>
            <a:ext cx="967548" cy="1022735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矢印コネクタ 50"/>
          <p:cNvCxnSpPr/>
          <p:nvPr/>
        </p:nvCxnSpPr>
        <p:spPr>
          <a:xfrm flipH="1">
            <a:off x="2301667" y="4172656"/>
            <a:ext cx="487615" cy="16337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矢印コネクタ 54"/>
          <p:cNvCxnSpPr>
            <a:stCxn id="11273" idx="1"/>
          </p:cNvCxnSpPr>
          <p:nvPr/>
        </p:nvCxnSpPr>
        <p:spPr>
          <a:xfrm flipH="1" flipV="1">
            <a:off x="1448246" y="4336026"/>
            <a:ext cx="1362190" cy="85880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矢印コネクタ 59"/>
          <p:cNvCxnSpPr>
            <a:stCxn id="11275" idx="1"/>
          </p:cNvCxnSpPr>
          <p:nvPr/>
        </p:nvCxnSpPr>
        <p:spPr>
          <a:xfrm flipH="1" flipV="1">
            <a:off x="545910" y="5073445"/>
            <a:ext cx="2243372" cy="1150316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図 4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0" y="2552179"/>
            <a:ext cx="2460119" cy="328015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Title 1"/>
          <p:cNvSpPr txBox="1">
            <a:spLocks/>
          </p:cNvSpPr>
          <p:nvPr/>
        </p:nvSpPr>
        <p:spPr>
          <a:xfrm>
            <a:off x="216602" y="7758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latin typeface="Century Gothic" pitchFamily="34" charset="0"/>
              </a:rPr>
              <a:t>Contribution 1: Making NYLA liquid</a:t>
            </a:r>
            <a:endParaRPr lang="en-US" sz="3600" b="1" dirty="0">
              <a:latin typeface="Century Gothic" pitchFamily="34" charset="0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07914" y="917976"/>
            <a:ext cx="85153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 smtClean="0">
                <a:latin typeface="Century Gothic" pitchFamily="34" charset="0"/>
              </a:rPr>
              <a:t>How to make?</a:t>
            </a:r>
          </a:p>
        </p:txBody>
      </p:sp>
      <p:sp>
        <p:nvSpPr>
          <p:cNvPr id="28" name="Snip Single Corner Rectangle 30"/>
          <p:cNvSpPr/>
          <p:nvPr/>
        </p:nvSpPr>
        <p:spPr>
          <a:xfrm>
            <a:off x="95761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Suggestion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29" name="Snip Single Corner Rectangle 32"/>
          <p:cNvSpPr/>
          <p:nvPr/>
        </p:nvSpPr>
        <p:spPr>
          <a:xfrm>
            <a:off x="-1364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What I learned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30" name="Snip Single Corner Rectangle 37"/>
          <p:cNvSpPr/>
          <p:nvPr/>
        </p:nvSpPr>
        <p:spPr>
          <a:xfrm>
            <a:off x="1928884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rgbClr val="F231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Contribution</a:t>
            </a:r>
            <a:endParaRPr lang="en-US" sz="1100" b="1" dirty="0">
              <a:latin typeface="Century Gothic" pitchFamily="34" charset="0"/>
            </a:endParaRPr>
          </a:p>
        </p:txBody>
      </p:sp>
      <p:pic>
        <p:nvPicPr>
          <p:cNvPr id="11266" name="Picture 2" descr="http://blog.new-agriculture.com/blog/wp-content/uploads/2014/11/6aa6acb9a4defdbe777b5f9c9a5060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4730" y="2445391"/>
            <a:ext cx="5347400" cy="494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正方形/長方形 3"/>
          <p:cNvSpPr/>
          <p:nvPr/>
        </p:nvSpPr>
        <p:spPr>
          <a:xfrm>
            <a:off x="54077" y="1317229"/>
            <a:ext cx="969431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kumimoji="1" lang="en-US" altLang="ja-JP" sz="2000" b="1" dirty="0" smtClean="0">
                <a:solidFill>
                  <a:srgbClr val="FF0000"/>
                </a:solidFill>
              </a:rPr>
              <a:t>Very easy to make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kumimoji="1" lang="en-US" altLang="ja-JP" sz="2000" b="1" dirty="0" smtClean="0">
                <a:solidFill>
                  <a:srgbClr val="FF0000"/>
                </a:solidFill>
              </a:rPr>
              <a:t>Yeast&gt;Yogurt&gt;Natto (only washed solution)&gt;Miso&gt;Sugar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kumimoji="1" lang="en-US" altLang="ja-JP" sz="2000" b="1" dirty="0" smtClean="0">
                <a:solidFill>
                  <a:srgbClr val="FF0000"/>
                </a:solidFill>
              </a:rPr>
              <a:t>Finish from 3days to 7days (pH3-4, good smell)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kumimoji="1" lang="en-US" altLang="ja-JP" sz="2000" b="1" dirty="0" smtClean="0">
                <a:solidFill>
                  <a:srgbClr val="FF0000"/>
                </a:solidFill>
              </a:rPr>
              <a:t>Useable for 3month</a:t>
            </a:r>
          </a:p>
          <a:p>
            <a:pPr marL="342900" indent="-342900">
              <a:buFont typeface="Wingdings" pitchFamily="2" charset="2"/>
              <a:buChar char="ü"/>
            </a:pPr>
            <a:endParaRPr kumimoji="1" lang="en-US" altLang="ja-JP" sz="2000" b="1" dirty="0">
              <a:solidFill>
                <a:srgbClr val="FF0000"/>
              </a:solidFill>
            </a:endParaRPr>
          </a:p>
        </p:txBody>
      </p:sp>
      <p:sp>
        <p:nvSpPr>
          <p:cNvPr id="8" name="AutoShape 4" descr="data:image/jpeg;base64,/9j/4AAQSkZJRgABAQAAAQABAAD/2wCEAAkGBxQSEhQUEhQUFRQUFBcXFBQXFBUUFRcUFBQXFxQUFRQYHCggGBwlHBQUITEhJSksLi4uFx8zODMsNygtLiwBCgoKBQUFDgUFDisZExkrKysrKysrKysrKysrKysrKysrKysrKysrKysrKysrKysrKysrKysrKysrKysrKysrK//AABEIAOEA4QMBIgACEQEDEQH/xAAbAAEBAAMBAQEAAAAAAAAAAAAAAQIFBgMEB//EADkQAAIBAwIEBAMGBAYDAAAAAAABAgMEEQUSITFBUQZhcZEigdETMkKhscEjUmLhFDNDU4LwBxUk/8QAFAEBAAAAAAAAAAAAAAAAAAAAAP/EABQRAQAAAAAAAAAAAAAAAAAAAAD/2gAMAwEAAhEDEQA/ANWECgQoADABAMkykQAGSRIowu7qFKLlN4SA9VEOJx9z4xqSbVGmsd5H36Z4iqNpVqeE/wAUePugOhaCZ7xgpxUo8UzxlEC5JkxKgKyIqDADBCgUMhcAQZKRgBgFAEKQDLIMSgeCLgxMsgCIFAIDAAoQCQGaZwfie8lXrqlF/DDn69Tt7qeIt+RwGjQc6tSb45l++foBs7DT0scPoby0t482s+R5W1PLwvmbW2tZOXDsBstLtsLhyZL6jg23h63zLD6/uTWrXY5Ls37Ac8CtEAFMSoAAwBUUiKBMkKUCFAAABAMAoA8MEwMgAUIqAgKQDJFRgZJged9HMH6HFeG4f5i6qbO825WDmqFj9lcTWPhqcU/PqBurC3exSymuT75NraRayfLY2zSwbqhQilmTS6eoG78IWjnJN91+pj41SVapjuv0RvvD86NCDnUnGCjHc3JpJLpzON17UY15SnBp7m3weeb4L2wBoJ8zEykYgCkKBCjBWAQCZQIUhQAAAAEkBdwPIAQYIigBkACghQAAyBnGR6SoxnzPEqkB0ejW0XiMpqPm1lf2N5qv+GtaLrTrU5un8UYRgpZa5LmcJGu1ybFX+JFxlyYHlq+ryvpOTwoyedq5eWUZ6FprU0o8pcGvMz0nRJL4YrcunHDO40jSY2sftrjEIxWYxbTnOXRYQHGX9HbJo+VH1ajc75yl3bZ8oBgyKBGYskriC5yXujNYfIDFGQwQDJghWACIUAVIhnAC/ZIHpuAHwgFAEAwAKTBQGACgCFRWBiZJkAHvTupLkyVriUvvNv5nkADCQLEDxuq22OTi9T1utOTp03ju19TrdXlinJ+TOJ8P0t+X1lJ5Atvo7lxnKcn6nRaXaVKOMOWP5ZPK9+h9dnR2SilFyb5JH20qu6qqe2TljisZx6gbCFPdHOMPqjxkjo9J07fCcesVuXp1RpLynhgfKjJECAyaIXJABkjEoGeQYADxQAAjAAFRkkRIwu7qNKLlNpJdwPXYZKBxl34wnJuNCHDuzzo6vevj8HoB2zgY4NBYeJJrCr02v6lxidJRnGpHdFpp9gPEGc4GAFBABkEQyA+XUKO6DXkzlvDNCS3QS4qTz7naYya3/wBe4Vd8eClz9e4H10tK3OEpzlGKkm1F4eOvE6i11OFKtKdvBRjKO34luljq8mqt7KUsL8vobqy0ebkspJfn7dQN74PW+txWU4yzw7r+5x2tpKcku7/Jn6VHZZWzm1tk47YJ823yz+r9D8rvq++TYHzZCGABkyBMACgAMgZAHiQAAigoFbwjgvE95KtW+yWdseaXc7qryZxFC3f+Kq58mgPex07bwxg3FKzXIzoQbZstOtG5ty7cI45ebA8IWPw425/U9LeydJ7ocP5oG0nBrl7mVGm21kBOG6OT45I6irY4oKa5Z2nN3CwwPIEAFJkpAMkz1jM8UXIG/wBI12NLhOnGpH+WS5ejN4vHFKmv4NtCMu+fosv3OEG0DZ6zr1W5lmcs9lySXZLoawuCAMliTBQKzFMkmWKAyRSFAu0EAHgUhQBSYAGaRp7/AE7bUVRLyl6dzbI96ck+DA+a3tcYa5dzYW1t8anJvCXFJ4ye+n4g+GHHt9Doba2o1F96Kf8AUsfmgOfcX0R9ttZtpG7qaNGEHJbGkuLVRe+Gc/LxDSoxjszKaeW3h5w+XoB1uvUFQsqVJ/eb3y9sv9Uj86uHll1LxpcXFRurFbHwW3htj2wWccrK5MD5witAAhgAAkUIACkAApABkRgjAIzRgkZACkKAyCFA8MFAYDIASAFyGAPSNVo94Xsl1PlAHpql9N0ppP8AC/0OM0TLpx58Mp+52OMrBqLLTHCUo44N5QH2WNvnhjJ0tvpz+wcsfdfH0fIx07T4pJ54vklxfyR0+rU1bWTjNYqVpJqPWMY9/wDvUDgaq4mBajyzECghcAQGQSAhQAAyEMAUBkAoLgYAIoAAAAeCKAwBUQICkK0RgUmShAIs+mjcbXnsfPgAdNbeL6lJfBTpbuk9nxe5pNS1KpXk51JOUn1/ZdkfGmUAgCgRFIVAAgkZqIGJMGW6PLK90en2fYDxwVGTiYgGAVIAAQClIMgUDAA8QDIDEpSAGzEyJgChAAUjKyACpkwVICouDzq1owWZPCXPJz934zpReIRlPzXIDo8BI0+k+JIVpbWnBvo1j2ZvpQA+S8u40oOUnhJHD32u17mTjTbhDy4e7Ps8bXDlKFJfiZ66TYYikl0A1VLSJ83UnnybOg0yvXoY3N1Idc/eXzPqpUsH1UqbfcDaWtaNaO6P9/RmE4YPjpWzhLdDh3XRm4cd0c9eoHwAs0RAACgAkQqAuQY5AGBWQZAuCYBcAQFwQAXJAAZUEUCCUsIqPKvyA4vxNeyrVVRi+H4j6tM0iMdqxxfLhlv1Lbaf/wDRUk1zxg7bTLdwcZJLK5cMgfPZaNB4Ul9V6HQappX2MYp8pRTi+6Pt0jTJznHhmUnw+fNvyPt/8hXEYyp04/6dNJ/PkvZZ+YH5D4lsf4tKp0jLD9GbKhS4I2de3VRNPqfFFbPgl/xYGNW1lPCjJR48ZNZ4eh0FOzp04Y3upLnl/suhqqa49z7YybA9Ic84N5b6fupSkvw8/RmstLOUmsrCO+0+xVO1rOX+2/0z9APzS8p4Z8x92pP4mfEBEgZEAiKyFyAwUxAGGBgoAhUCAUMgAAAAithINAEyTiVADzslGFRSksrlJd11P0DSNNsppSjc7V1hLCa8ss4FxCWAP1G78Q2tpBqg1UqNY3ZyvnLt5I/Ob+9lVnKcnlybbfmz5uL5jAHpCWDKrSVRYZ4mcWB9On0cfDJZ7M3lrpUnyXDzT/Y0VO5wbmw8U1aKxCTS7PDX5gdhomhPg5J/NYivfizw8Y67CEHRptP+dry/D78/Q5W/8XXFVYc3h80sRXzxzNFUrOXNgStPc8mBWQCghQAAAFIUDyIZYJgACgCFQZEBWEABcjJiUAAACKYplQApABkCBgXJMkKAKAAIGgkBUUAA2EQoFwCADAoAEDAAjCAAoiABCoAARgAEWJQAKgAIGAALEAAgUAQoAEKAAQKAAA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16958" y="4992715"/>
            <a:ext cx="12342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b="1" dirty="0" smtClean="0"/>
              <a:t>DoiTung</a:t>
            </a:r>
          </a:p>
          <a:p>
            <a:r>
              <a:rPr kumimoji="1" lang="en-US" altLang="ja-JP" b="1" dirty="0" smtClean="0"/>
              <a:t>Pure water</a:t>
            </a:r>
          </a:p>
          <a:p>
            <a:r>
              <a:rPr kumimoji="1" lang="en-US" altLang="ja-JP" b="1" dirty="0"/>
              <a:t> </a:t>
            </a:r>
            <a:r>
              <a:rPr kumimoji="1" lang="en-US" altLang="ja-JP" b="1" dirty="0" smtClean="0"/>
              <a:t>     20L</a:t>
            </a:r>
            <a:endParaRPr kumimoji="1" lang="ja-JP" altLang="en-US" b="1" dirty="0"/>
          </a:p>
        </p:txBody>
      </p:sp>
      <p:pic>
        <p:nvPicPr>
          <p:cNvPr id="25" name="図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418" y="2552180"/>
            <a:ext cx="1106498" cy="82987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6" name="図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608" y="3382054"/>
            <a:ext cx="1106498" cy="82987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図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796" y="4192258"/>
            <a:ext cx="1106498" cy="82987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" name="図 3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67"/>
          <a:stretch/>
        </p:blipFill>
        <p:spPr>
          <a:xfrm rot="5400000">
            <a:off x="3141996" y="3224240"/>
            <a:ext cx="3307007" cy="20048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3" name="図 3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4" t="53958" r="8611"/>
          <a:stretch/>
        </p:blipFill>
        <p:spPr>
          <a:xfrm>
            <a:off x="2575229" y="5044808"/>
            <a:ext cx="1113687" cy="8885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5" name="図 3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1" t="24302" r="26165" b="9462"/>
          <a:stretch/>
        </p:blipFill>
        <p:spPr>
          <a:xfrm>
            <a:off x="5937618" y="2621015"/>
            <a:ext cx="1451324" cy="23973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図 3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961" y="5962842"/>
            <a:ext cx="1154451" cy="86583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図 3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8" r="14599"/>
          <a:stretch/>
        </p:blipFill>
        <p:spPr>
          <a:xfrm>
            <a:off x="7361398" y="3537847"/>
            <a:ext cx="1406879" cy="23717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4" name="図 3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80" t="20603" r="21551" b="12775"/>
          <a:stretch/>
        </p:blipFill>
        <p:spPr>
          <a:xfrm rot="5400000">
            <a:off x="7070413" y="1933094"/>
            <a:ext cx="942628" cy="10245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テキスト ボックス 1"/>
          <p:cNvSpPr txBox="1"/>
          <p:nvPr/>
        </p:nvSpPr>
        <p:spPr>
          <a:xfrm>
            <a:off x="6179576" y="4992636"/>
            <a:ext cx="9554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b="1" dirty="0" smtClean="0"/>
              <a:t>Start</a:t>
            </a:r>
          </a:p>
          <a:p>
            <a:pPr algn="ctr"/>
            <a:r>
              <a:rPr kumimoji="1" lang="en-US" altLang="ja-JP" b="1" dirty="0" smtClean="0">
                <a:solidFill>
                  <a:srgbClr val="FF0000"/>
                </a:solidFill>
              </a:rPr>
              <a:t>DO NOT</a:t>
            </a:r>
          </a:p>
          <a:p>
            <a:pPr algn="ctr"/>
            <a:r>
              <a:rPr kumimoji="1" lang="en-US" altLang="ja-JP" b="1" dirty="0" smtClean="0">
                <a:solidFill>
                  <a:srgbClr val="FF0000"/>
                </a:solidFill>
              </a:rPr>
              <a:t>Close </a:t>
            </a:r>
          </a:p>
          <a:p>
            <a:pPr algn="ctr"/>
            <a:r>
              <a:rPr kumimoji="1" lang="en-US" altLang="ja-JP" b="1" dirty="0" smtClean="0">
                <a:solidFill>
                  <a:srgbClr val="FF0000"/>
                </a:solidFill>
              </a:rPr>
              <a:t>cap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4465583" y="5879392"/>
            <a:ext cx="548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/>
              <a:t>Mix</a:t>
            </a:r>
            <a:endParaRPr kumimoji="1" lang="ja-JP" altLang="en-US" b="1" dirty="0"/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7365375" y="5861942"/>
            <a:ext cx="1487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/>
              <a:t>Finish (3days)</a:t>
            </a:r>
            <a:endParaRPr kumimoji="1" lang="ja-JP" altLang="en-US" b="1" dirty="0"/>
          </a:p>
        </p:txBody>
      </p:sp>
      <p:pic>
        <p:nvPicPr>
          <p:cNvPr id="40" name="図 39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0" t="33118" r="21965"/>
          <a:stretch/>
        </p:blipFill>
        <p:spPr>
          <a:xfrm>
            <a:off x="7911772" y="2982967"/>
            <a:ext cx="1202118" cy="83673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2071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 txBox="1">
            <a:spLocks/>
          </p:cNvSpPr>
          <p:nvPr/>
        </p:nvSpPr>
        <p:spPr>
          <a:xfrm>
            <a:off x="216602" y="7758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latin typeface="Century Gothic" pitchFamily="34" charset="0"/>
              </a:rPr>
              <a:t>Contribution 1: Making NYLA liquid</a:t>
            </a:r>
            <a:endParaRPr lang="en-US" sz="3600" b="1" dirty="0">
              <a:latin typeface="Century Gothic" pitchFamily="34" charset="0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07914" y="1006464"/>
            <a:ext cx="85153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Century Gothic" pitchFamily="34" charset="0"/>
              </a:rPr>
              <a:t>What kind of effect </a:t>
            </a:r>
            <a:r>
              <a:rPr lang="en-US" altLang="ja-JP" sz="2800" b="1" dirty="0" smtClean="0">
                <a:latin typeface="Century Gothic" pitchFamily="34" charset="0"/>
              </a:rPr>
              <a:t>does NYLA liquid have?</a:t>
            </a:r>
          </a:p>
        </p:txBody>
      </p:sp>
      <p:sp>
        <p:nvSpPr>
          <p:cNvPr id="28" name="Snip Single Corner Rectangle 30"/>
          <p:cNvSpPr/>
          <p:nvPr/>
        </p:nvSpPr>
        <p:spPr>
          <a:xfrm>
            <a:off x="95761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Suggestion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29" name="Snip Single Corner Rectangle 32"/>
          <p:cNvSpPr/>
          <p:nvPr/>
        </p:nvSpPr>
        <p:spPr>
          <a:xfrm>
            <a:off x="-1364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What I learned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30" name="Snip Single Corner Rectangle 37"/>
          <p:cNvSpPr/>
          <p:nvPr/>
        </p:nvSpPr>
        <p:spPr>
          <a:xfrm>
            <a:off x="1928884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rgbClr val="F231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Contribution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155575" y="1710925"/>
            <a:ext cx="96943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kumimoji="1" lang="en-US" altLang="ja-JP" sz="2000" b="1" dirty="0" smtClean="0">
                <a:solidFill>
                  <a:srgbClr val="FF0000"/>
                </a:solidFill>
              </a:rPr>
              <a:t>Many effective bacteria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kumimoji="1" lang="en-US" altLang="ja-JP" sz="2000" b="1" dirty="0" smtClean="0">
                <a:solidFill>
                  <a:srgbClr val="FF0000"/>
                </a:solidFill>
              </a:rPr>
              <a:t>Neutralization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kumimoji="1" lang="en-US" altLang="ja-JP" sz="2000" b="1" dirty="0" smtClean="0">
                <a:solidFill>
                  <a:srgbClr val="FF0000"/>
                </a:solidFill>
              </a:rPr>
              <a:t>Accelerate fermentation</a:t>
            </a:r>
          </a:p>
        </p:txBody>
      </p:sp>
      <p:sp>
        <p:nvSpPr>
          <p:cNvPr id="8" name="AutoShape 4" descr="data:image/jpeg;base64,/9j/4AAQSkZJRgABAQAAAQABAAD/2wCEAAkGBxQSEhQUEhQUFRQUFBcXFBQXFBUUFRcUFBQXFxQUFRQYHCggGBwlHBQUITEhJSksLi4uFx8zODMsNygtLiwBCgoKBQUFDgUFDisZExkrKysrKysrKysrKysrKysrKysrKysrKysrKysrKysrKysrKysrKysrKysrKysrKysrK//AABEIAOEA4QMBIgACEQEDEQH/xAAbAAEBAAMBAQEAAAAAAAAAAAAAAQIFBgMEB//EADkQAAIBAwIEBAMGBAYDAAAAAAABAgMEEQUSITFBUQZhcZEigdETMkKhscEjUmLhFDNDU4LwBxUk/8QAFAEBAAAAAAAAAAAAAAAAAAAAAP/EABQRAQAAAAAAAAAAAAAAAAAAAAD/2gAMAwEAAhEDEQA/ANWECgQoADABAMkykQAGSRIowu7qFKLlN4SA9VEOJx9z4xqSbVGmsd5H36Z4iqNpVqeE/wAUePugOhaCZ7xgpxUo8UzxlEC5JkxKgKyIqDADBCgUMhcAQZKRgBgFAEKQDLIMSgeCLgxMsgCIFAIDAAoQCQGaZwfie8lXrqlF/DDn69Tt7qeIt+RwGjQc6tSb45l++foBs7DT0scPoby0t482s+R5W1PLwvmbW2tZOXDsBstLtsLhyZL6jg23h63zLD6/uTWrXY5Ls37Ac8CtEAFMSoAAwBUUiKBMkKUCFAAABAMAoA8MEwMgAUIqAgKQDJFRgZJged9HMH6HFeG4f5i6qbO825WDmqFj9lcTWPhqcU/PqBurC3exSymuT75NraRayfLY2zSwbqhQilmTS6eoG78IWjnJN91+pj41SVapjuv0RvvD86NCDnUnGCjHc3JpJLpzON17UY15SnBp7m3weeb4L2wBoJ8zEykYgCkKBCjBWAQCZQIUhQAAAAEkBdwPIAQYIigBkACghQAAyBnGR6SoxnzPEqkB0ejW0XiMpqPm1lf2N5qv+GtaLrTrU5un8UYRgpZa5LmcJGu1ybFX+JFxlyYHlq+ryvpOTwoyedq5eWUZ6FprU0o8pcGvMz0nRJL4YrcunHDO40jSY2sftrjEIxWYxbTnOXRYQHGX9HbJo+VH1ajc75yl3bZ8oBgyKBGYskriC5yXujNYfIDFGQwQDJghWACIUAVIhnAC/ZIHpuAHwgFAEAwAKTBQGACgCFRWBiZJkAHvTupLkyVriUvvNv5nkADCQLEDxuq22OTi9T1utOTp03ju19TrdXlinJ+TOJ8P0t+X1lJ5Atvo7lxnKcn6nRaXaVKOMOWP5ZPK9+h9dnR2SilFyb5JH20qu6qqe2TljisZx6gbCFPdHOMPqjxkjo9J07fCcesVuXp1RpLynhgfKjJECAyaIXJABkjEoGeQYADxQAAjAAFRkkRIwu7qNKLlNpJdwPXYZKBxl34wnJuNCHDuzzo6vevj8HoB2zgY4NBYeJJrCr02v6lxidJRnGpHdFpp9gPEGc4GAFBABkEQyA+XUKO6DXkzlvDNCS3QS4qTz7naYya3/wBe4Vd8eClz9e4H10tK3OEpzlGKkm1F4eOvE6i11OFKtKdvBRjKO34luljq8mqt7KUsL8vobqy0ebkspJfn7dQN74PW+txWU4yzw7r+5x2tpKcku7/Jn6VHZZWzm1tk47YJ823yz+r9D8rvq++TYHzZCGABkyBMACgAMgZAHiQAAigoFbwjgvE95KtW+yWdseaXc7qryZxFC3f+Kq58mgPex07bwxg3FKzXIzoQbZstOtG5ty7cI45ebA8IWPw425/U9LeydJ7ocP5oG0nBrl7mVGm21kBOG6OT45I6irY4oKa5Z2nN3CwwPIEAFJkpAMkz1jM8UXIG/wBI12NLhOnGpH+WS5ejN4vHFKmv4NtCMu+fosv3OEG0DZ6zr1W5lmcs9lySXZLoawuCAMliTBQKzFMkmWKAyRSFAu0EAHgUhQBSYAGaRp7/AE7bUVRLyl6dzbI96ck+DA+a3tcYa5dzYW1t8anJvCXFJ4ye+n4g+GHHt9Doba2o1F96Kf8AUsfmgOfcX0R9ttZtpG7qaNGEHJbGkuLVRe+Gc/LxDSoxjszKaeW3h5w+XoB1uvUFQsqVJ/eb3y9sv9Uj86uHll1LxpcXFRurFbHwW3htj2wWccrK5MD5witAAhgAAkUIACkAApABkRgjAIzRgkZACkKAyCFA8MFAYDIASAFyGAPSNVo94Xsl1PlAHpql9N0ppP8AC/0OM0TLpx58Mp+52OMrBqLLTHCUo44N5QH2WNvnhjJ0tvpz+wcsfdfH0fIx07T4pJ54vklxfyR0+rU1bWTjNYqVpJqPWMY9/wDvUDgaq4mBajyzECghcAQGQSAhQAAyEMAUBkAoLgYAIoAAAAeCKAwBUQICkK0RgUmShAIs+mjcbXnsfPgAdNbeL6lJfBTpbuk9nxe5pNS1KpXk51JOUn1/ZdkfGmUAgCgRFIVAAgkZqIGJMGW6PLK90en2fYDxwVGTiYgGAVIAAQClIMgUDAA8QDIDEpSAGzEyJgChAAUjKyACpkwVICouDzq1owWZPCXPJz934zpReIRlPzXIDo8BI0+k+JIVpbWnBvo1j2ZvpQA+S8u40oOUnhJHD32u17mTjTbhDy4e7Ps8bXDlKFJfiZ66TYYikl0A1VLSJ83UnnybOg0yvXoY3N1Idc/eXzPqpUsH1UqbfcDaWtaNaO6P9/RmE4YPjpWzhLdDh3XRm4cd0c9eoHwAs0RAACgAkQqAuQY5AGBWQZAuCYBcAQFwQAXJAAZUEUCCUsIqPKvyA4vxNeyrVVRi+H4j6tM0iMdqxxfLhlv1Lbaf/wDRUk1zxg7bTLdwcZJLK5cMgfPZaNB4Ul9V6HQappX2MYp8pRTi+6Pt0jTJznHhmUnw+fNvyPt/8hXEYyp04/6dNJ/PkvZZ+YH5D4lsf4tKp0jLD9GbKhS4I2de3VRNPqfFFbPgl/xYGNW1lPCjJR48ZNZ4eh0FOzp04Y3upLnl/suhqqa49z7YybA9Ic84N5b6fupSkvw8/RmstLOUmsrCO+0+xVO1rOX+2/0z9APzS8p4Z8x92pP4mfEBEgZEAiKyFyAwUxAGGBgoAhUCAUMgAAAAithINAEyTiVADzslGFRSksrlJd11P0DSNNsppSjc7V1hLCa8ss4FxCWAP1G78Q2tpBqg1UqNY3ZyvnLt5I/Ob+9lVnKcnlybbfmz5uL5jAHpCWDKrSVRYZ4mcWB9On0cfDJZ7M3lrpUnyXDzT/Y0VO5wbmw8U1aKxCTS7PDX5gdhomhPg5J/NYivfizw8Y67CEHRptP+dry/D78/Q5W/8XXFVYc3h80sRXzxzNFUrOXNgStPc8mBWQCghQAAAFIUDyIZYJgACgCFQZEBWEABcjJiUAAACKYplQApABkCBgXJMkKAKAAIGgkBUUAA2EQoFwCADAoAEDAAjCAAoiABCoAARgAEWJQAKgAIGAALEAAgUAQoAEKAAQKAAA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pic>
        <p:nvPicPr>
          <p:cNvPr id="37" name="図 3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8" r="14599"/>
          <a:stretch/>
        </p:blipFill>
        <p:spPr>
          <a:xfrm>
            <a:off x="155575" y="2827205"/>
            <a:ext cx="1406879" cy="23717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9" name="テキスト ボックス 38"/>
          <p:cNvSpPr txBox="1"/>
          <p:nvPr/>
        </p:nvSpPr>
        <p:spPr>
          <a:xfrm>
            <a:off x="461260" y="5210201"/>
            <a:ext cx="694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/>
              <a:t>NYLA</a:t>
            </a:r>
            <a:endParaRPr kumimoji="1" lang="ja-JP" altLang="en-US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442" y="3026564"/>
            <a:ext cx="4815840" cy="784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442" y="3810962"/>
            <a:ext cx="2703079" cy="196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7329" y="3810962"/>
            <a:ext cx="3235924" cy="1829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右矢印 2"/>
          <p:cNvSpPr/>
          <p:nvPr/>
        </p:nvSpPr>
        <p:spPr>
          <a:xfrm>
            <a:off x="3355950" y="1920882"/>
            <a:ext cx="458005" cy="3593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2" name="正方形/長方形 31"/>
          <p:cNvSpPr/>
          <p:nvPr/>
        </p:nvSpPr>
        <p:spPr>
          <a:xfrm>
            <a:off x="4099595" y="1403149"/>
            <a:ext cx="484715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kumimoji="1" lang="en-US" altLang="ja-JP" sz="2000" b="1" dirty="0" smtClean="0">
                <a:solidFill>
                  <a:srgbClr val="FF0000"/>
                </a:solidFill>
              </a:rPr>
              <a:t>Reduce smell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kumimoji="1" lang="en-US" altLang="ja-JP" sz="2000" b="1" dirty="0">
                <a:solidFill>
                  <a:srgbClr val="FF0000"/>
                </a:solidFill>
              </a:rPr>
              <a:t>Reduce </a:t>
            </a:r>
            <a:r>
              <a:rPr kumimoji="1" lang="en-US" altLang="ja-JP" sz="2000" b="1" dirty="0" smtClean="0">
                <a:solidFill>
                  <a:srgbClr val="FF0000"/>
                </a:solidFill>
              </a:rPr>
              <a:t>sludge in septic tank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kumimoji="1" lang="en-US" altLang="ja-JP" sz="2000" b="1" dirty="0" smtClean="0">
                <a:solidFill>
                  <a:srgbClr val="FF0000"/>
                </a:solidFill>
              </a:rPr>
              <a:t>Increase effective bacteria in compost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kumimoji="1" lang="en-US" altLang="ja-JP" sz="2000" b="1" dirty="0" smtClean="0">
                <a:solidFill>
                  <a:srgbClr val="FF0000"/>
                </a:solidFill>
              </a:rPr>
              <a:t>Increase speed of composting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kumimoji="1" lang="en-US" altLang="ja-JP" sz="2000" b="1" dirty="0" smtClean="0">
                <a:solidFill>
                  <a:srgbClr val="FF0000"/>
                </a:solidFill>
              </a:rPr>
              <a:t>Increase immunity of plants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6909" y="5820896"/>
            <a:ext cx="81381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i="1" dirty="0"/>
              <a:t>http://www.pref.ehime.jp/h30103/sangiken/alls/etc/documents/ai-1.pdf</a:t>
            </a:r>
            <a:endParaRPr lang="ja-JP" altLang="en-US" sz="1200" i="1" dirty="0"/>
          </a:p>
        </p:txBody>
      </p:sp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555" y="2942335"/>
            <a:ext cx="1159725" cy="868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右矢印 42"/>
          <p:cNvSpPr/>
          <p:nvPr/>
        </p:nvSpPr>
        <p:spPr>
          <a:xfrm>
            <a:off x="1847731" y="3863293"/>
            <a:ext cx="458005" cy="666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7480231" y="3536165"/>
            <a:ext cx="13083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dirty="0" smtClean="0">
                <a:solidFill>
                  <a:schemeClr val="bg1"/>
                </a:solidFill>
              </a:rPr>
              <a:t>*100 dilution</a:t>
            </a:r>
            <a:endParaRPr kumimoji="1" lang="ja-JP" altLang="en-US" sz="1600" b="1" dirty="0">
              <a:solidFill>
                <a:schemeClr val="bg1"/>
              </a:solidFill>
            </a:endParaRPr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2584763" y="3523084"/>
            <a:ext cx="932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 smtClean="0">
                <a:solidFill>
                  <a:schemeClr val="bg1"/>
                </a:solidFill>
              </a:rPr>
              <a:t>Add weekly</a:t>
            </a:r>
            <a:endParaRPr kumimoji="1" lang="ja-JP" altLang="en-US" sz="1200" b="1" dirty="0">
              <a:solidFill>
                <a:schemeClr val="bg1"/>
              </a:solidFill>
            </a:endParaRPr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5551439" y="4890459"/>
            <a:ext cx="10887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dirty="0" smtClean="0">
                <a:solidFill>
                  <a:schemeClr val="bg1"/>
                </a:solidFill>
              </a:rPr>
              <a:t>Adding 5%</a:t>
            </a:r>
            <a:endParaRPr kumimoji="1" lang="ja-JP" altLang="en-US" sz="1600" b="1" dirty="0">
              <a:solidFill>
                <a:schemeClr val="bg1"/>
              </a:solidFill>
            </a:endParaRP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2508605" y="5381789"/>
            <a:ext cx="65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dirty="0" smtClean="0"/>
              <a:t>Smell</a:t>
            </a:r>
            <a:endParaRPr kumimoji="1" lang="ja-JP" altLang="en-US" sz="1600" b="1" dirty="0"/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498773" y="4500768"/>
            <a:ext cx="12931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 smtClean="0"/>
              <a:t>Volume of sludge</a:t>
            </a:r>
            <a:endParaRPr kumimoji="1" lang="ja-JP" altLang="en-US" sz="1200" b="1" dirty="0"/>
          </a:p>
        </p:txBody>
      </p:sp>
      <p:sp>
        <p:nvSpPr>
          <p:cNvPr id="48" name="テキスト ボックス 47"/>
          <p:cNvSpPr txBox="1"/>
          <p:nvPr/>
        </p:nvSpPr>
        <p:spPr>
          <a:xfrm>
            <a:off x="3849829" y="4529797"/>
            <a:ext cx="4672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 smtClean="0"/>
              <a:t>COD</a:t>
            </a:r>
            <a:endParaRPr kumimoji="1" lang="ja-JP" altLang="en-US" sz="1200" b="1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76133" y="6314606"/>
            <a:ext cx="5445273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/>
              <a:t>Mr. Aon and I made 50L. Please try to use!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49107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Shape 78"/>
          <p:cNvPicPr preferRelativeResize="0"/>
          <p:nvPr/>
        </p:nvPicPr>
        <p:blipFill rotWithShape="1">
          <a:blip r:embed="rId3" cstate="print">
            <a:alphaModFix/>
          </a:blip>
          <a:srcRect t="2767" r="70191"/>
          <a:stretch/>
        </p:blipFill>
        <p:spPr>
          <a:xfrm>
            <a:off x="4190926" y="3596393"/>
            <a:ext cx="1417320" cy="214179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76126" y="1478281"/>
            <a:ext cx="8229600" cy="510634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/>
          <a:p>
            <a:r>
              <a:rPr lang="en-US" altLang="ja" dirty="0" smtClean="0">
                <a:latin typeface="+mn-lt"/>
              </a:rPr>
              <a:t>For Example )Ajinomoto </a:t>
            </a:r>
            <a:r>
              <a:rPr lang="en-US" altLang="ja" dirty="0">
                <a:latin typeface="+mn-lt"/>
              </a:rPr>
              <a:t>Ghana project</a:t>
            </a:r>
          </a:p>
        </p:txBody>
      </p:sp>
      <p:pic>
        <p:nvPicPr>
          <p:cNvPr id="74" name="Shape 74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5856718" y="1844041"/>
            <a:ext cx="3287282" cy="3817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Shape 79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6307410" y="3348621"/>
            <a:ext cx="939165" cy="110595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右矢印 2"/>
          <p:cNvSpPr/>
          <p:nvPr/>
        </p:nvSpPr>
        <p:spPr>
          <a:xfrm rot="18679622">
            <a:off x="2682054" y="4085155"/>
            <a:ext cx="1325880" cy="262037"/>
          </a:xfrm>
          <a:prstGeom prst="rightArrow">
            <a:avLst/>
          </a:prstGeom>
          <a:solidFill>
            <a:srgbClr val="CC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" name="Shape 76"/>
          <p:cNvSpPr txBox="1"/>
          <p:nvPr/>
        </p:nvSpPr>
        <p:spPr>
          <a:xfrm>
            <a:off x="38914" y="5645414"/>
            <a:ext cx="9166529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US" altLang="ja" sz="2400" b="1" dirty="0" smtClean="0">
                <a:solidFill>
                  <a:srgbClr val="660000"/>
                </a:solidFill>
              </a:rPr>
              <a:t>There </a:t>
            </a:r>
            <a:r>
              <a:rPr lang="en-US" altLang="ja" sz="2400" b="1" dirty="0">
                <a:solidFill>
                  <a:srgbClr val="660000"/>
                </a:solidFill>
              </a:rPr>
              <a:t>are high expectations for what </a:t>
            </a:r>
            <a:r>
              <a:rPr lang="en-US" altLang="ja" sz="2400" b="1" dirty="0" smtClean="0">
                <a:solidFill>
                  <a:srgbClr val="660000"/>
                </a:solidFill>
              </a:rPr>
              <a:t>KOKO+ can reduce malnutrition</a:t>
            </a:r>
            <a:endParaRPr lang="en-US" altLang="ja" sz="2400" b="1" dirty="0">
              <a:solidFill>
                <a:srgbClr val="660000"/>
              </a:solidFill>
            </a:endParaRPr>
          </a:p>
        </p:txBody>
      </p:sp>
      <p:sp>
        <p:nvSpPr>
          <p:cNvPr id="5" name="右矢印 4"/>
          <p:cNvSpPr/>
          <p:nvPr/>
        </p:nvSpPr>
        <p:spPr>
          <a:xfrm>
            <a:off x="4051152" y="2377193"/>
            <a:ext cx="1635671" cy="11734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pSp>
        <p:nvGrpSpPr>
          <p:cNvPr id="2" name="グループ化 5"/>
          <p:cNvGrpSpPr/>
          <p:nvPr/>
        </p:nvGrpSpPr>
        <p:grpSpPr>
          <a:xfrm>
            <a:off x="-19320" y="2064206"/>
            <a:ext cx="4097233" cy="3607320"/>
            <a:chOff x="-19320" y="2064206"/>
            <a:chExt cx="4097233" cy="3607320"/>
          </a:xfrm>
        </p:grpSpPr>
        <p:pic>
          <p:nvPicPr>
            <p:cNvPr id="14" name="Shape 96"/>
            <p:cNvPicPr preferRelativeResize="0"/>
            <p:nvPr/>
          </p:nvPicPr>
          <p:blipFill>
            <a:blip r:embed="rId6" cstate="print">
              <a:alphaModFix/>
            </a:blip>
            <a:stretch>
              <a:fillRect/>
            </a:stretch>
          </p:blipFill>
          <p:spPr>
            <a:xfrm>
              <a:off x="324757" y="2096413"/>
              <a:ext cx="3530081" cy="34571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Shape 76"/>
            <p:cNvSpPr txBox="1"/>
            <p:nvPr/>
          </p:nvSpPr>
          <p:spPr>
            <a:xfrm>
              <a:off x="38914" y="2367033"/>
              <a:ext cx="571686" cy="5493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algn="r">
                <a:lnSpc>
                  <a:spcPct val="115000"/>
                </a:lnSpc>
              </a:pPr>
              <a:r>
                <a:rPr lang="en-US" altLang="ja-JP" sz="1600" b="1" dirty="0" smtClean="0"/>
                <a:t>(%)</a:t>
              </a:r>
            </a:p>
            <a:p>
              <a:pPr algn="r">
                <a:lnSpc>
                  <a:spcPct val="115000"/>
                </a:lnSpc>
              </a:pPr>
              <a:r>
                <a:rPr lang="en-US" altLang="ja-JP" sz="1600" b="1" dirty="0" smtClean="0"/>
                <a:t>40</a:t>
              </a:r>
            </a:p>
          </p:txBody>
        </p:sp>
        <p:sp>
          <p:nvSpPr>
            <p:cNvPr id="17" name="Shape 76"/>
            <p:cNvSpPr txBox="1"/>
            <p:nvPr/>
          </p:nvSpPr>
          <p:spPr>
            <a:xfrm>
              <a:off x="38914" y="3058334"/>
              <a:ext cx="571686" cy="5493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algn="r">
                <a:lnSpc>
                  <a:spcPct val="115000"/>
                </a:lnSpc>
              </a:pPr>
              <a:r>
                <a:rPr lang="en-US" altLang="ja-JP" sz="1600" b="1" dirty="0" smtClean="0"/>
                <a:t>30</a:t>
              </a:r>
            </a:p>
          </p:txBody>
        </p:sp>
        <p:sp>
          <p:nvSpPr>
            <p:cNvPr id="18" name="Shape 76"/>
            <p:cNvSpPr txBox="1"/>
            <p:nvPr/>
          </p:nvSpPr>
          <p:spPr>
            <a:xfrm>
              <a:off x="28754" y="3663087"/>
              <a:ext cx="571686" cy="5493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algn="r">
                <a:lnSpc>
                  <a:spcPct val="115000"/>
                </a:lnSpc>
              </a:pPr>
              <a:r>
                <a:rPr lang="en-US" altLang="ja-JP" sz="1600" b="1" dirty="0" smtClean="0"/>
                <a:t>20</a:t>
              </a:r>
            </a:p>
          </p:txBody>
        </p:sp>
        <p:sp>
          <p:nvSpPr>
            <p:cNvPr id="19" name="Shape 76"/>
            <p:cNvSpPr txBox="1"/>
            <p:nvPr/>
          </p:nvSpPr>
          <p:spPr>
            <a:xfrm>
              <a:off x="28754" y="4201567"/>
              <a:ext cx="571686" cy="5493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algn="r">
                <a:lnSpc>
                  <a:spcPct val="115000"/>
                </a:lnSpc>
              </a:pPr>
              <a:r>
                <a:rPr lang="en-US" altLang="ja-JP" sz="1600" b="1" dirty="0"/>
                <a:t>1</a:t>
              </a:r>
              <a:r>
                <a:rPr lang="en-US" altLang="ja-JP" sz="1600" b="1" dirty="0" smtClean="0"/>
                <a:t>0</a:t>
              </a:r>
            </a:p>
          </p:txBody>
        </p:sp>
        <p:sp>
          <p:nvSpPr>
            <p:cNvPr id="20" name="Shape 76"/>
            <p:cNvSpPr txBox="1"/>
            <p:nvPr/>
          </p:nvSpPr>
          <p:spPr>
            <a:xfrm>
              <a:off x="-1726" y="4770527"/>
              <a:ext cx="571686" cy="5493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algn="r">
                <a:lnSpc>
                  <a:spcPct val="115000"/>
                </a:lnSpc>
              </a:pPr>
              <a:r>
                <a:rPr lang="en-US" altLang="ja-JP" sz="1600" b="1" dirty="0" smtClean="0"/>
                <a:t>0</a:t>
              </a:r>
            </a:p>
          </p:txBody>
        </p:sp>
        <p:sp>
          <p:nvSpPr>
            <p:cNvPr id="22" name="Shape 76"/>
            <p:cNvSpPr txBox="1"/>
            <p:nvPr/>
          </p:nvSpPr>
          <p:spPr>
            <a:xfrm>
              <a:off x="2439146" y="5118608"/>
              <a:ext cx="814526" cy="3821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altLang="ja-JP" sz="1600" b="1" dirty="0" smtClean="0"/>
                <a:t>12-17</a:t>
              </a:r>
            </a:p>
          </p:txBody>
        </p:sp>
        <p:sp>
          <p:nvSpPr>
            <p:cNvPr id="23" name="Shape 76"/>
            <p:cNvSpPr txBox="1"/>
            <p:nvPr/>
          </p:nvSpPr>
          <p:spPr>
            <a:xfrm>
              <a:off x="1906054" y="5118608"/>
              <a:ext cx="583892" cy="3821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altLang="ja-JP" sz="1600" b="1" dirty="0" smtClean="0"/>
                <a:t>9-11</a:t>
              </a:r>
            </a:p>
          </p:txBody>
        </p:sp>
        <p:sp>
          <p:nvSpPr>
            <p:cNvPr id="24" name="Shape 76"/>
            <p:cNvSpPr txBox="1"/>
            <p:nvPr/>
          </p:nvSpPr>
          <p:spPr>
            <a:xfrm>
              <a:off x="1301842" y="5116391"/>
              <a:ext cx="583892" cy="3821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altLang="ja-JP" sz="1600" b="1" dirty="0" smtClean="0"/>
                <a:t>6-8</a:t>
              </a:r>
            </a:p>
          </p:txBody>
        </p:sp>
        <p:sp>
          <p:nvSpPr>
            <p:cNvPr id="25" name="Shape 76"/>
            <p:cNvSpPr txBox="1"/>
            <p:nvPr/>
          </p:nvSpPr>
          <p:spPr>
            <a:xfrm>
              <a:off x="783320" y="5120640"/>
              <a:ext cx="583892" cy="3821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altLang="ja-JP" sz="1600" b="1" dirty="0" smtClean="0"/>
                <a:t>6</a:t>
              </a:r>
            </a:p>
          </p:txBody>
        </p:sp>
        <p:sp>
          <p:nvSpPr>
            <p:cNvPr id="21" name="Shape 76"/>
            <p:cNvSpPr txBox="1"/>
            <p:nvPr/>
          </p:nvSpPr>
          <p:spPr>
            <a:xfrm>
              <a:off x="3056433" y="5171439"/>
              <a:ext cx="932725" cy="2805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altLang="ja-JP" sz="1600" b="1" dirty="0" smtClean="0"/>
                <a:t>18-23</a:t>
              </a:r>
            </a:p>
          </p:txBody>
        </p:sp>
        <p:sp>
          <p:nvSpPr>
            <p:cNvPr id="26" name="Shape 76"/>
            <p:cNvSpPr txBox="1"/>
            <p:nvPr/>
          </p:nvSpPr>
          <p:spPr>
            <a:xfrm>
              <a:off x="2975153" y="5390992"/>
              <a:ext cx="932725" cy="2805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altLang="ja-JP" sz="1600" b="1" dirty="0" smtClean="0"/>
                <a:t>months</a:t>
              </a:r>
            </a:p>
          </p:txBody>
        </p:sp>
        <p:sp>
          <p:nvSpPr>
            <p:cNvPr id="27" name="Shape 76"/>
            <p:cNvSpPr txBox="1"/>
            <p:nvPr/>
          </p:nvSpPr>
          <p:spPr>
            <a:xfrm>
              <a:off x="-19320" y="2064206"/>
              <a:ext cx="4097233" cy="2805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algn="ctr">
                <a:lnSpc>
                  <a:spcPct val="115000"/>
                </a:lnSpc>
              </a:pPr>
              <a:r>
                <a:rPr lang="en-US" altLang="ja-JP" sz="1400" b="1" dirty="0" smtClean="0"/>
                <a:t>Persons(%)</a:t>
              </a:r>
            </a:p>
            <a:p>
              <a:pPr algn="ctr">
                <a:lnSpc>
                  <a:spcPct val="115000"/>
                </a:lnSpc>
              </a:pPr>
              <a:r>
                <a:rPr lang="en-US" altLang="ja-JP" sz="1400" b="1" dirty="0" smtClean="0"/>
                <a:t> of children who are stunted</a:t>
              </a:r>
            </a:p>
          </p:txBody>
        </p:sp>
      </p:grpSp>
      <p:sp>
        <p:nvSpPr>
          <p:cNvPr id="28" name="Title 3"/>
          <p:cNvSpPr txBox="1">
            <a:spLocks/>
          </p:cNvSpPr>
          <p:nvPr/>
        </p:nvSpPr>
        <p:spPr>
          <a:xfrm>
            <a:off x="247650" y="245837"/>
            <a:ext cx="7886700" cy="767638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r>
              <a:rPr lang="en-US" sz="4000" b="1" dirty="0" smtClean="0">
                <a:latin typeface="Century Gothic" pitchFamily="34" charset="0"/>
              </a:rPr>
              <a:t>My dream</a:t>
            </a:r>
            <a:endParaRPr lang="en-US" sz="4000" b="1" dirty="0">
              <a:latin typeface="Century Gothic" pitchFamily="34" charset="0"/>
            </a:endParaRPr>
          </a:p>
        </p:txBody>
      </p:sp>
      <p:sp>
        <p:nvSpPr>
          <p:cNvPr id="29" name="コンテンツ プレースホルダー 1"/>
          <p:cNvSpPr txBox="1">
            <a:spLocks/>
          </p:cNvSpPr>
          <p:nvPr/>
        </p:nvSpPr>
        <p:spPr>
          <a:xfrm>
            <a:off x="157117" y="996719"/>
            <a:ext cx="9611723" cy="481562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kumimoji="1" lang="en-US" altLang="ja-JP" sz="2400" b="1" dirty="0">
                <a:solidFill>
                  <a:srgbClr val="FF0000"/>
                </a:solidFill>
              </a:rPr>
              <a:t>C</a:t>
            </a:r>
            <a:r>
              <a:rPr kumimoji="1" lang="en-US" altLang="ja-JP" sz="2400" b="1" dirty="0" smtClean="0">
                <a:solidFill>
                  <a:srgbClr val="FF0000"/>
                </a:solidFill>
              </a:rPr>
              <a:t>ontribute to solve food problems in the world  through business</a:t>
            </a:r>
          </a:p>
        </p:txBody>
      </p:sp>
      <p:pic>
        <p:nvPicPr>
          <p:cNvPr id="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7793" y="1878583"/>
            <a:ext cx="1870075" cy="52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376980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 txBox="1">
            <a:spLocks/>
          </p:cNvSpPr>
          <p:nvPr/>
        </p:nvSpPr>
        <p:spPr>
          <a:xfrm>
            <a:off x="216602" y="276299"/>
            <a:ext cx="892739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latin typeface="Century Gothic" pitchFamily="34" charset="0"/>
              </a:rPr>
              <a:t>Contribution 2: </a:t>
            </a:r>
          </a:p>
          <a:p>
            <a:r>
              <a:rPr lang="en-US" altLang="ja-JP" sz="2800" b="1" dirty="0" smtClean="0">
                <a:latin typeface="Century Gothic" pitchFamily="34" charset="0"/>
              </a:rPr>
              <a:t>Develop </a:t>
            </a:r>
            <a:r>
              <a:rPr lang="en-US" altLang="ja-JP" sz="2800" b="1" dirty="0">
                <a:latin typeface="Century Gothic" pitchFamily="34" charset="0"/>
              </a:rPr>
              <a:t>new value added compost</a:t>
            </a:r>
            <a:endParaRPr lang="en-US" sz="2800" b="1" dirty="0">
              <a:latin typeface="Century Gothic" pitchFamily="34" charset="0"/>
            </a:endParaRPr>
          </a:p>
        </p:txBody>
      </p:sp>
      <p:pic>
        <p:nvPicPr>
          <p:cNvPr id="31" name="図 3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9"/>
          <a:stretch/>
        </p:blipFill>
        <p:spPr>
          <a:xfrm>
            <a:off x="400677" y="2271114"/>
            <a:ext cx="1761178" cy="21928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2" name="図 3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8" t="35101" r="32174" b="20761"/>
          <a:stretch/>
        </p:blipFill>
        <p:spPr>
          <a:xfrm>
            <a:off x="2493086" y="2329107"/>
            <a:ext cx="1937006" cy="21181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3" name="図 3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6" t="738" r="23651" b="-738"/>
          <a:stretch/>
        </p:blipFill>
        <p:spPr>
          <a:xfrm>
            <a:off x="4697083" y="2334183"/>
            <a:ext cx="2012121" cy="21672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4" name="図 3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82" r="29394" b="158"/>
          <a:stretch/>
        </p:blipFill>
        <p:spPr>
          <a:xfrm>
            <a:off x="6971697" y="2324813"/>
            <a:ext cx="1706537" cy="21224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下矢印 1"/>
          <p:cNvSpPr/>
          <p:nvPr/>
        </p:nvSpPr>
        <p:spPr>
          <a:xfrm>
            <a:off x="811126" y="4512972"/>
            <a:ext cx="736530" cy="2314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0" name="下矢印 39"/>
          <p:cNvSpPr/>
          <p:nvPr/>
        </p:nvSpPr>
        <p:spPr>
          <a:xfrm>
            <a:off x="3093324" y="4538050"/>
            <a:ext cx="736530" cy="2314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3" name="下矢印 52"/>
          <p:cNvSpPr/>
          <p:nvPr/>
        </p:nvSpPr>
        <p:spPr>
          <a:xfrm>
            <a:off x="5242278" y="4538050"/>
            <a:ext cx="736530" cy="2314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6" name="下矢印 55"/>
          <p:cNvSpPr/>
          <p:nvPr/>
        </p:nvSpPr>
        <p:spPr>
          <a:xfrm>
            <a:off x="7460106" y="4554303"/>
            <a:ext cx="736530" cy="2314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-13659" y="4781119"/>
            <a:ext cx="24080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b="1" dirty="0" smtClean="0">
                <a:solidFill>
                  <a:srgbClr val="FF2929"/>
                </a:solidFill>
              </a:rPr>
              <a:t>Increase </a:t>
            </a:r>
            <a:r>
              <a:rPr kumimoji="1" lang="en-US" altLang="ja-JP" sz="1600" b="1" dirty="0">
                <a:solidFill>
                  <a:srgbClr val="FF2929"/>
                </a:solidFill>
              </a:rPr>
              <a:t>microbial </a:t>
            </a:r>
            <a:r>
              <a:rPr kumimoji="1" lang="en-US" altLang="ja-JP" sz="1600" b="1" dirty="0" smtClean="0">
                <a:solidFill>
                  <a:srgbClr val="FF2929"/>
                </a:solidFill>
              </a:rPr>
              <a:t>activity</a:t>
            </a:r>
          </a:p>
          <a:p>
            <a:pPr algn="ctr"/>
            <a:r>
              <a:rPr kumimoji="1" lang="en-US" altLang="ja-JP" sz="1600" dirty="0" smtClean="0"/>
              <a:t>Increase pH  </a:t>
            </a:r>
            <a:endParaRPr kumimoji="1" lang="ja-JP" altLang="en-US" sz="1600" dirty="0"/>
          </a:p>
        </p:txBody>
      </p:sp>
      <p:sp>
        <p:nvSpPr>
          <p:cNvPr id="57" name="テキスト ボックス 56"/>
          <p:cNvSpPr txBox="1"/>
          <p:nvPr/>
        </p:nvSpPr>
        <p:spPr>
          <a:xfrm>
            <a:off x="2270666" y="4774148"/>
            <a:ext cx="24080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b="1" dirty="0" smtClean="0">
                <a:solidFill>
                  <a:srgbClr val="FF2929"/>
                </a:solidFill>
              </a:rPr>
              <a:t>Increase microbial activity</a:t>
            </a:r>
          </a:p>
          <a:p>
            <a:pPr algn="ctr"/>
            <a:r>
              <a:rPr kumimoji="1" lang="en-US" altLang="ja-JP" sz="1600" dirty="0" smtClean="0"/>
              <a:t>High Potassium</a:t>
            </a:r>
          </a:p>
        </p:txBody>
      </p:sp>
      <p:sp>
        <p:nvSpPr>
          <p:cNvPr id="58" name="テキスト ボックス 57"/>
          <p:cNvSpPr txBox="1"/>
          <p:nvPr/>
        </p:nvSpPr>
        <p:spPr>
          <a:xfrm>
            <a:off x="4891728" y="4828478"/>
            <a:ext cx="15166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 smtClean="0"/>
              <a:t>Nitrogen source</a:t>
            </a:r>
          </a:p>
          <a:p>
            <a:pPr algn="ctr"/>
            <a:r>
              <a:rPr kumimoji="1" lang="en-US" altLang="ja-JP" sz="1600" dirty="0" smtClean="0"/>
              <a:t>Adjust C/N</a:t>
            </a:r>
          </a:p>
        </p:txBody>
      </p:sp>
      <p:sp>
        <p:nvSpPr>
          <p:cNvPr id="59" name="テキスト ボックス 58"/>
          <p:cNvSpPr txBox="1"/>
          <p:nvPr/>
        </p:nvSpPr>
        <p:spPr>
          <a:xfrm>
            <a:off x="6727449" y="4874108"/>
            <a:ext cx="21966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dirty="0" smtClean="0"/>
              <a:t>Nitrogen source</a:t>
            </a:r>
          </a:p>
          <a:p>
            <a:pPr algn="ctr"/>
            <a:r>
              <a:rPr kumimoji="1" lang="en-US" altLang="ja-JP" sz="1600" dirty="0"/>
              <a:t>Adjust </a:t>
            </a:r>
            <a:r>
              <a:rPr kumimoji="1" lang="en-US" altLang="ja-JP" sz="1600" dirty="0" smtClean="0"/>
              <a:t>C/N</a:t>
            </a:r>
          </a:p>
          <a:p>
            <a:pPr algn="ctr"/>
            <a:r>
              <a:rPr kumimoji="1" lang="en-US" altLang="ja-JP" sz="1600" dirty="0" smtClean="0"/>
              <a:t>Phosphate source</a:t>
            </a:r>
          </a:p>
          <a:p>
            <a:pPr algn="ctr"/>
            <a:r>
              <a:rPr kumimoji="1" lang="en-US" altLang="ja-JP" sz="1600" dirty="0" smtClean="0"/>
              <a:t>Decrease density (rice husks)</a:t>
            </a:r>
          </a:p>
        </p:txBody>
      </p:sp>
      <p:cxnSp>
        <p:nvCxnSpPr>
          <p:cNvPr id="5" name="直線コネクタ 4"/>
          <p:cNvCxnSpPr/>
          <p:nvPr/>
        </p:nvCxnSpPr>
        <p:spPr>
          <a:xfrm>
            <a:off x="2330184" y="2115688"/>
            <a:ext cx="0" cy="325020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/>
          <p:cNvCxnSpPr/>
          <p:nvPr/>
        </p:nvCxnSpPr>
        <p:spPr>
          <a:xfrm>
            <a:off x="4621660" y="2097142"/>
            <a:ext cx="0" cy="325020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/>
          <p:cNvCxnSpPr/>
          <p:nvPr/>
        </p:nvCxnSpPr>
        <p:spPr>
          <a:xfrm>
            <a:off x="6776792" y="2076331"/>
            <a:ext cx="0" cy="325020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/>
          <p:cNvSpPr txBox="1"/>
          <p:nvPr/>
        </p:nvSpPr>
        <p:spPr>
          <a:xfrm>
            <a:off x="377527" y="1891131"/>
            <a:ext cx="1895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/>
              <a:t>Macadamia husks</a:t>
            </a:r>
            <a:endParaRPr kumimoji="1" lang="ja-JP" altLang="en-US" b="1" dirty="0"/>
          </a:p>
        </p:txBody>
      </p:sp>
      <p:sp>
        <p:nvSpPr>
          <p:cNvPr id="63" name="テキスト ボックス 62"/>
          <p:cNvSpPr txBox="1"/>
          <p:nvPr/>
        </p:nvSpPr>
        <p:spPr>
          <a:xfrm>
            <a:off x="2786340" y="1901782"/>
            <a:ext cx="1373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/>
              <a:t>Coffee Pulps</a:t>
            </a:r>
            <a:endParaRPr kumimoji="1" lang="ja-JP" altLang="en-US" b="1" dirty="0"/>
          </a:p>
        </p:txBody>
      </p:sp>
      <p:sp>
        <p:nvSpPr>
          <p:cNvPr id="64" name="テキスト ボックス 63"/>
          <p:cNvSpPr txBox="1"/>
          <p:nvPr/>
        </p:nvSpPr>
        <p:spPr>
          <a:xfrm>
            <a:off x="4974828" y="1901782"/>
            <a:ext cx="1443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/>
              <a:t>Goat manure</a:t>
            </a:r>
            <a:endParaRPr kumimoji="1" lang="ja-JP" altLang="en-US" b="1" dirty="0"/>
          </a:p>
        </p:txBody>
      </p:sp>
      <p:sp>
        <p:nvSpPr>
          <p:cNvPr id="65" name="テキスト ボックス 64"/>
          <p:cNvSpPr txBox="1"/>
          <p:nvPr/>
        </p:nvSpPr>
        <p:spPr>
          <a:xfrm>
            <a:off x="7037037" y="1901782"/>
            <a:ext cx="1721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/>
              <a:t>Chicken manure</a:t>
            </a:r>
            <a:endParaRPr kumimoji="1" lang="ja-JP" altLang="en-US" b="1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19687" y="1265361"/>
            <a:ext cx="75396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 smtClean="0">
                <a:solidFill>
                  <a:srgbClr val="FF0000"/>
                </a:solidFill>
              </a:rPr>
              <a:t>Value: Increase </a:t>
            </a:r>
            <a:r>
              <a:rPr kumimoji="1" lang="en-US" altLang="ja-JP" sz="2400" b="1" dirty="0">
                <a:solidFill>
                  <a:srgbClr val="FF0000"/>
                </a:solidFill>
              </a:rPr>
              <a:t>microbial activity, water holding capacity, </a:t>
            </a:r>
            <a:endParaRPr kumimoji="1" lang="en-US" altLang="ja-JP" sz="2400" b="1" dirty="0" smtClean="0">
              <a:solidFill>
                <a:srgbClr val="FF0000"/>
              </a:solidFill>
            </a:endParaRPr>
          </a:p>
          <a:p>
            <a:r>
              <a:rPr kumimoji="1" lang="en-US" altLang="ja-JP" sz="2400" b="1" dirty="0">
                <a:solidFill>
                  <a:srgbClr val="FF0000"/>
                </a:solidFill>
              </a:rPr>
              <a:t> </a:t>
            </a:r>
            <a:r>
              <a:rPr kumimoji="1" lang="en-US" altLang="ja-JP" sz="2400" b="1" dirty="0" smtClean="0">
                <a:solidFill>
                  <a:srgbClr val="FF0000"/>
                </a:solidFill>
              </a:rPr>
              <a:t>            </a:t>
            </a:r>
            <a:r>
              <a:rPr kumimoji="1" lang="en-US" altLang="ja-JP" sz="2400" b="1" dirty="0">
                <a:solidFill>
                  <a:srgbClr val="FF0000"/>
                </a:solidFill>
              </a:rPr>
              <a:t>I</a:t>
            </a:r>
            <a:r>
              <a:rPr kumimoji="1" lang="en-US" altLang="ja-JP" sz="2400" b="1" dirty="0" smtClean="0">
                <a:solidFill>
                  <a:srgbClr val="FF0000"/>
                </a:solidFill>
              </a:rPr>
              <a:t>ncrease pH</a:t>
            </a:r>
            <a:r>
              <a:rPr kumimoji="1" lang="en-US" altLang="ja-JP" sz="2400" b="1" dirty="0">
                <a:solidFill>
                  <a:srgbClr val="FF0000"/>
                </a:solidFill>
              </a:rPr>
              <a:t>, carbon and </a:t>
            </a:r>
            <a:r>
              <a:rPr kumimoji="1" lang="en-US" altLang="ja-JP" sz="2400" b="1" dirty="0" smtClean="0">
                <a:solidFill>
                  <a:srgbClr val="FF0000"/>
                </a:solidFill>
              </a:rPr>
              <a:t>nitrogen source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28" name="Snip Single Corner Rectangle 30"/>
          <p:cNvSpPr/>
          <p:nvPr/>
        </p:nvSpPr>
        <p:spPr>
          <a:xfrm>
            <a:off x="95761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Suggestion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29" name="Snip Single Corner Rectangle 32"/>
          <p:cNvSpPr/>
          <p:nvPr/>
        </p:nvSpPr>
        <p:spPr>
          <a:xfrm>
            <a:off x="-1364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What I learned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30" name="Snip Single Corner Rectangle 37"/>
          <p:cNvSpPr/>
          <p:nvPr/>
        </p:nvSpPr>
        <p:spPr>
          <a:xfrm>
            <a:off x="1928884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rgbClr val="F231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Contribution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759635" y="5488765"/>
            <a:ext cx="3893204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 smtClean="0">
                <a:solidFill>
                  <a:srgbClr val="FF2929"/>
                </a:solidFill>
              </a:rPr>
              <a:t>+5%NYLA</a:t>
            </a:r>
          </a:p>
          <a:p>
            <a:endParaRPr kumimoji="1" lang="ja-JP" altLang="en-US" sz="3600" b="1" dirty="0">
              <a:solidFill>
                <a:srgbClr val="FF2929"/>
              </a:solidFill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678221" y="3104730"/>
            <a:ext cx="12506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800" dirty="0" smtClean="0">
                <a:solidFill>
                  <a:srgbClr val="FFFF00"/>
                </a:solidFill>
              </a:rPr>
              <a:t>40%</a:t>
            </a:r>
            <a:endParaRPr kumimoji="1" lang="ja-JP" altLang="en-US" sz="4800" dirty="0">
              <a:solidFill>
                <a:srgbClr val="FFFF00"/>
              </a:solidFill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2949524" y="3063540"/>
            <a:ext cx="12506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800" dirty="0" smtClean="0">
                <a:solidFill>
                  <a:srgbClr val="FFFF00"/>
                </a:solidFill>
              </a:rPr>
              <a:t>10%</a:t>
            </a:r>
            <a:endParaRPr kumimoji="1" lang="ja-JP" altLang="en-US" sz="4800" dirty="0">
              <a:solidFill>
                <a:srgbClr val="FFFF00"/>
              </a:solidFill>
            </a:endParaRP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5084120" y="3120824"/>
            <a:ext cx="16113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800" dirty="0" smtClean="0">
                <a:solidFill>
                  <a:srgbClr val="FFFF00"/>
                </a:solidFill>
              </a:rPr>
              <a:t>35%</a:t>
            </a:r>
          </a:p>
          <a:p>
            <a:r>
              <a:rPr kumimoji="1" lang="en-US" altLang="ja-JP" sz="2400" b="1" dirty="0" smtClean="0">
                <a:solidFill>
                  <a:srgbClr val="FFFF00"/>
                </a:solidFill>
              </a:rPr>
              <a:t>(Ideal 25%)</a:t>
            </a:r>
            <a:endParaRPr kumimoji="1" lang="ja-JP" altLang="en-US" sz="2400" b="1" dirty="0">
              <a:solidFill>
                <a:srgbClr val="FFFF00"/>
              </a:solidFill>
            </a:endParaRPr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7199633" y="3120824"/>
            <a:ext cx="1375698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800" dirty="0" smtClean="0">
                <a:solidFill>
                  <a:srgbClr val="FFFF00"/>
                </a:solidFill>
              </a:rPr>
              <a:t>15%</a:t>
            </a:r>
            <a:endParaRPr kumimoji="1" lang="en-US" altLang="ja-JP" sz="2000" dirty="0">
              <a:solidFill>
                <a:srgbClr val="FFFF00"/>
              </a:solidFill>
            </a:endParaRPr>
          </a:p>
          <a:p>
            <a:r>
              <a:rPr kumimoji="1" lang="en-US" altLang="ja-JP" sz="2000" b="1" dirty="0">
                <a:solidFill>
                  <a:srgbClr val="FFFF00"/>
                </a:solidFill>
              </a:rPr>
              <a:t>(Ideal 25</a:t>
            </a:r>
            <a:r>
              <a:rPr kumimoji="1" lang="en-US" altLang="ja-JP" sz="2000" b="1" dirty="0" smtClean="0">
                <a:solidFill>
                  <a:srgbClr val="FFFF00"/>
                </a:solidFill>
              </a:rPr>
              <a:t>%)</a:t>
            </a:r>
            <a:endParaRPr kumimoji="1" lang="ja-JP" altLang="en-US" sz="2000" b="1" dirty="0">
              <a:solidFill>
                <a:srgbClr val="FFFF00"/>
              </a:solidFill>
            </a:endParaRPr>
          </a:p>
        </p:txBody>
      </p:sp>
      <p:pic>
        <p:nvPicPr>
          <p:cNvPr id="35" name="図 3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8" r="14599"/>
          <a:stretch/>
        </p:blipFill>
        <p:spPr>
          <a:xfrm>
            <a:off x="3390880" y="5604442"/>
            <a:ext cx="605933" cy="10214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866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 txBox="1">
            <a:spLocks/>
          </p:cNvSpPr>
          <p:nvPr/>
        </p:nvSpPr>
        <p:spPr>
          <a:xfrm>
            <a:off x="216602" y="276299"/>
            <a:ext cx="892739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latin typeface="Century Gothic" pitchFamily="34" charset="0"/>
              </a:rPr>
              <a:t>Contribution 2: </a:t>
            </a:r>
          </a:p>
          <a:p>
            <a:r>
              <a:rPr lang="en-US" altLang="ja-JP" sz="2800" b="1" dirty="0" smtClean="0">
                <a:latin typeface="Century Gothic" pitchFamily="34" charset="0"/>
              </a:rPr>
              <a:t>Develop </a:t>
            </a:r>
            <a:r>
              <a:rPr lang="en-US" altLang="ja-JP" sz="2800" b="1" dirty="0">
                <a:latin typeface="Century Gothic" pitchFamily="34" charset="0"/>
              </a:rPr>
              <a:t>new value added compost</a:t>
            </a:r>
            <a:endParaRPr lang="en-US" sz="2800" b="1" dirty="0">
              <a:latin typeface="Century Gothic" pitchFamily="34" charset="0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64494" y="1371029"/>
            <a:ext cx="881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 smtClean="0">
                <a:solidFill>
                  <a:srgbClr val="FF0000"/>
                </a:solidFill>
              </a:rPr>
              <a:t>Start at 14</a:t>
            </a:r>
            <a:r>
              <a:rPr kumimoji="1" lang="en-US" altLang="ja-JP" sz="2400" b="1" baseline="30000" dirty="0" smtClean="0">
                <a:solidFill>
                  <a:srgbClr val="FF0000"/>
                </a:solidFill>
              </a:rPr>
              <a:t>th</a:t>
            </a:r>
            <a:r>
              <a:rPr kumimoji="1" lang="en-US" altLang="ja-JP" sz="2400" b="1" dirty="0" smtClean="0">
                <a:solidFill>
                  <a:srgbClr val="FF0000"/>
                </a:solidFill>
              </a:rPr>
              <a:t> Aug  </a:t>
            </a:r>
            <a:r>
              <a:rPr kumimoji="1" lang="ja-JP" altLang="en-US" sz="2400" b="1" dirty="0" smtClean="0">
                <a:solidFill>
                  <a:srgbClr val="FF0000"/>
                </a:solidFill>
              </a:rPr>
              <a:t>→</a:t>
            </a:r>
            <a:r>
              <a:rPr kumimoji="1" lang="en-US" altLang="ja-JP" sz="2400" b="1" dirty="0" smtClean="0">
                <a:solidFill>
                  <a:srgbClr val="FF0000"/>
                </a:solidFill>
              </a:rPr>
              <a:t>Finish:1</a:t>
            </a:r>
            <a:r>
              <a:rPr kumimoji="1" lang="ja-JP" altLang="en-US" sz="2400" b="1" dirty="0" smtClean="0">
                <a:solidFill>
                  <a:srgbClr val="FF0000"/>
                </a:solidFill>
              </a:rPr>
              <a:t>～</a:t>
            </a:r>
            <a:r>
              <a:rPr kumimoji="1" lang="en-US" altLang="ja-JP" sz="2400" b="1" dirty="0" smtClean="0">
                <a:solidFill>
                  <a:srgbClr val="FF0000"/>
                </a:solidFill>
              </a:rPr>
              <a:t>3month</a:t>
            </a:r>
            <a:r>
              <a:rPr kumimoji="1" lang="ja-JP" altLang="en-US" sz="2400" b="1" dirty="0" smtClean="0">
                <a:solidFill>
                  <a:srgbClr val="FF0000"/>
                </a:solidFill>
              </a:rPr>
              <a:t>→</a:t>
            </a:r>
            <a:r>
              <a:rPr kumimoji="1" lang="en-US" altLang="ja-JP" sz="2400" b="1" dirty="0" smtClean="0">
                <a:solidFill>
                  <a:srgbClr val="FF0000"/>
                </a:solidFill>
              </a:rPr>
              <a:t>Test by Dr.Martin at Nursery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28" name="Snip Single Corner Rectangle 30"/>
          <p:cNvSpPr/>
          <p:nvPr/>
        </p:nvSpPr>
        <p:spPr>
          <a:xfrm>
            <a:off x="95761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Suggestion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29" name="Snip Single Corner Rectangle 32"/>
          <p:cNvSpPr/>
          <p:nvPr/>
        </p:nvSpPr>
        <p:spPr>
          <a:xfrm>
            <a:off x="-1364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What I learned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30" name="Snip Single Corner Rectangle 37"/>
          <p:cNvSpPr/>
          <p:nvPr/>
        </p:nvSpPr>
        <p:spPr>
          <a:xfrm>
            <a:off x="1928884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rgbClr val="F231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Contribution</a:t>
            </a:r>
            <a:endParaRPr lang="en-US" sz="1100" b="1" dirty="0">
              <a:latin typeface="Century Gothic" pitchFamily="34" charset="0"/>
            </a:endParaRPr>
          </a:p>
        </p:txBody>
      </p:sp>
      <p:pic>
        <p:nvPicPr>
          <p:cNvPr id="46" name="図 4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73" y="2013090"/>
            <a:ext cx="1693596" cy="22581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3" name="図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739" y="2017473"/>
            <a:ext cx="2263507" cy="16976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4" name="図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054" y="2026018"/>
            <a:ext cx="1693596" cy="22581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5" name="図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536" y="2026018"/>
            <a:ext cx="1693596" cy="2258128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48" name="グラフ 4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4817380"/>
              </p:ext>
            </p:extLst>
          </p:nvPr>
        </p:nvGraphicFramePr>
        <p:xfrm>
          <a:off x="545910" y="4343212"/>
          <a:ext cx="4439804" cy="2345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36" name="図 3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871" y="2335143"/>
            <a:ext cx="3265463" cy="435395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図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931" y="1814730"/>
            <a:ext cx="1682848" cy="224379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2" name="テキスト ボックス 41"/>
          <p:cNvSpPr txBox="1"/>
          <p:nvPr/>
        </p:nvSpPr>
        <p:spPr>
          <a:xfrm>
            <a:off x="7191305" y="5162479"/>
            <a:ext cx="13276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 smtClean="0">
                <a:solidFill>
                  <a:schemeClr val="bg1"/>
                </a:solidFill>
              </a:rPr>
              <a:t>10:NYLA</a:t>
            </a:r>
          </a:p>
          <a:p>
            <a:r>
              <a:rPr kumimoji="1" lang="en-US" altLang="ja-JP" sz="2400" b="1" dirty="0" smtClean="0">
                <a:solidFill>
                  <a:schemeClr val="bg1"/>
                </a:solidFill>
              </a:rPr>
              <a:t>omission</a:t>
            </a:r>
            <a:endParaRPr kumimoji="1"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5677075" y="2739678"/>
            <a:ext cx="1324402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kumimoji="1" lang="en-US" altLang="ja-JP" sz="2400" b="1" dirty="0" smtClean="0"/>
              <a:t>7:NYLA</a:t>
            </a:r>
          </a:p>
          <a:p>
            <a:r>
              <a:rPr kumimoji="1" lang="en-US" altLang="ja-JP" sz="2400" b="1" dirty="0"/>
              <a:t> </a:t>
            </a:r>
            <a:r>
              <a:rPr kumimoji="1" lang="en-US" altLang="ja-JP" sz="2400" b="1" dirty="0" smtClean="0"/>
              <a:t>addition</a:t>
            </a:r>
            <a:endParaRPr kumimoji="1" lang="ja-JP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55191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 txBox="1">
            <a:spLocks/>
          </p:cNvSpPr>
          <p:nvPr/>
        </p:nvSpPr>
        <p:spPr>
          <a:xfrm>
            <a:off x="216602" y="473251"/>
            <a:ext cx="892739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latin typeface="Century Gothic" pitchFamily="34" charset="0"/>
              </a:rPr>
              <a:t>Contribution 3: </a:t>
            </a:r>
          </a:p>
          <a:p>
            <a:r>
              <a:rPr lang="en-US" altLang="ja-JP" sz="2800" b="1" dirty="0">
                <a:latin typeface="Century Gothic" pitchFamily="34" charset="0"/>
              </a:rPr>
              <a:t>Improve production process for bamboo </a:t>
            </a:r>
          </a:p>
          <a:p>
            <a:r>
              <a:rPr lang="en-US" altLang="ja-JP" sz="2800" b="1" dirty="0">
                <a:latin typeface="Century Gothic" pitchFamily="34" charset="0"/>
              </a:rPr>
              <a:t>   charcoal (based on Dr. Jack’s idea)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83533" y="1782256"/>
            <a:ext cx="93098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 smtClean="0">
                <a:solidFill>
                  <a:srgbClr val="FF0000"/>
                </a:solidFill>
              </a:rPr>
              <a:t>Final Objective : Produce high quality bamboo charcoal which can be </a:t>
            </a:r>
          </a:p>
          <a:p>
            <a:r>
              <a:rPr kumimoji="1" lang="en-US" altLang="ja-JP" sz="2400" b="1" dirty="0">
                <a:solidFill>
                  <a:srgbClr val="FF0000"/>
                </a:solidFill>
              </a:rPr>
              <a:t> </a:t>
            </a:r>
            <a:r>
              <a:rPr kumimoji="1" lang="en-US" altLang="ja-JP" sz="2400" b="1" dirty="0" smtClean="0">
                <a:solidFill>
                  <a:srgbClr val="FF0000"/>
                </a:solidFill>
              </a:rPr>
              <a:t>                             used for high end products (air or water purification)</a:t>
            </a:r>
          </a:p>
        </p:txBody>
      </p:sp>
      <p:sp>
        <p:nvSpPr>
          <p:cNvPr id="28" name="Snip Single Corner Rectangle 30"/>
          <p:cNvSpPr/>
          <p:nvPr/>
        </p:nvSpPr>
        <p:spPr>
          <a:xfrm>
            <a:off x="95761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Suggestion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29" name="Snip Single Corner Rectangle 32"/>
          <p:cNvSpPr/>
          <p:nvPr/>
        </p:nvSpPr>
        <p:spPr>
          <a:xfrm>
            <a:off x="-1364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What I learned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30" name="Snip Single Corner Rectangle 37"/>
          <p:cNvSpPr/>
          <p:nvPr/>
        </p:nvSpPr>
        <p:spPr>
          <a:xfrm>
            <a:off x="1928884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rgbClr val="F231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Contribution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32327" y="2613253"/>
            <a:ext cx="4686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u="sng" dirty="0" smtClean="0"/>
              <a:t>Experimental condition (Iwate kiln)</a:t>
            </a:r>
            <a:endParaRPr kumimoji="1" lang="ja-JP" altLang="en-US" sz="2400" b="1" u="sng" dirty="0"/>
          </a:p>
        </p:txBody>
      </p:sp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200722"/>
              </p:ext>
            </p:extLst>
          </p:nvPr>
        </p:nvGraphicFramePr>
        <p:xfrm>
          <a:off x="545910" y="3074918"/>
          <a:ext cx="7469944" cy="3596640"/>
        </p:xfrm>
        <a:graphic>
          <a:graphicData uri="http://schemas.openxmlformats.org/drawingml/2006/table">
            <a:tbl>
              <a:tblPr/>
              <a:tblGrid>
                <a:gridCol w="456598"/>
                <a:gridCol w="3665237"/>
                <a:gridCol w="3348109"/>
              </a:tblGrid>
              <a:tr h="157445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Objective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Condition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82355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①</a:t>
                      </a:r>
                      <a:endParaRPr lang="ja-JP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Improve productivity</a:t>
                      </a:r>
                    </a:p>
                  </a:txBody>
                  <a:tcPr marL="2743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Cut bamboo and make all of uniform length (165cm and 90cm)</a:t>
                      </a:r>
                      <a:b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Remove joint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889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②</a:t>
                      </a:r>
                      <a:endParaRPr lang="ja-JP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Improve yield</a:t>
                      </a:r>
                    </a:p>
                  </a:txBody>
                  <a:tcPr marL="2743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Select good bamboo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889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③</a:t>
                      </a:r>
                      <a:endParaRPr lang="ja-JP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Improve charcoal quality by increasing maximum temperature</a:t>
                      </a:r>
                    </a:p>
                  </a:txBody>
                  <a:tcPr marL="2743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Add wood </a:t>
                      </a:r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(50%)</a:t>
                      </a:r>
                    </a:p>
                    <a:p>
                      <a:pPr algn="l" fontAlgn="ctr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Push bamboo </a:t>
                      </a:r>
                      <a:r>
                        <a:rPr lang="en-US" altLang="ja-JP" sz="2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into kiln </a:t>
                      </a:r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without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free space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fontAlgn="ctr"/>
                      <a:endParaRPr lang="en-US" sz="24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219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 txBox="1">
            <a:spLocks/>
          </p:cNvSpPr>
          <p:nvPr/>
        </p:nvSpPr>
        <p:spPr>
          <a:xfrm>
            <a:off x="3118942" y="-235968"/>
            <a:ext cx="947590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smtClean="0">
                <a:latin typeface="Century Gothic" pitchFamily="34" charset="0"/>
              </a:rPr>
              <a:t>Contribution 3: </a:t>
            </a:r>
          </a:p>
          <a:p>
            <a:r>
              <a:rPr lang="en-US" altLang="ja-JP" sz="1800" b="1" dirty="0">
                <a:latin typeface="Century Gothic" pitchFamily="34" charset="0"/>
              </a:rPr>
              <a:t>Improve production process for </a:t>
            </a:r>
            <a:r>
              <a:rPr lang="en-US" altLang="ja-JP" sz="1800" b="1" dirty="0" smtClean="0">
                <a:latin typeface="Century Gothic" pitchFamily="34" charset="0"/>
              </a:rPr>
              <a:t>bamboo </a:t>
            </a:r>
            <a:r>
              <a:rPr lang="en-US" altLang="ja-JP" sz="1800" b="1" dirty="0">
                <a:latin typeface="Century Gothic" pitchFamily="34" charset="0"/>
              </a:rPr>
              <a:t>charcoal </a:t>
            </a:r>
          </a:p>
        </p:txBody>
      </p:sp>
      <p:sp>
        <p:nvSpPr>
          <p:cNvPr id="28" name="Snip Single Corner Rectangle 30"/>
          <p:cNvSpPr/>
          <p:nvPr/>
        </p:nvSpPr>
        <p:spPr>
          <a:xfrm>
            <a:off x="95761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Suggestion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29" name="Snip Single Corner Rectangle 32"/>
          <p:cNvSpPr/>
          <p:nvPr/>
        </p:nvSpPr>
        <p:spPr>
          <a:xfrm>
            <a:off x="-1364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What I learned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30" name="Snip Single Corner Rectangle 37"/>
          <p:cNvSpPr/>
          <p:nvPr/>
        </p:nvSpPr>
        <p:spPr>
          <a:xfrm>
            <a:off x="1928884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rgbClr val="F231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Contribution</a:t>
            </a:r>
            <a:endParaRPr lang="en-US" sz="1100" b="1" dirty="0">
              <a:latin typeface="Century Gothic" pitchFamily="34" charset="0"/>
            </a:endParaRPr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81" t="18957" r="21485" b="32317"/>
          <a:stretch/>
        </p:blipFill>
        <p:spPr>
          <a:xfrm>
            <a:off x="1579583" y="4645749"/>
            <a:ext cx="2090245" cy="216800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7" name="正方形/長方形 26"/>
          <p:cNvSpPr/>
          <p:nvPr/>
        </p:nvSpPr>
        <p:spPr>
          <a:xfrm>
            <a:off x="42191" y="1089789"/>
            <a:ext cx="86151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ctr">
              <a:buFont typeface="Wingdings" pitchFamily="2" charset="2"/>
              <a:buChar char="ü"/>
            </a:pPr>
            <a:r>
              <a:rPr lang="en-US" altLang="ja-JP" sz="2000" b="1" dirty="0" smtClean="0">
                <a:solidFill>
                  <a:srgbClr val="FF0000"/>
                </a:solidFill>
              </a:rPr>
              <a:t>We pushed 660kg bamboo and 176kg woods into kiln.</a:t>
            </a:r>
          </a:p>
          <a:p>
            <a:pPr marL="342900" indent="-342900" fontAlgn="ctr">
              <a:buFont typeface="Wingdings" pitchFamily="2" charset="2"/>
              <a:buChar char="ü"/>
            </a:pPr>
            <a:r>
              <a:rPr lang="en-US" altLang="ja-JP" sz="2000" b="1" dirty="0" smtClean="0">
                <a:solidFill>
                  <a:srgbClr val="FF0000"/>
                </a:solidFill>
              </a:rPr>
              <a:t>Front temperature at 2</a:t>
            </a:r>
            <a:r>
              <a:rPr lang="en-US" altLang="ja-JP" sz="2000" b="1" baseline="30000" dirty="0" smtClean="0">
                <a:solidFill>
                  <a:srgbClr val="FF0000"/>
                </a:solidFill>
              </a:rPr>
              <a:t>nd</a:t>
            </a:r>
            <a:r>
              <a:rPr lang="en-US" altLang="ja-JP" sz="2000" b="1" dirty="0" smtClean="0">
                <a:solidFill>
                  <a:srgbClr val="FF0000"/>
                </a:solidFill>
              </a:rPr>
              <a:t> day is high compare to second trial</a:t>
            </a:r>
            <a:r>
              <a:rPr lang="ja-JP" altLang="en-US" sz="2000" b="1" dirty="0" smtClean="0">
                <a:solidFill>
                  <a:srgbClr val="FF0000"/>
                </a:solidFill>
              </a:rPr>
              <a:t>→</a:t>
            </a:r>
            <a:r>
              <a:rPr lang="en-US" altLang="ja-JP" sz="2000" b="1" dirty="0" smtClean="0">
                <a:solidFill>
                  <a:srgbClr val="FF0000"/>
                </a:solidFill>
              </a:rPr>
              <a:t>effect of wood</a:t>
            </a:r>
          </a:p>
          <a:p>
            <a:pPr marL="342900" indent="-342900" fontAlgn="ctr">
              <a:buFont typeface="Wingdings" pitchFamily="2" charset="2"/>
              <a:buChar char="ü"/>
            </a:pPr>
            <a:r>
              <a:rPr lang="en-US" altLang="ja-JP" sz="2000" b="1" dirty="0" smtClean="0">
                <a:solidFill>
                  <a:srgbClr val="FF0000"/>
                </a:solidFill>
              </a:rPr>
              <a:t>Back </a:t>
            </a:r>
            <a:r>
              <a:rPr lang="en-US" altLang="ja-JP" sz="2000" b="1" dirty="0">
                <a:solidFill>
                  <a:srgbClr val="FF0000"/>
                </a:solidFill>
              </a:rPr>
              <a:t>temperature at 2</a:t>
            </a:r>
            <a:r>
              <a:rPr lang="en-US" altLang="ja-JP" sz="2000" b="1" baseline="30000" dirty="0">
                <a:solidFill>
                  <a:srgbClr val="FF0000"/>
                </a:solidFill>
              </a:rPr>
              <a:t>nd</a:t>
            </a:r>
            <a:r>
              <a:rPr lang="en-US" altLang="ja-JP" sz="2000" b="1" dirty="0">
                <a:solidFill>
                  <a:srgbClr val="FF0000"/>
                </a:solidFill>
              </a:rPr>
              <a:t> day is </a:t>
            </a:r>
            <a:r>
              <a:rPr lang="en-US" altLang="ja-JP" sz="2000" b="1" dirty="0" smtClean="0">
                <a:solidFill>
                  <a:srgbClr val="FF0000"/>
                </a:solidFill>
              </a:rPr>
              <a:t>low </a:t>
            </a:r>
            <a:r>
              <a:rPr lang="ja-JP" altLang="en-US" sz="2000" b="1" dirty="0" smtClean="0">
                <a:solidFill>
                  <a:srgbClr val="FF0000"/>
                </a:solidFill>
              </a:rPr>
              <a:t>→</a:t>
            </a:r>
            <a:r>
              <a:rPr lang="en-US" altLang="ja-JP" sz="2000" b="1" dirty="0">
                <a:solidFill>
                  <a:srgbClr val="FF0000"/>
                </a:solidFill>
              </a:rPr>
              <a:t>effect of </a:t>
            </a:r>
            <a:r>
              <a:rPr lang="en-US" altLang="ja-JP" sz="2000" b="1" dirty="0" smtClean="0">
                <a:solidFill>
                  <a:srgbClr val="FF0000"/>
                </a:solidFill>
              </a:rPr>
              <a:t>high density of bamboo</a:t>
            </a:r>
            <a:endParaRPr lang="en-US" altLang="ja-JP" sz="2000" b="1" dirty="0">
              <a:solidFill>
                <a:srgbClr val="FF0000"/>
              </a:solidFill>
            </a:endParaRPr>
          </a:p>
          <a:p>
            <a:pPr fontAlgn="ctr"/>
            <a:endParaRPr lang="en-US" altLang="ja-JP" sz="2000" b="1" dirty="0" smtClean="0">
              <a:solidFill>
                <a:srgbClr val="FF0000"/>
              </a:solidFill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-39748" y="615970"/>
            <a:ext cx="98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u="sng" dirty="0" smtClean="0"/>
              <a:t>Result</a:t>
            </a:r>
            <a:endParaRPr kumimoji="1" lang="ja-JP" altLang="en-US" sz="2400" b="1" u="sng" dirty="0"/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3731629" y="4776261"/>
            <a:ext cx="1236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u="sng" dirty="0" smtClean="0"/>
              <a:t>Concern</a:t>
            </a:r>
            <a:endParaRPr kumimoji="1" lang="ja-JP" altLang="en-US" sz="2400" b="1" u="sng" dirty="0"/>
          </a:p>
        </p:txBody>
      </p:sp>
      <p:sp>
        <p:nvSpPr>
          <p:cNvPr id="40" name="正方形/長方形 39"/>
          <p:cNvSpPr/>
          <p:nvPr/>
        </p:nvSpPr>
        <p:spPr>
          <a:xfrm>
            <a:off x="3746377" y="5237926"/>
            <a:ext cx="53976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b="1" dirty="0" smtClean="0"/>
              <a:t>It takes </a:t>
            </a:r>
            <a:r>
              <a:rPr lang="en-US" altLang="ja-JP" sz="2400" b="1" dirty="0"/>
              <a:t>time </a:t>
            </a:r>
            <a:r>
              <a:rPr lang="en-US" altLang="ja-JP" sz="2400" b="1" dirty="0" smtClean="0"/>
              <a:t>to cut bamboo </a:t>
            </a:r>
            <a:r>
              <a:rPr lang="en-US" altLang="ja-JP" sz="2400" b="1" dirty="0"/>
              <a:t>and remove </a:t>
            </a:r>
            <a:r>
              <a:rPr lang="en-US" altLang="ja-JP" sz="2400" b="1" dirty="0" smtClean="0"/>
              <a:t>joint.</a:t>
            </a:r>
          </a:p>
          <a:p>
            <a:r>
              <a:rPr lang="en-US" altLang="ja-JP" sz="2400" b="1" dirty="0" smtClean="0"/>
              <a:t> </a:t>
            </a:r>
            <a:r>
              <a:rPr lang="ja-JP" altLang="en-US" sz="2400" b="1" dirty="0" smtClean="0"/>
              <a:t>→</a:t>
            </a:r>
            <a:r>
              <a:rPr lang="en-US" altLang="ja-JP" sz="2400" b="1" dirty="0" smtClean="0"/>
              <a:t>15person-day </a:t>
            </a:r>
            <a:r>
              <a:rPr lang="en-US" altLang="ja-JP" sz="2400" b="1" dirty="0"/>
              <a:t>for </a:t>
            </a:r>
            <a:r>
              <a:rPr lang="en-US" altLang="ja-JP" sz="2400" b="1" dirty="0" smtClean="0"/>
              <a:t>660kg</a:t>
            </a:r>
            <a:endParaRPr lang="ja-JP" altLang="en-US" sz="2400" b="1" dirty="0"/>
          </a:p>
        </p:txBody>
      </p:sp>
      <p:graphicFrame>
        <p:nvGraphicFramePr>
          <p:cNvPr id="42" name="表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3159503"/>
              </p:ext>
            </p:extLst>
          </p:nvPr>
        </p:nvGraphicFramePr>
        <p:xfrm>
          <a:off x="217030" y="2212258"/>
          <a:ext cx="8823731" cy="2346714"/>
        </p:xfrm>
        <a:graphic>
          <a:graphicData uri="http://schemas.openxmlformats.org/drawingml/2006/table">
            <a:tbl>
              <a:tblPr/>
              <a:tblGrid>
                <a:gridCol w="1406234"/>
                <a:gridCol w="1050812"/>
                <a:gridCol w="1050812"/>
                <a:gridCol w="1050812"/>
                <a:gridCol w="1182850"/>
                <a:gridCol w="1296969"/>
                <a:gridCol w="1043492"/>
                <a:gridCol w="741750"/>
              </a:tblGrid>
              <a:tr h="43070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Bamboo (kg)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Tree (kg)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(kg)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Temperature (℃)</a:t>
                      </a:r>
                      <a:b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at 2nd day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Productivity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(kg)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Yield (%)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35052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front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back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3930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34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208.5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79.6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18.6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563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660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176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836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265.1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44.8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?</a:t>
                      </a:r>
                      <a:r>
                        <a:rPr lang="ja-JP" altLang="en-US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?</a:t>
                      </a:r>
                      <a:r>
                        <a:rPr lang="ja-JP" altLang="en-US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7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</a:t>
                      </a:r>
                      <a:r>
                        <a:rPr lang="en-US" altLang="ja-JP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  <a:r>
                        <a:rPr lang="en-US" altLang="ja-JP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40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 txBox="1">
            <a:spLocks/>
          </p:cNvSpPr>
          <p:nvPr/>
        </p:nvSpPr>
        <p:spPr>
          <a:xfrm>
            <a:off x="3118942" y="-235968"/>
            <a:ext cx="947590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smtClean="0">
                <a:latin typeface="Century Gothic" pitchFamily="34" charset="0"/>
              </a:rPr>
              <a:t>Contribution 3: </a:t>
            </a:r>
          </a:p>
          <a:p>
            <a:r>
              <a:rPr lang="en-US" altLang="ja-JP" sz="1800" b="1" dirty="0">
                <a:latin typeface="Century Gothic" pitchFamily="34" charset="0"/>
              </a:rPr>
              <a:t>Improve production process for </a:t>
            </a:r>
            <a:r>
              <a:rPr lang="en-US" altLang="ja-JP" sz="1800" b="1" dirty="0" smtClean="0">
                <a:latin typeface="Century Gothic" pitchFamily="34" charset="0"/>
              </a:rPr>
              <a:t>bamboo </a:t>
            </a:r>
            <a:r>
              <a:rPr lang="en-US" altLang="ja-JP" sz="1800" b="1" dirty="0">
                <a:latin typeface="Century Gothic" pitchFamily="34" charset="0"/>
              </a:rPr>
              <a:t>charcoal </a:t>
            </a:r>
          </a:p>
        </p:txBody>
      </p:sp>
      <p:sp>
        <p:nvSpPr>
          <p:cNvPr id="28" name="Snip Single Corner Rectangle 30"/>
          <p:cNvSpPr/>
          <p:nvPr/>
        </p:nvSpPr>
        <p:spPr>
          <a:xfrm>
            <a:off x="95761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Suggestion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29" name="Snip Single Corner Rectangle 32"/>
          <p:cNvSpPr/>
          <p:nvPr/>
        </p:nvSpPr>
        <p:spPr>
          <a:xfrm>
            <a:off x="-1364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What I learned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30" name="Snip Single Corner Rectangle 37"/>
          <p:cNvSpPr/>
          <p:nvPr/>
        </p:nvSpPr>
        <p:spPr>
          <a:xfrm>
            <a:off x="1928884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rgbClr val="F231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Contribution</a:t>
            </a:r>
            <a:endParaRPr lang="en-US" sz="1100" b="1" dirty="0">
              <a:latin typeface="Century Gothic" pitchFamily="34" charset="0"/>
            </a:endParaRPr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81" t="18958" b="29776"/>
          <a:stretch/>
        </p:blipFill>
        <p:spPr>
          <a:xfrm>
            <a:off x="4468530" y="1619921"/>
            <a:ext cx="4520726" cy="30646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1" t="16615"/>
          <a:stretch/>
        </p:blipFill>
        <p:spPr>
          <a:xfrm>
            <a:off x="4213" y="1619920"/>
            <a:ext cx="1887870" cy="2319034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2" t="23620" r="8066" b="20267"/>
          <a:stretch/>
        </p:blipFill>
        <p:spPr>
          <a:xfrm>
            <a:off x="1997608" y="1619919"/>
            <a:ext cx="2419644" cy="2352795"/>
          </a:xfrm>
          <a:prstGeom prst="rect">
            <a:avLst/>
          </a:prstGeom>
        </p:spPr>
      </p:pic>
      <p:cxnSp>
        <p:nvCxnSpPr>
          <p:cNvPr id="7" name="直線矢印コネクタ 6"/>
          <p:cNvCxnSpPr/>
          <p:nvPr/>
        </p:nvCxnSpPr>
        <p:spPr>
          <a:xfrm>
            <a:off x="4135902" y="2166425"/>
            <a:ext cx="0" cy="1603717"/>
          </a:xfrm>
          <a:prstGeom prst="straightConnector1">
            <a:avLst/>
          </a:prstGeom>
          <a:ln w="57150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ボックス 7"/>
          <p:cNvSpPr txBox="1"/>
          <p:nvPr/>
        </p:nvSpPr>
        <p:spPr>
          <a:xfrm>
            <a:off x="3683802" y="1797093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solidFill>
                  <a:srgbClr val="FFFF00"/>
                </a:solidFill>
              </a:rPr>
              <a:t>165cm</a:t>
            </a:r>
            <a:endParaRPr kumimoji="1" lang="ja-JP" altLang="en-US" b="1" dirty="0">
              <a:solidFill>
                <a:srgbClr val="FFFF00"/>
              </a:solidFill>
            </a:endParaRPr>
          </a:p>
        </p:txBody>
      </p:sp>
      <p:cxnSp>
        <p:nvCxnSpPr>
          <p:cNvPr id="14" name="直線矢印コネクタ 13"/>
          <p:cNvCxnSpPr/>
          <p:nvPr/>
        </p:nvCxnSpPr>
        <p:spPr>
          <a:xfrm>
            <a:off x="2630658" y="2447778"/>
            <a:ext cx="1053144" cy="0"/>
          </a:xfrm>
          <a:prstGeom prst="straightConnector1">
            <a:avLst/>
          </a:prstGeom>
          <a:ln w="57150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/>
          <p:cNvSpPr txBox="1"/>
          <p:nvPr/>
        </p:nvSpPr>
        <p:spPr>
          <a:xfrm>
            <a:off x="2856212" y="2475412"/>
            <a:ext cx="702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solidFill>
                  <a:srgbClr val="FFFF00"/>
                </a:solidFill>
              </a:rPr>
              <a:t>90cm</a:t>
            </a:r>
            <a:endParaRPr kumimoji="1" lang="ja-JP" altLang="en-US" b="1" dirty="0">
              <a:solidFill>
                <a:srgbClr val="FFFF00"/>
              </a:solidFill>
            </a:endParaRPr>
          </a:p>
        </p:txBody>
      </p:sp>
      <p:pic>
        <p:nvPicPr>
          <p:cNvPr id="21" name="図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905" y="4014390"/>
            <a:ext cx="2856212" cy="2142159"/>
          </a:xfrm>
          <a:prstGeom prst="rect">
            <a:avLst/>
          </a:prstGeom>
        </p:spPr>
      </p:pic>
      <p:cxnSp>
        <p:nvCxnSpPr>
          <p:cNvPr id="24" name="直線矢印コネクタ 23"/>
          <p:cNvCxnSpPr/>
          <p:nvPr/>
        </p:nvCxnSpPr>
        <p:spPr>
          <a:xfrm flipH="1">
            <a:off x="3696817" y="3617762"/>
            <a:ext cx="2138768" cy="1294228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図 3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3" y="4037428"/>
            <a:ext cx="1489488" cy="2484097"/>
          </a:xfrm>
          <a:prstGeom prst="rect">
            <a:avLst/>
          </a:prstGeom>
        </p:spPr>
      </p:pic>
      <p:cxnSp>
        <p:nvCxnSpPr>
          <p:cNvPr id="32" name="直線矢印コネクタ 31"/>
          <p:cNvCxnSpPr/>
          <p:nvPr/>
        </p:nvCxnSpPr>
        <p:spPr>
          <a:xfrm flipH="1">
            <a:off x="1119058" y="3544030"/>
            <a:ext cx="3764812" cy="1448973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図 3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032" y="5014223"/>
            <a:ext cx="2415107" cy="1811331"/>
          </a:xfrm>
          <a:prstGeom prst="rect">
            <a:avLst/>
          </a:prstGeom>
        </p:spPr>
      </p:pic>
      <p:sp>
        <p:nvSpPr>
          <p:cNvPr id="27" name="正方形/長方形 26"/>
          <p:cNvSpPr/>
          <p:nvPr/>
        </p:nvSpPr>
        <p:spPr>
          <a:xfrm>
            <a:off x="-11843" y="973588"/>
            <a:ext cx="6740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ja-JP" altLang="en-US" b="1" dirty="0" smtClean="0">
                <a:solidFill>
                  <a:srgbClr val="000000"/>
                </a:solidFill>
              </a:rPr>
              <a:t>・</a:t>
            </a:r>
            <a:r>
              <a:rPr lang="en-US" altLang="ja-JP" b="1" dirty="0" smtClean="0">
                <a:solidFill>
                  <a:srgbClr val="000000"/>
                </a:solidFill>
              </a:rPr>
              <a:t>Cut </a:t>
            </a:r>
            <a:r>
              <a:rPr lang="en-US" altLang="ja-JP" b="1" dirty="0">
                <a:solidFill>
                  <a:srgbClr val="000000"/>
                </a:solidFill>
              </a:rPr>
              <a:t>bamboo and make all of uniform length (165cm and 90cm)</a:t>
            </a:r>
            <a:br>
              <a:rPr lang="en-US" altLang="ja-JP" b="1" dirty="0">
                <a:solidFill>
                  <a:srgbClr val="000000"/>
                </a:solidFill>
              </a:rPr>
            </a:br>
            <a:r>
              <a:rPr lang="ja-JP" altLang="en-US" b="1" dirty="0" smtClean="0">
                <a:solidFill>
                  <a:srgbClr val="000000"/>
                </a:solidFill>
              </a:rPr>
              <a:t>・</a:t>
            </a:r>
            <a:r>
              <a:rPr lang="en-US" altLang="ja-JP" b="1" dirty="0" smtClean="0">
                <a:solidFill>
                  <a:srgbClr val="000000"/>
                </a:solidFill>
              </a:rPr>
              <a:t>Remove </a:t>
            </a:r>
            <a:r>
              <a:rPr lang="en-US" altLang="ja-JP" b="1" dirty="0">
                <a:solidFill>
                  <a:srgbClr val="000000"/>
                </a:solidFill>
              </a:rPr>
              <a:t>joint</a:t>
            </a:r>
          </a:p>
        </p:txBody>
      </p:sp>
      <p:sp>
        <p:nvSpPr>
          <p:cNvPr id="34" name="正方形/長方形 33"/>
          <p:cNvSpPr/>
          <p:nvPr/>
        </p:nvSpPr>
        <p:spPr>
          <a:xfrm>
            <a:off x="4628032" y="4709747"/>
            <a:ext cx="22518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ja-JP" altLang="en-US" b="1" dirty="0" smtClean="0">
                <a:solidFill>
                  <a:srgbClr val="000000"/>
                </a:solidFill>
              </a:rPr>
              <a:t>・</a:t>
            </a:r>
            <a:r>
              <a:rPr lang="en-US" altLang="ja-JP" b="1" dirty="0" smtClean="0">
                <a:solidFill>
                  <a:srgbClr val="000000"/>
                </a:solidFill>
              </a:rPr>
              <a:t>Select </a:t>
            </a:r>
            <a:r>
              <a:rPr lang="en-US" altLang="ja-JP" b="1" dirty="0">
                <a:solidFill>
                  <a:srgbClr val="000000"/>
                </a:solidFill>
              </a:rPr>
              <a:t>good bamboo</a:t>
            </a:r>
          </a:p>
        </p:txBody>
      </p:sp>
      <p:sp>
        <p:nvSpPr>
          <p:cNvPr id="35" name="円/楕円 34"/>
          <p:cNvSpPr/>
          <p:nvPr/>
        </p:nvSpPr>
        <p:spPr>
          <a:xfrm>
            <a:off x="4628032" y="4993003"/>
            <a:ext cx="1522045" cy="1864997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6" name="正方形/長方形 35"/>
          <p:cNvSpPr/>
          <p:nvPr/>
        </p:nvSpPr>
        <p:spPr>
          <a:xfrm>
            <a:off x="1680513" y="6151881"/>
            <a:ext cx="24950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ja-JP" altLang="en-US" b="1" dirty="0" smtClean="0">
                <a:solidFill>
                  <a:srgbClr val="000000"/>
                </a:solidFill>
              </a:rPr>
              <a:t>・</a:t>
            </a:r>
            <a:r>
              <a:rPr lang="en-US" altLang="ja-JP" b="1" dirty="0" smtClean="0">
                <a:solidFill>
                  <a:srgbClr val="000000"/>
                </a:solidFill>
              </a:rPr>
              <a:t>Push </a:t>
            </a:r>
            <a:r>
              <a:rPr lang="en-US" altLang="ja-JP" b="1" dirty="0">
                <a:solidFill>
                  <a:srgbClr val="000000"/>
                </a:solidFill>
              </a:rPr>
              <a:t>bamboo into kiln </a:t>
            </a:r>
            <a:endParaRPr lang="en-US" altLang="ja-JP" b="1" dirty="0" smtClean="0">
              <a:solidFill>
                <a:srgbClr val="000000"/>
              </a:solidFill>
            </a:endParaRPr>
          </a:p>
          <a:p>
            <a:pPr algn="ctr" fontAlgn="ctr"/>
            <a:r>
              <a:rPr lang="en-US" altLang="ja-JP" b="1" dirty="0" smtClean="0">
                <a:solidFill>
                  <a:srgbClr val="000000"/>
                </a:solidFill>
              </a:rPr>
              <a:t>without </a:t>
            </a:r>
            <a:r>
              <a:rPr lang="en-US" altLang="ja-JP" b="1" dirty="0">
                <a:solidFill>
                  <a:srgbClr val="000000"/>
                </a:solidFill>
              </a:rPr>
              <a:t>free space</a:t>
            </a:r>
          </a:p>
        </p:txBody>
      </p:sp>
      <p:sp>
        <p:nvSpPr>
          <p:cNvPr id="37" name="正方形/長方形 36"/>
          <p:cNvSpPr/>
          <p:nvPr/>
        </p:nvSpPr>
        <p:spPr>
          <a:xfrm>
            <a:off x="0" y="6521525"/>
            <a:ext cx="13721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ja-JP" altLang="en-US" b="1" dirty="0" smtClean="0">
                <a:solidFill>
                  <a:srgbClr val="000000"/>
                </a:solidFill>
              </a:rPr>
              <a:t>・</a:t>
            </a:r>
            <a:r>
              <a:rPr lang="en-US" altLang="ja-JP" b="1" dirty="0" smtClean="0">
                <a:solidFill>
                  <a:srgbClr val="000000"/>
                </a:solidFill>
              </a:rPr>
              <a:t>Add woods</a:t>
            </a:r>
            <a:endParaRPr lang="en-US" altLang="ja-JP" b="1" dirty="0">
              <a:solidFill>
                <a:srgbClr val="000000"/>
              </a:solidFill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-39748" y="615970"/>
            <a:ext cx="1478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u="sng" dirty="0" smtClean="0"/>
              <a:t>Operation</a:t>
            </a:r>
            <a:endParaRPr kumimoji="1" lang="ja-JP" altLang="en-US" sz="2400" b="1" u="sng" dirty="0"/>
          </a:p>
        </p:txBody>
      </p:sp>
    </p:spTree>
    <p:extLst>
      <p:ext uri="{BB962C8B-B14F-4D97-AF65-F5344CB8AC3E}">
        <p14:creationId xmlns:p14="http://schemas.microsoft.com/office/powerpoint/2010/main" val="106945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Mae Fah Luang Gard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041" y="2669515"/>
            <a:ext cx="4558989" cy="311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coursera-course-photos.s3.amazonaws.com/6e/c02c90d08611e3bb7b4ba94dd73d39/Learning-How-to-Learn-Logo-with-text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648"/>
          <a:stretch/>
        </p:blipFill>
        <p:spPr bwMode="auto">
          <a:xfrm>
            <a:off x="784416" y="1160758"/>
            <a:ext cx="895159" cy="1257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67638"/>
          </a:xfrm>
        </p:spPr>
        <p:txBody>
          <a:bodyPr/>
          <a:lstStyle/>
          <a:p>
            <a:r>
              <a:rPr lang="en-US" b="1" dirty="0" smtClean="0">
                <a:latin typeface="Century Gothic" pitchFamily="34" charset="0"/>
              </a:rPr>
              <a:t>Today’s Agenda</a:t>
            </a:r>
            <a:endParaRPr lang="en-US" b="1" dirty="0">
              <a:latin typeface="Century Gothic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783080" y="1341166"/>
            <a:ext cx="4693920" cy="731520"/>
          </a:xfrm>
          <a:prstGeom prst="roundRect">
            <a:avLst>
              <a:gd name="adj" fmla="val 1000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shade val="80000"/>
              <a:hueOff val="0"/>
              <a:satOff val="0"/>
              <a:lumOff val="0"/>
              <a:alphaOff val="0"/>
            </a:schemeClr>
          </a:fillRef>
          <a:effectRef idx="2">
            <a:schemeClr val="accent4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4" name="Rounded Rectangle 4"/>
          <p:cNvSpPr/>
          <p:nvPr/>
        </p:nvSpPr>
        <p:spPr>
          <a:xfrm>
            <a:off x="1804505" y="1362591"/>
            <a:ext cx="3818966" cy="688670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What I learned</a:t>
            </a:r>
            <a:endParaRPr lang="en-U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1783080" y="2326686"/>
            <a:ext cx="4693920" cy="731520"/>
          </a:xfrm>
          <a:prstGeom prst="roundRect">
            <a:avLst>
              <a:gd name="adj" fmla="val 10000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shade val="80000"/>
              <a:hueOff val="-44139"/>
              <a:satOff val="-1091"/>
              <a:lumOff val="6247"/>
              <a:alphaOff val="0"/>
            </a:schemeClr>
          </a:fillRef>
          <a:effectRef idx="2">
            <a:schemeClr val="accent4">
              <a:shade val="80000"/>
              <a:hueOff val="-44139"/>
              <a:satOff val="-1091"/>
              <a:lumOff val="6247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Rounded Rectangle 6"/>
          <p:cNvSpPr/>
          <p:nvPr/>
        </p:nvSpPr>
        <p:spPr>
          <a:xfrm>
            <a:off x="1804504" y="2348111"/>
            <a:ext cx="4596295" cy="688669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suggestion</a:t>
            </a:r>
            <a:endParaRPr lang="en-U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783080" y="3312206"/>
            <a:ext cx="4693920" cy="731520"/>
          </a:xfrm>
          <a:prstGeom prst="roundRect">
            <a:avLst>
              <a:gd name="adj" fmla="val 1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shade val="80000"/>
              <a:hueOff val="-88279"/>
              <a:satOff val="-2183"/>
              <a:lumOff val="12494"/>
              <a:alphaOff val="0"/>
            </a:schemeClr>
          </a:fillRef>
          <a:effectRef idx="2">
            <a:schemeClr val="accent4">
              <a:shade val="80000"/>
              <a:hueOff val="-88279"/>
              <a:satOff val="-2183"/>
              <a:lumOff val="12494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Rounded Rectangle 8"/>
          <p:cNvSpPr/>
          <p:nvPr/>
        </p:nvSpPr>
        <p:spPr>
          <a:xfrm>
            <a:off x="1804504" y="3333631"/>
            <a:ext cx="4596295" cy="688669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Contribution</a:t>
            </a:r>
            <a:endParaRPr lang="en-U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23560" name="Picture 8" descr="http://t3.gstatic.com/images?q=tbn:ANd9GcQtd1vpk16uNmjComABOBuzhLimo_iy3Qk3mpdLWLM_11fjHHytWw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231" b="28427"/>
          <a:stretch/>
        </p:blipFill>
        <p:spPr bwMode="auto">
          <a:xfrm>
            <a:off x="668116" y="2348111"/>
            <a:ext cx="1111142" cy="785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thumbs.dreamstime.com/t/d-man-contribution-concept-white-background-front-angle-view-4731076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" y="3264987"/>
            <a:ext cx="1272312" cy="84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正方形/長方形 15"/>
          <p:cNvSpPr/>
          <p:nvPr/>
        </p:nvSpPr>
        <p:spPr>
          <a:xfrm>
            <a:off x="0" y="1066784"/>
            <a:ext cx="9144000" cy="5791216"/>
          </a:xfrm>
          <a:prstGeom prst="rect">
            <a:avLst/>
          </a:prstGeom>
          <a:solidFill>
            <a:schemeClr val="accent5">
              <a:lumMod val="20000"/>
              <a:lumOff val="80000"/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1783080" y="4297726"/>
            <a:ext cx="4693920" cy="731520"/>
          </a:xfrm>
          <a:prstGeom prst="roundRect">
            <a:avLst>
              <a:gd name="adj" fmla="val 10000"/>
            </a:avLst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shade val="80000"/>
              <a:hueOff val="-132418"/>
              <a:satOff val="-3274"/>
              <a:lumOff val="18741"/>
              <a:alphaOff val="0"/>
            </a:schemeClr>
          </a:fillRef>
          <a:effectRef idx="2">
            <a:schemeClr val="accent4">
              <a:shade val="80000"/>
              <a:hueOff val="-132418"/>
              <a:satOff val="-3274"/>
              <a:lumOff val="18741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Rounded Rectangle 10"/>
          <p:cNvSpPr/>
          <p:nvPr/>
        </p:nvSpPr>
        <p:spPr>
          <a:xfrm>
            <a:off x="1783080" y="4309533"/>
            <a:ext cx="4596295" cy="688669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Conclusion</a:t>
            </a:r>
          </a:p>
        </p:txBody>
      </p:sp>
      <p:pic>
        <p:nvPicPr>
          <p:cNvPr id="23562" name="Picture 10" descr="http://www.vabs.org.uk/wp-content/uploads/2012/05/Screen-Shot-2012-05-29-at-18.50.39-300x23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54" y="4229169"/>
            <a:ext cx="1104195" cy="868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8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141779" y="5978480"/>
            <a:ext cx="2002221" cy="879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3" name="Picture 2" descr="http://images.mauboussin.us/MAUBOUSSIN_Nouvelle%20Collection_WEB%20USA_640x450px_PROD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69910" b="87087"/>
          <a:stretch/>
        </p:blipFill>
        <p:spPr bwMode="auto">
          <a:xfrm rot="222903">
            <a:off x="220766" y="1357714"/>
            <a:ext cx="8606224" cy="46533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35" name="Snip Single Corner Rectangle 34"/>
          <p:cNvSpPr/>
          <p:nvPr/>
        </p:nvSpPr>
        <p:spPr>
          <a:xfrm>
            <a:off x="3003026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rgbClr val="F231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Conclusion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54842" y="709684"/>
            <a:ext cx="8543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Conclusion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588522" y="1640928"/>
            <a:ext cx="6024155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latin typeface="Monotype Corsiva" pitchFamily="66" charset="0"/>
              </a:defRPr>
            </a:lvl1pPr>
          </a:lstStyle>
          <a:p>
            <a:r>
              <a:rPr lang="ja-JP" altLang="en-US" b="1" dirty="0">
                <a:solidFill>
                  <a:srgbClr val="002060"/>
                </a:solidFill>
              </a:rPr>
              <a:t>①</a:t>
            </a:r>
            <a:r>
              <a:rPr lang="en-US" b="1" dirty="0" smtClean="0">
                <a:solidFill>
                  <a:srgbClr val="002060"/>
                </a:solidFill>
              </a:rPr>
              <a:t>Build  </a:t>
            </a:r>
            <a:r>
              <a:rPr lang="en-US" b="1" dirty="0">
                <a:solidFill>
                  <a:srgbClr val="002060"/>
                </a:solidFill>
              </a:rPr>
              <a:t>“Happy cycle” </a:t>
            </a:r>
            <a:r>
              <a:rPr lang="en-US" b="1" dirty="0" smtClean="0">
                <a:solidFill>
                  <a:srgbClr val="002060"/>
                </a:solidFill>
              </a:rPr>
              <a:t>=Win&amp;Win </a:t>
            </a:r>
            <a:r>
              <a:rPr lang="en-US" b="1" dirty="0">
                <a:solidFill>
                  <a:srgbClr val="002060"/>
                </a:solidFill>
              </a:rPr>
              <a:t>situation</a:t>
            </a:r>
          </a:p>
          <a:p>
            <a:r>
              <a:rPr lang="ja-JP" altLang="en-US" b="1" dirty="0">
                <a:solidFill>
                  <a:srgbClr val="002060"/>
                </a:solidFill>
              </a:rPr>
              <a:t>②</a:t>
            </a:r>
            <a:r>
              <a:rPr lang="en-US" b="1" dirty="0" smtClean="0">
                <a:solidFill>
                  <a:srgbClr val="002060"/>
                </a:solidFill>
              </a:rPr>
              <a:t>Connect </a:t>
            </a:r>
            <a:r>
              <a:rPr lang="en-US" b="1" dirty="0">
                <a:solidFill>
                  <a:srgbClr val="002060"/>
                </a:solidFill>
              </a:rPr>
              <a:t>all stakeholders &amp; Motivate farmers to do voluntary </a:t>
            </a:r>
          </a:p>
          <a:p>
            <a:r>
              <a:rPr lang="ja-JP" altLang="en-US" b="1" dirty="0">
                <a:solidFill>
                  <a:srgbClr val="002060"/>
                </a:solidFill>
              </a:rPr>
              <a:t>③</a:t>
            </a:r>
            <a:r>
              <a:rPr lang="en-US" b="1" dirty="0" smtClean="0">
                <a:solidFill>
                  <a:srgbClr val="002060"/>
                </a:solidFill>
              </a:rPr>
              <a:t>Motivate </a:t>
            </a:r>
            <a:r>
              <a:rPr lang="en-US" b="1" dirty="0">
                <a:solidFill>
                  <a:srgbClr val="002060"/>
                </a:solidFill>
              </a:rPr>
              <a:t>farmers to maintain activities</a:t>
            </a:r>
          </a:p>
          <a:p>
            <a:r>
              <a:rPr lang="ja-JP" altLang="en-US" b="1" dirty="0" smtClean="0">
                <a:solidFill>
                  <a:srgbClr val="002060"/>
                </a:solidFill>
              </a:rPr>
              <a:t>　　</a:t>
            </a:r>
            <a:r>
              <a:rPr lang="en-US" b="1" dirty="0" smtClean="0">
                <a:solidFill>
                  <a:srgbClr val="FF0000"/>
                </a:solidFill>
              </a:rPr>
              <a:t>Final </a:t>
            </a:r>
            <a:r>
              <a:rPr lang="en-US" b="1" dirty="0">
                <a:solidFill>
                  <a:srgbClr val="FF0000"/>
                </a:solidFill>
              </a:rPr>
              <a:t>objective is ”Help people to help themselves”</a:t>
            </a:r>
          </a:p>
          <a:p>
            <a:endParaRPr lang="en-US" sz="1200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NGO, local leader are very effective collaborator for knowledge transfer 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588522" y="3500238"/>
            <a:ext cx="60121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latin typeface="Monotype Corsiva" pitchFamily="66" charset="0"/>
              </a:defRPr>
            </a:lvl1pPr>
          </a:lstStyle>
          <a:p>
            <a:r>
              <a:rPr lang="en-US" b="1" dirty="0">
                <a:solidFill>
                  <a:srgbClr val="002060"/>
                </a:solidFill>
              </a:rPr>
              <a:t>①Pursue CSV for </a:t>
            </a:r>
            <a:r>
              <a:rPr lang="en-US" b="1" dirty="0" smtClean="0">
                <a:solidFill>
                  <a:srgbClr val="002060"/>
                </a:solidFill>
              </a:rPr>
              <a:t>villagers </a:t>
            </a:r>
            <a:r>
              <a:rPr lang="en-US" b="1" dirty="0">
                <a:solidFill>
                  <a:srgbClr val="002060"/>
                </a:solidFill>
              </a:rPr>
              <a:t>&gt;&gt;Collaborate with Retailer by </a:t>
            </a:r>
            <a:r>
              <a:rPr lang="en-US" b="1" dirty="0" smtClean="0">
                <a:solidFill>
                  <a:srgbClr val="002060"/>
                </a:solidFill>
              </a:rPr>
              <a:t>Co-branding</a:t>
            </a:r>
            <a:endParaRPr lang="en-US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②Send market price information to farmers </a:t>
            </a:r>
          </a:p>
          <a:p>
            <a:r>
              <a:rPr lang="en-US" b="1" dirty="0">
                <a:solidFill>
                  <a:srgbClr val="002060"/>
                </a:solidFill>
              </a:rPr>
              <a:t>③New study trekking </a:t>
            </a:r>
            <a:r>
              <a:rPr lang="en-US" b="1" dirty="0" smtClean="0">
                <a:solidFill>
                  <a:srgbClr val="002060"/>
                </a:solidFill>
              </a:rPr>
              <a:t>course</a:t>
            </a:r>
            <a:endParaRPr lang="en-US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④Developing new value-added compost</a:t>
            </a:r>
          </a:p>
          <a:p>
            <a:r>
              <a:rPr lang="en-US" dirty="0">
                <a:solidFill>
                  <a:srgbClr val="002060"/>
                </a:solidFill>
              </a:rPr>
              <a:t> 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587276" y="5068108"/>
            <a:ext cx="68662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latin typeface="Monotype Corsiva" pitchFamily="66" charset="0"/>
              </a:defRPr>
            </a:lvl1pPr>
          </a:lstStyle>
          <a:p>
            <a:r>
              <a:rPr lang="en-US" b="1" dirty="0">
                <a:solidFill>
                  <a:srgbClr val="002060"/>
                </a:solidFill>
              </a:rPr>
              <a:t>①Making NYLA liquid</a:t>
            </a:r>
          </a:p>
          <a:p>
            <a:r>
              <a:rPr lang="en-US" b="1" dirty="0">
                <a:solidFill>
                  <a:srgbClr val="002060"/>
                </a:solidFill>
              </a:rPr>
              <a:t>②Develop new value added compost</a:t>
            </a:r>
          </a:p>
          <a:p>
            <a:r>
              <a:rPr lang="en-US" b="1" dirty="0">
                <a:solidFill>
                  <a:srgbClr val="002060"/>
                </a:solidFill>
              </a:rPr>
              <a:t>③Improve production process for bamboo </a:t>
            </a:r>
            <a:r>
              <a:rPr lang="en-US" b="1" dirty="0" smtClean="0">
                <a:solidFill>
                  <a:srgbClr val="002060"/>
                </a:solidFill>
              </a:rPr>
              <a:t>charcoal </a:t>
            </a:r>
            <a:r>
              <a:rPr lang="en-US" b="1" dirty="0">
                <a:solidFill>
                  <a:srgbClr val="002060"/>
                </a:solidFill>
              </a:rPr>
              <a:t>(based on Dr. Jack’s idea)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.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58136" y="1525504"/>
            <a:ext cx="281068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0099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</a:t>
            </a:r>
            <a:r>
              <a:rPr lang="en-US" sz="2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t>o </a:t>
            </a:r>
            <a:r>
              <a:rPr lang="en-US" sz="20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t>understand how to solve problems by foundation’s leadership</a:t>
            </a:r>
          </a:p>
          <a:p>
            <a:r>
              <a:rPr lang="en-US" altLang="ja-JP" sz="2400" b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0099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</a:t>
            </a:r>
            <a:r>
              <a:rPr lang="en-US" sz="2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t>o </a:t>
            </a:r>
            <a:r>
              <a:rPr lang="en-US" sz="20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t>understand how to transfer knowledge </a:t>
            </a:r>
          </a:p>
          <a:p>
            <a:endParaRPr lang="en-US" sz="2400" b="1" dirty="0" smtClean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rgbClr val="009999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2800" b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0099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</a:t>
            </a:r>
            <a:r>
              <a:rPr lang="en-US" sz="2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t>o </a:t>
            </a:r>
            <a:r>
              <a:rPr lang="en-US" sz="20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t>offer suggestions from study visit</a:t>
            </a:r>
          </a:p>
          <a:p>
            <a:r>
              <a:rPr lang="en-US" sz="2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t> </a:t>
            </a:r>
            <a:endParaRPr lang="en-US" sz="20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  <a:p>
            <a:endParaRPr lang="en-US" sz="2000" b="1" dirty="0" smtClean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rgbClr val="009999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2800" b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0099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</a:t>
            </a:r>
            <a:r>
              <a:rPr lang="en-US" sz="2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t>o </a:t>
            </a:r>
            <a:r>
              <a:rPr lang="en-US" sz="20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t>contribute to foundation </a:t>
            </a:r>
          </a:p>
          <a:p>
            <a:r>
              <a:rPr lang="en-US" sz="20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t>    ～Work hard!～</a:t>
            </a:r>
          </a:p>
          <a:p>
            <a:endParaRPr lang="en-US" sz="20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  <a:p>
            <a:endParaRPr lang="en-US" sz="20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4" name="Snip Single Corner Rectangle 30"/>
          <p:cNvSpPr/>
          <p:nvPr/>
        </p:nvSpPr>
        <p:spPr>
          <a:xfrm>
            <a:off x="95761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Suggestion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15" name="Snip Single Corner Rectangle 32"/>
          <p:cNvSpPr/>
          <p:nvPr/>
        </p:nvSpPr>
        <p:spPr>
          <a:xfrm>
            <a:off x="-1364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What I learned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16" name="Snip Single Corner Rectangle 37"/>
          <p:cNvSpPr/>
          <p:nvPr/>
        </p:nvSpPr>
        <p:spPr>
          <a:xfrm>
            <a:off x="1928884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Contribution</a:t>
            </a:r>
            <a:endParaRPr lang="en-US" sz="1100" b="1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81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2" name="Picture 6" descr="http://image.slidesharecdn.com/grameencreativelaboverviewfebruary2011-110620235936-phpapp01/95/social-business-lab-gcl-overview-presentation-10-728.jpg?cb=13086150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14" y="3149990"/>
            <a:ext cx="4817368" cy="3613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300251" y="690208"/>
            <a:ext cx="8543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rgbClr val="C00000"/>
                </a:solidFill>
                <a:latin typeface="Century Gothic" pitchFamily="34" charset="0"/>
              </a:defRPr>
            </a:lvl1pPr>
          </a:lstStyle>
          <a:p>
            <a:r>
              <a:rPr lang="en-US" sz="2400" dirty="0" smtClean="0">
                <a:solidFill>
                  <a:srgbClr val="FF0000"/>
                </a:solidFill>
              </a:rPr>
              <a:t>Finally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54" name="Straight Connector 53"/>
          <p:cNvCxnSpPr/>
          <p:nvPr/>
        </p:nvCxnSpPr>
        <p:spPr>
          <a:xfrm>
            <a:off x="0" y="118735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0" y="1173709"/>
            <a:ext cx="914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0" y="118735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0" y="1173709"/>
            <a:ext cx="914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698" name="Picture 2" descr="ムハマド・ユヌス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81" y="1338448"/>
            <a:ext cx="2115315" cy="2051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" name="Picture 4" descr="http://www.nikkei-events.jp/asiaprizes/news/images/19_disku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340" y="1676081"/>
            <a:ext cx="1905000" cy="25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図 4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6183" y="1690716"/>
            <a:ext cx="2876198" cy="134732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</p:pic>
      <p:grpSp>
        <p:nvGrpSpPr>
          <p:cNvPr id="3" name="グループ化 2"/>
          <p:cNvGrpSpPr/>
          <p:nvPr/>
        </p:nvGrpSpPr>
        <p:grpSpPr>
          <a:xfrm>
            <a:off x="5393130" y="4230584"/>
            <a:ext cx="3849131" cy="2532433"/>
            <a:chOff x="5393130" y="4230584"/>
            <a:chExt cx="3849131" cy="2532433"/>
          </a:xfrm>
        </p:grpSpPr>
        <p:sp>
          <p:nvSpPr>
            <p:cNvPr id="2" name="正方形/長方形 1"/>
            <p:cNvSpPr/>
            <p:nvPr/>
          </p:nvSpPr>
          <p:spPr>
            <a:xfrm>
              <a:off x="5393130" y="4230584"/>
              <a:ext cx="384913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sz="2400" b="1" dirty="0" smtClean="0">
                  <a:latin typeface="Century Gothic" pitchFamily="34" charset="0"/>
                </a:rPr>
                <a:t>Valuable for Novel prize!</a:t>
              </a:r>
              <a:endParaRPr lang="en-US" altLang="ja-JP" sz="2400" b="1" dirty="0">
                <a:latin typeface="Century Gothic" pitchFamily="34" charset="0"/>
              </a:endParaRPr>
            </a:p>
          </p:txBody>
        </p:sp>
        <p:pic>
          <p:nvPicPr>
            <p:cNvPr id="29704" name="Picture 8" descr="http://optipedia.info/wp-content/uploads/novel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6216" y="4661366"/>
              <a:ext cx="3108856" cy="21016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6" name="Snip Single Corner Rectangle 34"/>
          <p:cNvSpPr/>
          <p:nvPr/>
        </p:nvSpPr>
        <p:spPr>
          <a:xfrm>
            <a:off x="3003026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rgbClr val="F231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Conclusion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47" name="Snip Single Corner Rectangle 30"/>
          <p:cNvSpPr/>
          <p:nvPr/>
        </p:nvSpPr>
        <p:spPr>
          <a:xfrm>
            <a:off x="95761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Suggestion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48" name="Snip Single Corner Rectangle 32"/>
          <p:cNvSpPr/>
          <p:nvPr/>
        </p:nvSpPr>
        <p:spPr>
          <a:xfrm>
            <a:off x="-1364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What I learned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49" name="Snip Single Corner Rectangle 37"/>
          <p:cNvSpPr/>
          <p:nvPr/>
        </p:nvSpPr>
        <p:spPr>
          <a:xfrm>
            <a:off x="1928884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Contribution</a:t>
            </a:r>
            <a:endParaRPr lang="en-US" sz="1100" b="1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102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013291" y="4381720"/>
            <a:ext cx="7886700" cy="767638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latin typeface="Century Gothic" pitchFamily="34" charset="0"/>
              </a:rPr>
              <a:t>Special thanks </a:t>
            </a:r>
            <a:br>
              <a:rPr lang="en-US" sz="4800" b="1" dirty="0" smtClean="0">
                <a:latin typeface="Century Gothic" pitchFamily="34" charset="0"/>
              </a:rPr>
            </a:br>
            <a:r>
              <a:rPr lang="en-US" sz="4800" b="1" dirty="0" smtClean="0">
                <a:latin typeface="Century Gothic" pitchFamily="34" charset="0"/>
              </a:rPr>
              <a:t>for my study visit</a:t>
            </a:r>
            <a:endParaRPr lang="en-US" sz="4800" b="1" dirty="0">
              <a:latin typeface="Century Gothic" pitchFamily="34" charset="0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839" y="285871"/>
            <a:ext cx="2290618" cy="305415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1"/>
            </a:solidFill>
          </a:ln>
        </p:spPr>
      </p:pic>
      <p:pic>
        <p:nvPicPr>
          <p:cNvPr id="4" name="図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8"/>
          <a:stretch/>
        </p:blipFill>
        <p:spPr>
          <a:xfrm>
            <a:off x="140953" y="294629"/>
            <a:ext cx="3717886" cy="30453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図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5" r="32914"/>
          <a:stretch/>
        </p:blipFill>
        <p:spPr>
          <a:xfrm>
            <a:off x="6134567" y="294629"/>
            <a:ext cx="2742148" cy="30453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図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5" t="27395" r="15014"/>
          <a:stretch/>
        </p:blipFill>
        <p:spPr>
          <a:xfrm>
            <a:off x="140953" y="3340028"/>
            <a:ext cx="3717886" cy="285102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5215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8748215" y="6687403"/>
            <a:ext cx="232012" cy="170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0722" name="Picture 2" descr="http://www.kaldi.co.jp/coffee/images/img_duitun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56" y="206911"/>
            <a:ext cx="5963871" cy="596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-323556" y="3353667"/>
            <a:ext cx="3497580" cy="767638"/>
          </a:xfrm>
        </p:spPr>
        <p:txBody>
          <a:bodyPr>
            <a:noAutofit/>
          </a:bodyPr>
          <a:lstStyle/>
          <a:p>
            <a:pPr algn="ctr"/>
            <a:r>
              <a:rPr lang="en-US" sz="5400" b="1" i="1" dirty="0" smtClean="0">
                <a:latin typeface="Century Gothic" pitchFamily="34" charset="0"/>
              </a:rPr>
              <a:t>Fin</a:t>
            </a:r>
            <a:r>
              <a:rPr lang="en-US" sz="5400" b="1" dirty="0" smtClean="0">
                <a:latin typeface="Century Gothic" pitchFamily="34" charset="0"/>
              </a:rPr>
              <a:t/>
            </a:r>
            <a:br>
              <a:rPr lang="en-US" sz="5400" b="1" dirty="0" smtClean="0">
                <a:latin typeface="Century Gothic" pitchFamily="34" charset="0"/>
              </a:rPr>
            </a:br>
            <a:r>
              <a:rPr lang="en-US" sz="5400" b="1" dirty="0" smtClean="0">
                <a:latin typeface="Century Gothic" pitchFamily="34" charset="0"/>
              </a:rPr>
              <a:t>Thank</a:t>
            </a:r>
            <a:br>
              <a:rPr lang="en-US" sz="5400" b="1" dirty="0" smtClean="0">
                <a:latin typeface="Century Gothic" pitchFamily="34" charset="0"/>
              </a:rPr>
            </a:br>
            <a:r>
              <a:rPr lang="en-US" sz="5400" b="1" dirty="0" smtClean="0">
                <a:latin typeface="Century Gothic" pitchFamily="34" charset="0"/>
              </a:rPr>
              <a:t>you</a:t>
            </a:r>
            <a:r>
              <a:rPr lang="en-US" sz="5400" b="1" dirty="0">
                <a:latin typeface="Century Gothic" pitchFamily="34" charset="0"/>
              </a:rPr>
              <a:t/>
            </a:r>
            <a:br>
              <a:rPr lang="en-US" sz="5400" b="1" dirty="0">
                <a:latin typeface="Century Gothic" pitchFamily="34" charset="0"/>
              </a:rPr>
            </a:br>
            <a:endParaRPr lang="en-US" sz="5400" b="1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1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949290521"/>
              </p:ext>
            </p:extLst>
          </p:nvPr>
        </p:nvGraphicFramePr>
        <p:xfrm>
          <a:off x="515004" y="1"/>
          <a:ext cx="80772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コンテンツ プレースホルダー 5"/>
          <p:cNvSpPr txBox="1">
            <a:spLocks noGrp="1"/>
          </p:cNvSpPr>
          <p:nvPr>
            <p:ph idx="1"/>
          </p:nvPr>
        </p:nvSpPr>
        <p:spPr>
          <a:xfrm>
            <a:off x="6196371" y="1910447"/>
            <a:ext cx="2396359" cy="1051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dirty="0" smtClean="0">
                <a:solidFill>
                  <a:schemeClr val="bg1"/>
                </a:solidFill>
                <a:latin typeface="Century Gothic" pitchFamily="34" charset="0"/>
              </a:rPr>
              <a:t>To contribute to foundation </a:t>
            </a:r>
            <a:endParaRPr lang="en-US" altLang="ja-JP" sz="1400" b="1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marL="0" indent="0">
              <a:buNone/>
            </a:pPr>
            <a:r>
              <a:rPr lang="en-US" altLang="ja-JP" sz="1600" b="1" dirty="0" smtClean="0">
                <a:solidFill>
                  <a:schemeClr val="bg1"/>
                </a:solidFill>
                <a:latin typeface="Century Gothic" pitchFamily="34" charset="0"/>
              </a:rPr>
              <a:t>    </a:t>
            </a:r>
            <a:r>
              <a:rPr lang="ja-JP" altLang="en-US" sz="1600" b="1" dirty="0" smtClean="0">
                <a:solidFill>
                  <a:schemeClr val="bg1"/>
                </a:solidFill>
                <a:latin typeface="Century Gothic" pitchFamily="34" charset="0"/>
              </a:rPr>
              <a:t>～</a:t>
            </a:r>
            <a:r>
              <a:rPr lang="en-US" altLang="ja-JP" sz="2000" b="1" dirty="0" smtClean="0">
                <a:solidFill>
                  <a:schemeClr val="bg1"/>
                </a:solidFill>
                <a:latin typeface="Century Gothic" pitchFamily="34" charset="0"/>
              </a:rPr>
              <a:t>Work hard!</a:t>
            </a:r>
            <a:r>
              <a:rPr lang="ja-JP" altLang="en-US" sz="2000" b="1" dirty="0" smtClean="0">
                <a:solidFill>
                  <a:schemeClr val="bg1"/>
                </a:solidFill>
                <a:latin typeface="Century Gothic" pitchFamily="34" charset="0"/>
              </a:rPr>
              <a:t>～</a:t>
            </a:r>
            <a:endParaRPr lang="en-US" altLang="ja-JP" sz="2000" b="1" dirty="0" smtClean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2" name="コンテンツ プレースホルダー 5"/>
          <p:cNvSpPr txBox="1">
            <a:spLocks/>
          </p:cNvSpPr>
          <p:nvPr/>
        </p:nvSpPr>
        <p:spPr>
          <a:xfrm>
            <a:off x="3615557" y="1946098"/>
            <a:ext cx="2206124" cy="160556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000" b="1" dirty="0" smtClean="0">
                <a:solidFill>
                  <a:schemeClr val="bg1"/>
                </a:solidFill>
                <a:latin typeface="Century Gothic" pitchFamily="34" charset="0"/>
              </a:rPr>
              <a:t>To offer suggestions from study visit</a:t>
            </a:r>
            <a:endParaRPr lang="en-US" altLang="ja-JP" sz="2000" b="1" dirty="0">
              <a:solidFill>
                <a:schemeClr val="bg1"/>
              </a:solidFill>
              <a:latin typeface="Century Gothic" pitchFamily="34" charset="0"/>
            </a:endParaRPr>
          </a:p>
          <a:p>
            <a:endParaRPr lang="en-US" altLang="ja-JP" sz="2000" b="1" dirty="0" smtClean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3" name="コンテンツ プレースホルダー 5"/>
          <p:cNvSpPr txBox="1">
            <a:spLocks/>
          </p:cNvSpPr>
          <p:nvPr/>
        </p:nvSpPr>
        <p:spPr>
          <a:xfrm>
            <a:off x="882339" y="1946098"/>
            <a:ext cx="2272341" cy="339580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000" b="1" dirty="0" smtClean="0">
                <a:solidFill>
                  <a:schemeClr val="bg1"/>
                </a:solidFill>
                <a:latin typeface="Century Gothic" pitchFamily="34" charset="0"/>
              </a:rPr>
              <a:t>To understand current situation</a:t>
            </a:r>
          </a:p>
          <a:p>
            <a:r>
              <a:rPr lang="en-US" altLang="ja-JP" sz="2000" b="1" dirty="0" smtClean="0">
                <a:solidFill>
                  <a:schemeClr val="bg1"/>
                </a:solidFill>
                <a:latin typeface="Century Gothic" pitchFamily="34" charset="0"/>
              </a:rPr>
              <a:t>To understand how to solve problems by foundation’s leadership</a:t>
            </a:r>
          </a:p>
          <a:p>
            <a:r>
              <a:rPr lang="en-US" altLang="ja-JP" sz="2000" b="1" dirty="0" smtClean="0">
                <a:solidFill>
                  <a:schemeClr val="bg1"/>
                </a:solidFill>
                <a:latin typeface="Century Gothic" pitchFamily="34" charset="0"/>
              </a:rPr>
              <a:t>To understand how to transfer knowledge </a:t>
            </a:r>
          </a:p>
        </p:txBody>
      </p:sp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567690" y="535397"/>
            <a:ext cx="7886700" cy="767638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Century Gothic" pitchFamily="34" charset="0"/>
              </a:rPr>
              <a:t>Objectives for study visit</a:t>
            </a:r>
            <a:br>
              <a:rPr lang="en-US" b="1" dirty="0" smtClean="0">
                <a:latin typeface="Century Gothic" pitchFamily="34" charset="0"/>
              </a:rPr>
            </a:br>
            <a:r>
              <a:rPr lang="en-US" b="1" dirty="0">
                <a:latin typeface="Century Gothic" pitchFamily="34" charset="0"/>
              </a:rPr>
              <a:t> </a:t>
            </a:r>
            <a:r>
              <a:rPr lang="en-US" b="1" dirty="0" smtClean="0">
                <a:latin typeface="Century Gothic" pitchFamily="34" charset="0"/>
              </a:rPr>
              <a:t> </a:t>
            </a:r>
            <a:r>
              <a:rPr lang="ja-JP" altLang="en-US" sz="4000" b="1" dirty="0">
                <a:solidFill>
                  <a:srgbClr val="FF0000"/>
                </a:solidFill>
                <a:latin typeface="Century Gothic" pitchFamily="34" charset="0"/>
              </a:rPr>
              <a:t>～</a:t>
            </a:r>
            <a:r>
              <a:rPr lang="en-US" sz="3100" b="1" dirty="0" smtClean="0">
                <a:solidFill>
                  <a:srgbClr val="FF0000"/>
                </a:solidFill>
                <a:latin typeface="Century Gothic" pitchFamily="34" charset="0"/>
              </a:rPr>
              <a:t>Why I came to MFLF?</a:t>
            </a:r>
            <a:r>
              <a:rPr lang="ja-JP" altLang="en-US" sz="3100" b="1" dirty="0" smtClean="0">
                <a:solidFill>
                  <a:srgbClr val="FF0000"/>
                </a:solidFill>
                <a:latin typeface="Century Gothic" pitchFamily="34" charset="0"/>
              </a:rPr>
              <a:t>～</a:t>
            </a:r>
            <a:endParaRPr lang="en-US" sz="3100" b="1" dirty="0">
              <a:solidFill>
                <a:srgbClr val="FF0000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66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57150" y="4773431"/>
            <a:ext cx="7886700" cy="767638"/>
          </a:xfrm>
        </p:spPr>
        <p:txBody>
          <a:bodyPr>
            <a:noAutofit/>
          </a:bodyPr>
          <a:lstStyle/>
          <a:p>
            <a:r>
              <a:rPr lang="en-US" sz="5400" b="1" dirty="0" smtClean="0">
                <a:latin typeface="Century Gothic" pitchFamily="34" charset="0"/>
              </a:rPr>
              <a:t>Appendix</a:t>
            </a:r>
            <a:endParaRPr lang="en-US" sz="5400" b="1" dirty="0">
              <a:latin typeface="Century Gothic" pitchFamily="34" charset="0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27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35" y="909048"/>
            <a:ext cx="7086677" cy="5778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8748215" y="6687403"/>
            <a:ext cx="232012" cy="170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16602" y="-34956"/>
            <a:ext cx="91946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latin typeface="Century Gothic" pitchFamily="34" charset="0"/>
              </a:rPr>
              <a:t>Appendix)Flow sheet of NYLA liquid</a:t>
            </a:r>
            <a:endParaRPr lang="en-US" sz="3600" b="1" dirty="0">
              <a:latin typeface="Century Gothic" pitchFamily="34" charset="0"/>
            </a:endParaRPr>
          </a:p>
        </p:txBody>
      </p:sp>
      <p:sp>
        <p:nvSpPr>
          <p:cNvPr id="2" name="左中かっこ 1"/>
          <p:cNvSpPr/>
          <p:nvPr/>
        </p:nvSpPr>
        <p:spPr>
          <a:xfrm flipH="1">
            <a:off x="5205044" y="3643481"/>
            <a:ext cx="844062" cy="2889178"/>
          </a:xfrm>
          <a:prstGeom prst="leftBrace">
            <a:avLst>
              <a:gd name="adj1" fmla="val 21666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6274190" y="4903404"/>
            <a:ext cx="1064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solidFill>
                  <a:srgbClr val="FF2929"/>
                </a:solidFill>
              </a:rPr>
              <a:t>BIG Scale</a:t>
            </a:r>
            <a:endParaRPr kumimoji="1" lang="ja-JP" altLang="en-US" b="1" dirty="0">
              <a:solidFill>
                <a:srgbClr val="FF29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89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8748215" y="6687403"/>
            <a:ext cx="232012" cy="170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16602" y="-34956"/>
            <a:ext cx="91946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latin typeface="Century Gothic" pitchFamily="34" charset="0"/>
              </a:rPr>
              <a:t>Appendix)Flow sheet of NYLA Compost</a:t>
            </a:r>
            <a:endParaRPr lang="en-US" sz="3600" b="1" dirty="0">
              <a:latin typeface="Century Gothic" pitchFamily="34" charset="0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96996" y="5117743"/>
            <a:ext cx="85672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ja-JP" sz="1600" dirty="0"/>
          </a:p>
          <a:p>
            <a:r>
              <a:rPr lang="en-US" altLang="ja-JP" sz="1600" dirty="0"/>
              <a:t>http://www.dpi.nsw.gov.au/__data/assets/pdf_file/0003/166476/compost-on-farm.pdf</a:t>
            </a:r>
          </a:p>
          <a:p>
            <a:r>
              <a:rPr lang="en-US" altLang="ja-JP" sz="1600" dirty="0"/>
              <a:t>http://jairjp.com/SEPTEMBER%202014/09%20SEKHAR.pdf</a:t>
            </a:r>
          </a:p>
          <a:p>
            <a:r>
              <a:rPr lang="en-US" altLang="ja-JP" sz="1600" dirty="0"/>
              <a:t>http://www.ijappjournal.com/wp-content/uploads/2013/07/3360-3365.pdf</a:t>
            </a:r>
          </a:p>
          <a:p>
            <a:r>
              <a:rPr lang="en-US" altLang="ja-JP" sz="1600" dirty="0"/>
              <a:t>http://www.ijappjournal.com/wp-content/uploads/2013/07/3360-3365.pdf</a:t>
            </a:r>
          </a:p>
          <a:p>
            <a:endParaRPr lang="en-US" altLang="ja-JP" sz="1600" dirty="0"/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33981"/>
              </p:ext>
            </p:extLst>
          </p:nvPr>
        </p:nvGraphicFramePr>
        <p:xfrm>
          <a:off x="340262" y="1290607"/>
          <a:ext cx="7886699" cy="3741627"/>
        </p:xfrm>
        <a:graphic>
          <a:graphicData uri="http://schemas.openxmlformats.org/drawingml/2006/table">
            <a:tbl>
              <a:tblPr/>
              <a:tblGrid>
                <a:gridCol w="1466117"/>
                <a:gridCol w="485335"/>
                <a:gridCol w="505558"/>
                <a:gridCol w="616780"/>
                <a:gridCol w="616780"/>
                <a:gridCol w="616780"/>
                <a:gridCol w="444891"/>
                <a:gridCol w="444891"/>
                <a:gridCol w="444891"/>
                <a:gridCol w="768448"/>
                <a:gridCol w="1476228"/>
              </a:tblGrid>
              <a:tr h="2047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effectLst/>
                          <a:latin typeface="ＭＳ Ｐゴシック"/>
                        </a:rPr>
                        <a:t>Fertilizer design</a:t>
                      </a:r>
                    </a:p>
                  </a:txBody>
                  <a:tcPr marL="6067" marR="6067" marT="60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59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effectLst/>
                          <a:latin typeface="ＭＳ Ｐゴシック"/>
                        </a:rPr>
                        <a:t>Name ： NYLA Compost</a:t>
                      </a:r>
                    </a:p>
                  </a:txBody>
                  <a:tcPr marL="6067" marR="6067" marT="60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effectLst/>
                          <a:latin typeface="ＭＳ 明朝"/>
                        </a:rPr>
                        <a:t>　</a:t>
                      </a:r>
                    </a:p>
                  </a:txBody>
                  <a:tcPr marL="6067" marR="6067" marT="60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effectLst/>
                          <a:latin typeface="ＭＳ 明朝"/>
                        </a:rPr>
                        <a:t>　</a:t>
                      </a:r>
                    </a:p>
                  </a:txBody>
                  <a:tcPr marL="6067" marR="6067" marT="60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effectLst/>
                          <a:latin typeface="ＭＳ 明朝"/>
                        </a:rPr>
                        <a:t>　</a:t>
                      </a:r>
                    </a:p>
                  </a:txBody>
                  <a:tcPr marL="6067" marR="6067" marT="60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effectLst/>
                          <a:latin typeface="ＭＳ 明朝"/>
                        </a:rPr>
                        <a:t>　</a:t>
                      </a:r>
                    </a:p>
                  </a:txBody>
                  <a:tcPr marL="6067" marR="6067" marT="60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effectLst/>
                          <a:latin typeface="ＭＳ 明朝"/>
                        </a:rPr>
                        <a:t>　</a:t>
                      </a:r>
                    </a:p>
                  </a:txBody>
                  <a:tcPr marL="6067" marR="6067" marT="60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effectLst/>
                          <a:latin typeface="ＭＳ 明朝"/>
                        </a:rPr>
                        <a:t>　</a:t>
                      </a:r>
                    </a:p>
                  </a:txBody>
                  <a:tcPr marL="6067" marR="6067" marT="60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effectLst/>
                          <a:latin typeface="ＭＳ 明朝"/>
                        </a:rPr>
                        <a:t>　</a:t>
                      </a:r>
                    </a:p>
                  </a:txBody>
                  <a:tcPr marL="6067" marR="6067" marT="60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effectLst/>
                          <a:latin typeface="ＭＳ 明朝"/>
                        </a:rPr>
                        <a:t>　</a:t>
                      </a:r>
                    </a:p>
                  </a:txBody>
                  <a:tcPr marL="6067" marR="6067" marT="60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effectLst/>
                          <a:latin typeface="ＭＳ 明朝"/>
                        </a:rPr>
                        <a:t>Total</a:t>
                      </a:r>
                    </a:p>
                  </a:txBody>
                  <a:tcPr marL="6067" marR="6067" marT="60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8067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effectLst/>
                          <a:latin typeface="ＭＳ Ｐゴシック"/>
                        </a:rPr>
                        <a:t>row material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effectLst/>
                          <a:latin typeface="ＭＳ Ｐゴシック"/>
                        </a:rPr>
                        <a:t>designed value (%)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1" i="0" u="none" strike="noStrike" dirty="0">
                          <a:effectLst/>
                          <a:latin typeface="ＭＳ Ｐゴシック"/>
                        </a:rPr>
                        <a:t>600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effectLst/>
                          <a:latin typeface="ＭＳ Ｐゴシック"/>
                        </a:rPr>
                        <a:t>kg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2535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effectLst/>
                          <a:latin typeface="ＭＳ Ｐゴシック"/>
                        </a:rPr>
                        <a:t>名称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effectLst/>
                          <a:latin typeface="ＭＳ Ｐゴシック"/>
                        </a:rPr>
                        <a:t>name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effectLst/>
                          <a:latin typeface="ＭＳ Ｐゴシック"/>
                        </a:rPr>
                        <a:t>ingredient</a:t>
                      </a:r>
                      <a:br>
                        <a:rPr lang="en-US" sz="800" b="0" i="0" u="none" strike="noStrike" dirty="0">
                          <a:effectLst/>
                          <a:latin typeface="ＭＳ Ｐゴシック"/>
                        </a:rPr>
                      </a:br>
                      <a:r>
                        <a:rPr lang="en-US" sz="800" b="0" i="0" u="none" strike="noStrike" dirty="0">
                          <a:effectLst/>
                          <a:latin typeface="ＭＳ Ｐゴシック"/>
                        </a:rPr>
                        <a:t>amount(%)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effectLst/>
                          <a:latin typeface="ＭＳ Ｐゴシック"/>
                        </a:rPr>
                        <a:t>rate (%)</a:t>
                      </a:r>
                      <a:br>
                        <a:rPr lang="en-US" sz="900" b="0" i="0" u="none" strike="noStrike" dirty="0">
                          <a:effectLst/>
                          <a:latin typeface="ＭＳ Ｐゴシック"/>
                        </a:rPr>
                      </a:br>
                      <a:r>
                        <a:rPr lang="en-US" sz="900" b="0" i="0" u="none" strike="noStrike" dirty="0">
                          <a:effectLst/>
                          <a:latin typeface="ＭＳ Ｐゴシック"/>
                        </a:rPr>
                        <a:t>by weight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effectLst/>
                          <a:latin typeface="ＭＳ Ｐゴシック"/>
                        </a:rPr>
                        <a:t>C/N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effectLst/>
                          <a:latin typeface="ＭＳ Ｐゴシック"/>
                        </a:rPr>
                        <a:t>Density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effectLst/>
                          <a:latin typeface="ＭＳ Ｐゴシック"/>
                        </a:rPr>
                        <a:t>TN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effectLst/>
                          <a:latin typeface="ＭＳ Ｐゴシック"/>
                        </a:rPr>
                        <a:t>TP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effectLst/>
                          <a:latin typeface="ＭＳ Ｐゴシック"/>
                        </a:rPr>
                        <a:t>TK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effectLst/>
                          <a:latin typeface="ＭＳ Ｐゴシック"/>
                        </a:rPr>
                        <a:t>used amount</a:t>
                      </a:r>
                      <a:br>
                        <a:rPr lang="en-US" sz="900" b="1" i="0" u="none" strike="noStrike" dirty="0">
                          <a:effectLst/>
                          <a:latin typeface="ＭＳ Ｐゴシック"/>
                        </a:rPr>
                      </a:br>
                      <a:r>
                        <a:rPr lang="en-US" sz="900" b="1" i="0" u="none" strike="noStrike" dirty="0">
                          <a:effectLst/>
                          <a:latin typeface="ＭＳ Ｐゴシック"/>
                        </a:rPr>
                        <a:t>(kg)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effectLst/>
                          <a:latin typeface="ＭＳ Ｐゴシック"/>
                        </a:rPr>
                        <a:t>Reason for use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3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effectLst/>
                          <a:latin typeface="ＭＳ Ｐゴシック"/>
                        </a:rPr>
                        <a:t>Macadamia </a:t>
                      </a:r>
                      <a:r>
                        <a:rPr lang="en-US" sz="900" b="0" i="0" u="none" strike="noStrike" dirty="0">
                          <a:effectLst/>
                          <a:latin typeface="ＭＳ Ｐゴシック"/>
                        </a:rPr>
                        <a:t>husks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effectLst/>
                          <a:latin typeface="ＭＳ Ｐゴシック"/>
                        </a:rPr>
                        <a:t>TN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0" i="0" u="none" strike="noStrike" dirty="0">
                          <a:effectLst/>
                          <a:latin typeface="ＭＳ Ｐゴシック"/>
                        </a:rPr>
                        <a:t>1.30 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altLang="ja-JP" sz="900" b="0" i="0" u="none" strike="noStrike" dirty="0">
                          <a:effectLst/>
                          <a:latin typeface="ＭＳ Ｐゴシック"/>
                        </a:rPr>
                        <a:t>38.5 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1" i="0" u="none" strike="noStrike" dirty="0">
                          <a:effectLst/>
                          <a:latin typeface="ＭＳ Ｐゴシック"/>
                        </a:rPr>
                        <a:t>0.50 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effectLst/>
                          <a:latin typeface="ＭＳ Ｐゴシック"/>
                        </a:rPr>
                        <a:t>Macadamia husk compost improved the soil health of the orchard soil by increasing microbial activity, water holding capacity, pH, carbon and nitrogen. 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12334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effectLst/>
                          <a:latin typeface="ＭＳ Ｐゴシック"/>
                        </a:rPr>
                        <a:t>TP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38 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0.6 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1" i="0" u="none" strike="noStrike" dirty="0">
                          <a:effectLst/>
                          <a:latin typeface="ＭＳ Ｐゴシック"/>
                        </a:rPr>
                        <a:t>0.00 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effectLst/>
                          <a:latin typeface="ＭＳ Ｐゴシック"/>
                        </a:rPr>
                        <a:t>300 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12334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effectLst/>
                          <a:latin typeface="ＭＳ Ｐゴシック"/>
                        </a:rPr>
                        <a:t>TK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1" i="0" u="none" strike="noStrike" dirty="0">
                          <a:effectLst/>
                          <a:latin typeface="ＭＳ Ｐゴシック"/>
                        </a:rPr>
                        <a:t>0.00 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1880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effectLst/>
                          <a:latin typeface="ＭＳ Ｐゴシック"/>
                        </a:rPr>
                        <a:t>Coffee Pulps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effectLst/>
                          <a:latin typeface="ＭＳ Ｐゴシック"/>
                        </a:rPr>
                        <a:t>TN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0" i="0" u="none" strike="noStrike" dirty="0">
                          <a:effectLst/>
                          <a:latin typeface="ＭＳ Ｐゴシック"/>
                        </a:rPr>
                        <a:t>1.27 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altLang="ja-JP" sz="900" b="0" i="0" u="none" strike="noStrike" dirty="0">
                          <a:effectLst/>
                          <a:latin typeface="ＭＳ Ｐゴシック"/>
                        </a:rPr>
                        <a:t>13.0 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1" i="0" u="none" strike="noStrike" dirty="0">
                          <a:effectLst/>
                          <a:latin typeface="ＭＳ Ｐゴシック"/>
                        </a:rPr>
                        <a:t>0.16 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effectLst/>
                          <a:latin typeface="ＭＳ Ｐゴシック"/>
                        </a:rPr>
                        <a:t>Increase fermentation by contained sugar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18806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effectLst/>
                          <a:latin typeface="ＭＳ Ｐゴシック"/>
                        </a:rPr>
                        <a:t>TP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0" i="0" u="none" strike="noStrike" dirty="0">
                          <a:effectLst/>
                          <a:latin typeface="ＭＳ Ｐゴシック"/>
                        </a:rPr>
                        <a:t>0.06 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40 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0.9 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1" i="0" u="none" strike="noStrike" dirty="0">
                          <a:effectLst/>
                          <a:latin typeface="ＭＳ Ｐゴシック"/>
                        </a:rPr>
                        <a:t>0.00 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effectLst/>
                          <a:latin typeface="ＭＳ Ｐゴシック"/>
                        </a:rPr>
                        <a:t>101 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18806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effectLst/>
                          <a:latin typeface="ＭＳ Ｐゴシック"/>
                        </a:rPr>
                        <a:t>TK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0" i="0" u="none" strike="noStrike" dirty="0">
                          <a:effectLst/>
                          <a:latin typeface="ＭＳ Ｐゴシック"/>
                        </a:rPr>
                        <a:t>2.46 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1" i="0" u="none" strike="noStrike" dirty="0">
                          <a:effectLst/>
                          <a:latin typeface="ＭＳ Ｐゴシック"/>
                        </a:rPr>
                        <a:t>0.31 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1880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effectLst/>
                          <a:latin typeface="ＭＳ Ｐゴシック"/>
                        </a:rPr>
                        <a:t>Goat manure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effectLst/>
                          <a:latin typeface="ＭＳ Ｐゴシック"/>
                        </a:rPr>
                        <a:t>TN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0" i="0" u="none" strike="noStrike" dirty="0">
                          <a:effectLst/>
                          <a:latin typeface="ＭＳ Ｐゴシック"/>
                        </a:rPr>
                        <a:t>1.37 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altLang="ja-JP" sz="900" b="0" i="0" u="none" strike="noStrike" dirty="0">
                          <a:effectLst/>
                          <a:latin typeface="ＭＳ Ｐゴシック"/>
                        </a:rPr>
                        <a:t>35.0 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1" i="0" u="none" strike="noStrike" dirty="0">
                          <a:effectLst/>
                          <a:latin typeface="ＭＳ Ｐゴシック"/>
                        </a:rPr>
                        <a:t>0.47 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effectLst/>
                          <a:latin typeface="ＭＳ Ｐゴシック"/>
                        </a:rPr>
                        <a:t>Improve C/N ratio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18806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effectLst/>
                          <a:latin typeface="ＭＳ Ｐゴシック"/>
                        </a:rPr>
                        <a:t>TP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0" i="0" u="none" strike="noStrike" dirty="0">
                          <a:effectLst/>
                          <a:latin typeface="ＭＳ Ｐゴシック"/>
                        </a:rPr>
                        <a:t>0.30 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14 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0.9 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1" i="0" u="none" strike="noStrike" dirty="0">
                          <a:effectLst/>
                          <a:latin typeface="ＭＳ Ｐゴシック"/>
                        </a:rPr>
                        <a:t>0.10 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effectLst/>
                          <a:latin typeface="ＭＳ Ｐゴシック"/>
                        </a:rPr>
                        <a:t>273 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18806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effectLst/>
                          <a:latin typeface="ＭＳ Ｐゴシック"/>
                        </a:rPr>
                        <a:t>TK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0" i="0" u="none" strike="noStrike" dirty="0">
                          <a:effectLst/>
                          <a:latin typeface="ＭＳ Ｐゴシック"/>
                        </a:rPr>
                        <a:t>0.98 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1" i="0" u="none" strike="noStrike" dirty="0">
                          <a:effectLst/>
                          <a:latin typeface="ＭＳ Ｐゴシック"/>
                        </a:rPr>
                        <a:t>0.34 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1880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effectLst/>
                          <a:latin typeface="ＭＳ Ｐゴシック"/>
                        </a:rPr>
                        <a:t>Chicken manure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effectLst/>
                          <a:latin typeface="ＭＳ Ｐゴシック"/>
                        </a:rPr>
                        <a:t>TN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0" i="0" u="none" strike="noStrike" dirty="0">
                          <a:effectLst/>
                          <a:latin typeface="ＭＳ Ｐゴシック"/>
                        </a:rPr>
                        <a:t>0.50 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altLang="ja-JP" sz="900" b="0" i="0" u="none" strike="noStrike" dirty="0">
                          <a:effectLst/>
                          <a:latin typeface="ＭＳ Ｐゴシック"/>
                        </a:rPr>
                        <a:t>13.5 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1" i="0" u="none" strike="noStrike" dirty="0">
                          <a:effectLst/>
                          <a:latin typeface="ＭＳ Ｐゴシック"/>
                        </a:rPr>
                        <a:t>0.06 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effectLst/>
                          <a:latin typeface="ＭＳ Ｐゴシック"/>
                        </a:rPr>
                        <a:t>Decrease density</a:t>
                      </a:r>
                      <a:br>
                        <a:rPr lang="en-US" sz="600" b="1" i="0" u="none" strike="noStrike" dirty="0">
                          <a:effectLst/>
                          <a:latin typeface="ＭＳ Ｐゴシック"/>
                        </a:rPr>
                      </a:br>
                      <a:r>
                        <a:rPr lang="en-US" sz="600" b="1" i="0" u="none" strike="noStrike" dirty="0">
                          <a:effectLst/>
                          <a:latin typeface="ＭＳ Ｐゴシック"/>
                        </a:rPr>
                        <a:t>control moisture rate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1880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effectLst/>
                          <a:latin typeface="ＭＳ Ｐゴシック"/>
                        </a:rPr>
                        <a:t>(Almost rise husks)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effectLst/>
                          <a:latin typeface="ＭＳ Ｐゴシック"/>
                        </a:rPr>
                        <a:t>TP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25 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0.5 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1" i="0" u="none" strike="noStrike" dirty="0">
                          <a:effectLst/>
                          <a:latin typeface="ＭＳ Ｐゴシック"/>
                        </a:rPr>
                        <a:t>0.00 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effectLst/>
                          <a:latin typeface="ＭＳ Ｐゴシック"/>
                        </a:rPr>
                        <a:t>105 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18806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effectLst/>
                          <a:latin typeface="ＭＳ Ｐゴシック"/>
                        </a:rPr>
                        <a:t>TK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1" i="0" u="none" strike="noStrike" dirty="0">
                          <a:effectLst/>
                          <a:latin typeface="ＭＳ Ｐゴシック"/>
                        </a:rPr>
                        <a:t>0.00 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15166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effectLst/>
                          <a:latin typeface="ＭＳ Ｐゴシック"/>
                        </a:rPr>
                        <a:t>Total</a:t>
                      </a:r>
                    </a:p>
                  </a:txBody>
                  <a:tcPr marL="6067" marR="6067" marT="606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effectLst/>
                          <a:latin typeface="ＭＳ Ｐゴシック"/>
                        </a:rPr>
                        <a:t>design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0" i="0" u="none" strike="noStrike" dirty="0">
                          <a:effectLst/>
                          <a:latin typeface="ＭＳ Ｐゴシック"/>
                        </a:rPr>
                        <a:t>100.0 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28 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0.731 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1" i="0" u="none" strike="noStrike" dirty="0">
                          <a:effectLst/>
                          <a:latin typeface="ＭＳ Ｐゴシック"/>
                        </a:rPr>
                        <a:t>1.13 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1" i="0" u="none" strike="noStrike" dirty="0">
                          <a:effectLst/>
                          <a:latin typeface="ＭＳ Ｐゴシック"/>
                        </a:rPr>
                        <a:t>0.10 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1" i="0" u="none" strike="noStrike" dirty="0">
                          <a:effectLst/>
                          <a:latin typeface="ＭＳ Ｐゴシック"/>
                        </a:rPr>
                        <a:t>0.65 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effectLst/>
                          <a:latin typeface="ＭＳ Ｐゴシック"/>
                        </a:rPr>
                        <a:t>780 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effectLst/>
                          <a:latin typeface="ＭＳ Ｐゴシック"/>
                        </a:rPr>
                        <a:t>kg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7906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smtClean="0">
                          <a:effectLst/>
                          <a:latin typeface="ＭＳ Ｐゴシック"/>
                        </a:rPr>
                        <a:t>NYLA </a:t>
                      </a:r>
                      <a:r>
                        <a:rPr lang="en-US" sz="900" b="0" i="0" u="none" strike="noStrike" dirty="0">
                          <a:effectLst/>
                          <a:latin typeface="ＭＳ Ｐゴシック"/>
                        </a:rPr>
                        <a:t>liquid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0" i="0" u="none" strike="noStrike" dirty="0">
                          <a:effectLst/>
                          <a:latin typeface="ＭＳ Ｐゴシック"/>
                        </a:rPr>
                        <a:t>5.0 </a:t>
                      </a:r>
                    </a:p>
                  </a:txBody>
                  <a:tcPr marL="6067" marR="6067" marT="6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effectLst/>
                          <a:latin typeface="ＭＳ Ｐゴシック"/>
                        </a:rPr>
                        <a:t>-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effectLst/>
                          <a:latin typeface="ＭＳ Ｐゴシック"/>
                        </a:rPr>
                        <a:t>-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effectLst/>
                          <a:latin typeface="ＭＳ Ｐゴシック"/>
                        </a:rPr>
                        <a:t>-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effectLst/>
                          <a:latin typeface="ＭＳ Ｐゴシック"/>
                        </a:rPr>
                        <a:t>-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effectLst/>
                          <a:latin typeface="ＭＳ Ｐゴシック"/>
                        </a:rPr>
                        <a:t>39 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effectLst/>
                          <a:latin typeface="ＭＳ Ｐゴシック"/>
                        </a:rPr>
                        <a:t>Increase fermentation </a:t>
                      </a:r>
                      <a:br>
                        <a:rPr lang="en-US" sz="800" b="1" i="0" u="none" strike="noStrike" dirty="0">
                          <a:effectLst/>
                          <a:latin typeface="ＭＳ Ｐゴシック"/>
                        </a:rPr>
                      </a:br>
                      <a:r>
                        <a:rPr lang="en-US" sz="800" b="1" i="0" u="none" strike="noStrike" dirty="0">
                          <a:effectLst/>
                          <a:latin typeface="ＭＳ Ｐゴシック"/>
                        </a:rPr>
                        <a:t>Increase effective bacteria</a:t>
                      </a:r>
                    </a:p>
                  </a:txBody>
                  <a:tcPr marL="6067" marR="6067" marT="6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364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8748215" y="6687403"/>
            <a:ext cx="232012" cy="170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16602" y="-34956"/>
            <a:ext cx="91946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latin typeface="Century Gothic" pitchFamily="34" charset="0"/>
              </a:rPr>
              <a:t>Appendix)Flow sheet of NYLA Compost</a:t>
            </a:r>
          </a:p>
          <a:p>
            <a:r>
              <a:rPr lang="en-US" sz="3600" b="1" dirty="0" smtClean="0">
                <a:latin typeface="Century Gothic" pitchFamily="34" charset="0"/>
              </a:rPr>
              <a:t>                   Ideal condition</a:t>
            </a:r>
            <a:endParaRPr lang="en-US" sz="3600" b="1" dirty="0">
              <a:latin typeface="Century Gothic" pitchFamily="34" charset="0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96996" y="5236426"/>
            <a:ext cx="85672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ja-JP" sz="1600" dirty="0"/>
          </a:p>
          <a:p>
            <a:r>
              <a:rPr lang="en-US" altLang="ja-JP" sz="1600" dirty="0"/>
              <a:t>http://www.dpi.nsw.gov.au/__data/assets/pdf_file/0003/166476/compost-on-farm.pdf</a:t>
            </a:r>
          </a:p>
          <a:p>
            <a:r>
              <a:rPr lang="en-US" altLang="ja-JP" sz="1600" dirty="0"/>
              <a:t>http://jairjp.com/SEPTEMBER%202014/09%20SEKHAR.pdf</a:t>
            </a:r>
          </a:p>
          <a:p>
            <a:r>
              <a:rPr lang="en-US" altLang="ja-JP" sz="1600" dirty="0"/>
              <a:t>http://www.ijappjournal.com/wp-content/uploads/2013/07/3360-3365.pdf</a:t>
            </a:r>
          </a:p>
          <a:p>
            <a:r>
              <a:rPr lang="en-US" altLang="ja-JP" sz="1600" dirty="0"/>
              <a:t>http://www.ijappjournal.com/wp-content/uploads/2013/07/3360-3365.pdf</a:t>
            </a:r>
          </a:p>
          <a:p>
            <a:endParaRPr lang="en-US" altLang="ja-JP" sz="1600" dirty="0"/>
          </a:p>
        </p:txBody>
      </p:sp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0751177"/>
              </p:ext>
            </p:extLst>
          </p:nvPr>
        </p:nvGraphicFramePr>
        <p:xfrm>
          <a:off x="296996" y="1290607"/>
          <a:ext cx="7886701" cy="4263800"/>
        </p:xfrm>
        <a:graphic>
          <a:graphicData uri="http://schemas.openxmlformats.org/drawingml/2006/table">
            <a:tbl>
              <a:tblPr/>
              <a:tblGrid>
                <a:gridCol w="1608399"/>
                <a:gridCol w="532435"/>
                <a:gridCol w="554620"/>
                <a:gridCol w="676637"/>
                <a:gridCol w="676637"/>
                <a:gridCol w="488066"/>
                <a:gridCol w="488066"/>
                <a:gridCol w="488066"/>
                <a:gridCol w="843023"/>
                <a:gridCol w="1530752"/>
              </a:tblGrid>
              <a:tr h="22462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effectLst/>
                          <a:latin typeface="ＭＳ Ｐゴシック"/>
                        </a:rPr>
                        <a:t>Fertilizer design</a:t>
                      </a:r>
                    </a:p>
                  </a:txBody>
                  <a:tcPr marL="6655" marR="6655" marT="66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30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effectLst/>
                          <a:latin typeface="ＭＳ Ｐゴシック"/>
                        </a:rPr>
                        <a:t>Name ： NYLA Compost</a:t>
                      </a:r>
                    </a:p>
                  </a:txBody>
                  <a:tcPr marL="6655" marR="6655" marT="66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effectLst/>
                          <a:latin typeface="ＭＳ 明朝"/>
                        </a:rPr>
                        <a:t>　</a:t>
                      </a:r>
                    </a:p>
                  </a:txBody>
                  <a:tcPr marL="6655" marR="6655" marT="66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effectLst/>
                          <a:latin typeface="ＭＳ 明朝"/>
                        </a:rPr>
                        <a:t>　</a:t>
                      </a:r>
                    </a:p>
                  </a:txBody>
                  <a:tcPr marL="6655" marR="6655" marT="66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effectLst/>
                          <a:latin typeface="ＭＳ 明朝"/>
                        </a:rPr>
                        <a:t>　</a:t>
                      </a:r>
                    </a:p>
                  </a:txBody>
                  <a:tcPr marL="6655" marR="6655" marT="66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effectLst/>
                          <a:latin typeface="ＭＳ 明朝"/>
                        </a:rPr>
                        <a:t>　</a:t>
                      </a:r>
                    </a:p>
                  </a:txBody>
                  <a:tcPr marL="6655" marR="6655" marT="66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effectLst/>
                          <a:latin typeface="ＭＳ 明朝"/>
                        </a:rPr>
                        <a:t>　</a:t>
                      </a:r>
                    </a:p>
                  </a:txBody>
                  <a:tcPr marL="6655" marR="6655" marT="66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effectLst/>
                          <a:latin typeface="ＭＳ 明朝"/>
                        </a:rPr>
                        <a:t>　</a:t>
                      </a:r>
                    </a:p>
                  </a:txBody>
                  <a:tcPr marL="6655" marR="6655" marT="66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effectLst/>
                          <a:latin typeface="ＭＳ 明朝"/>
                        </a:rPr>
                        <a:t>　</a:t>
                      </a:r>
                    </a:p>
                  </a:txBody>
                  <a:tcPr marL="6655" marR="6655" marT="66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effectLst/>
                          <a:latin typeface="ＭＳ 明朝"/>
                        </a:rPr>
                        <a:t>Total</a:t>
                      </a:r>
                    </a:p>
                  </a:txBody>
                  <a:tcPr marL="6655" marR="6655" marT="66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6319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effectLst/>
                          <a:latin typeface="ＭＳ Ｐゴシック"/>
                        </a:rPr>
                        <a:t>row material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effectLst/>
                          <a:latin typeface="ＭＳ Ｐゴシック"/>
                        </a:rPr>
                        <a:t>designed value (%)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effectLst/>
                          <a:latin typeface="ＭＳ Ｐゴシック"/>
                        </a:rPr>
                        <a:t>600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dirty="0">
                          <a:effectLst/>
                          <a:latin typeface="ＭＳ Ｐゴシック"/>
                        </a:rPr>
                        <a:t>kg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257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effectLst/>
                          <a:latin typeface="ＭＳ Ｐゴシック"/>
                        </a:rPr>
                        <a:t>名称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effectLst/>
                          <a:latin typeface="ＭＳ Ｐゴシック"/>
                        </a:rPr>
                        <a:t>name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effectLst/>
                          <a:latin typeface="ＭＳ Ｐゴシック"/>
                        </a:rPr>
                        <a:t>ingredient</a:t>
                      </a:r>
                      <a:br>
                        <a:rPr lang="en-US" sz="900" b="0" i="0" u="none" strike="noStrike" dirty="0">
                          <a:effectLst/>
                          <a:latin typeface="ＭＳ Ｐゴシック"/>
                        </a:rPr>
                      </a:br>
                      <a:r>
                        <a:rPr lang="en-US" sz="900" b="0" i="0" u="none" strike="noStrike" dirty="0">
                          <a:effectLst/>
                          <a:latin typeface="ＭＳ Ｐゴシック"/>
                        </a:rPr>
                        <a:t>amount(%)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effectLst/>
                          <a:latin typeface="ＭＳ Ｐゴシック"/>
                        </a:rPr>
                        <a:t>rate (%)</a:t>
                      </a:r>
                      <a:br>
                        <a:rPr lang="en-US" sz="1000" b="0" i="0" u="none" strike="noStrike" dirty="0">
                          <a:effectLst/>
                          <a:latin typeface="ＭＳ Ｐゴシック"/>
                        </a:rPr>
                      </a:br>
                      <a:r>
                        <a:rPr lang="en-US" sz="1000" b="0" i="0" u="none" strike="noStrike" dirty="0">
                          <a:effectLst/>
                          <a:latin typeface="ＭＳ Ｐゴシック"/>
                        </a:rPr>
                        <a:t>by weight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effectLst/>
                          <a:latin typeface="ＭＳ Ｐゴシック"/>
                        </a:rPr>
                        <a:t>C/N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effectLst/>
                          <a:latin typeface="ＭＳ Ｐゴシック"/>
                        </a:rPr>
                        <a:t>TN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effectLst/>
                          <a:latin typeface="ＭＳ Ｐゴシック"/>
                        </a:rPr>
                        <a:t>TP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effectLst/>
                          <a:latin typeface="ＭＳ Ｐゴシック"/>
                        </a:rPr>
                        <a:t>TK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effectLst/>
                          <a:latin typeface="ＭＳ Ｐゴシック"/>
                        </a:rPr>
                        <a:t>used amount</a:t>
                      </a:r>
                      <a:br>
                        <a:rPr lang="en-US" sz="1000" b="1" i="0" u="none" strike="noStrike" dirty="0">
                          <a:effectLst/>
                          <a:latin typeface="ＭＳ Ｐゴシック"/>
                        </a:rPr>
                      </a:br>
                      <a:r>
                        <a:rPr lang="en-US" sz="1000" b="1" i="0" u="none" strike="noStrike" dirty="0">
                          <a:effectLst/>
                          <a:latin typeface="ＭＳ Ｐゴシック"/>
                        </a:rPr>
                        <a:t>(kg)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effectLst/>
                          <a:latin typeface="ＭＳ Ｐゴシック"/>
                        </a:rPr>
                        <a:t>Reason for use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9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 smtClean="0">
                          <a:effectLst/>
                          <a:latin typeface="ＭＳ Ｐゴシック"/>
                        </a:rPr>
                        <a:t>Macadamia </a:t>
                      </a:r>
                      <a:r>
                        <a:rPr lang="en-US" sz="1000" b="0" i="0" u="none" strike="noStrike" dirty="0">
                          <a:effectLst/>
                          <a:latin typeface="ＭＳ Ｐゴシック"/>
                        </a:rPr>
                        <a:t>husks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effectLst/>
                          <a:latin typeface="ＭＳ Ｐゴシック"/>
                        </a:rPr>
                        <a:t>TN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effectLst/>
                          <a:latin typeface="ＭＳ Ｐゴシック"/>
                        </a:rPr>
                        <a:t>1.30 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effectLst/>
                          <a:latin typeface="ＭＳ Ｐゴシック"/>
                        </a:rPr>
                        <a:t>40.0 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1" i="0" u="none" strike="noStrike" dirty="0">
                          <a:effectLst/>
                          <a:latin typeface="ＭＳ Ｐゴシック"/>
                        </a:rPr>
                        <a:t>0.52 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US" sz="700" b="1" i="0" u="none" strike="noStrike" dirty="0">
                          <a:effectLst/>
                          <a:latin typeface="ＭＳ Ｐゴシック"/>
                        </a:rPr>
                        <a:t>Macadamia husk compost improved the soil health of the orchard soil by increasing microbial activity, water holding capacity, pH, carbon and nitrogen. 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3294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effectLst/>
                          <a:latin typeface="ＭＳ Ｐゴシック"/>
                        </a:rPr>
                        <a:t>TP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38 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1" i="0" u="none" strike="noStrike" dirty="0">
                          <a:effectLst/>
                          <a:latin typeface="ＭＳ Ｐゴシック"/>
                        </a:rPr>
                        <a:t>0.00 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1" i="0" u="none" strike="noStrike" dirty="0">
                          <a:effectLst/>
                          <a:latin typeface="ＭＳ Ｐゴシック"/>
                        </a:rPr>
                        <a:t>240 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3294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effectLst/>
                          <a:latin typeface="ＭＳ Ｐゴシック"/>
                        </a:rPr>
                        <a:t>TK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1" i="0" u="none" strike="noStrike" dirty="0">
                          <a:effectLst/>
                          <a:latin typeface="ＭＳ Ｐゴシック"/>
                        </a:rPr>
                        <a:t>0.00 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0631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effectLst/>
                          <a:latin typeface="ＭＳ Ｐゴシック"/>
                        </a:rPr>
                        <a:t>Coffee Pulps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effectLst/>
                          <a:latin typeface="ＭＳ Ｐゴシック"/>
                        </a:rPr>
                        <a:t>TN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effectLst/>
                          <a:latin typeface="ＭＳ Ｐゴシック"/>
                        </a:rPr>
                        <a:t>1.27 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effectLst/>
                          <a:latin typeface="ＭＳ Ｐゴシック"/>
                        </a:rPr>
                        <a:t>10.0 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1" i="0" u="none" strike="noStrike" dirty="0">
                          <a:effectLst/>
                          <a:latin typeface="ＭＳ Ｐゴシック"/>
                        </a:rPr>
                        <a:t>0.12 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US" sz="700" b="1" i="0" u="none" strike="noStrike" dirty="0">
                          <a:effectLst/>
                          <a:latin typeface="ＭＳ Ｐゴシック"/>
                        </a:rPr>
                        <a:t>Increase fermentation by contained sugar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06319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effectLst/>
                          <a:latin typeface="ＭＳ Ｐゴシック"/>
                        </a:rPr>
                        <a:t>TP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effectLst/>
                          <a:latin typeface="ＭＳ Ｐゴシック"/>
                        </a:rPr>
                        <a:t>0.06 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40 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1" i="0" u="none" strike="noStrike" dirty="0">
                          <a:effectLst/>
                          <a:latin typeface="ＭＳ Ｐゴシック"/>
                        </a:rPr>
                        <a:t>0.00 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1" i="0" u="none" strike="noStrike" dirty="0">
                          <a:effectLst/>
                          <a:latin typeface="ＭＳ Ｐゴシック"/>
                        </a:rPr>
                        <a:t>60 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06319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effectLst/>
                          <a:latin typeface="ＭＳ Ｐゴシック"/>
                        </a:rPr>
                        <a:t>TK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effectLst/>
                          <a:latin typeface="ＭＳ Ｐゴシック"/>
                        </a:rPr>
                        <a:t>2.46 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1" i="0" u="none" strike="noStrike" dirty="0">
                          <a:effectLst/>
                          <a:latin typeface="ＭＳ Ｐゴシック"/>
                        </a:rPr>
                        <a:t>0.24 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0631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effectLst/>
                          <a:latin typeface="ＭＳ Ｐゴシック"/>
                        </a:rPr>
                        <a:t>Goat manure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effectLst/>
                          <a:latin typeface="ＭＳ Ｐゴシック"/>
                        </a:rPr>
                        <a:t>TN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effectLst/>
                          <a:latin typeface="ＭＳ Ｐゴシック"/>
                        </a:rPr>
                        <a:t>1.37 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effectLst/>
                          <a:latin typeface="ＭＳ Ｐゴシック"/>
                        </a:rPr>
                        <a:t>25.0 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1" i="0" u="none" strike="noStrike" dirty="0">
                          <a:effectLst/>
                          <a:latin typeface="ＭＳ Ｐゴシック"/>
                        </a:rPr>
                        <a:t>0.34 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US" sz="700" b="1" i="0" u="none" strike="noStrike" dirty="0">
                          <a:effectLst/>
                          <a:latin typeface="ＭＳ Ｐゴシック"/>
                        </a:rPr>
                        <a:t>Improve C/N ratio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06319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effectLst/>
                          <a:latin typeface="ＭＳ Ｐゴシック"/>
                        </a:rPr>
                        <a:t>TP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effectLst/>
                          <a:latin typeface="ＭＳ Ｐゴシック"/>
                        </a:rPr>
                        <a:t>0.30 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14 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1" i="0" u="none" strike="noStrike" dirty="0">
                          <a:effectLst/>
                          <a:latin typeface="ＭＳ Ｐゴシック"/>
                        </a:rPr>
                        <a:t>0.07 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1" i="0" u="none" strike="noStrike" dirty="0">
                          <a:effectLst/>
                          <a:latin typeface="ＭＳ Ｐゴシック"/>
                        </a:rPr>
                        <a:t>150 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06319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effectLst/>
                          <a:latin typeface="ＭＳ Ｐゴシック"/>
                        </a:rPr>
                        <a:t>TK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effectLst/>
                          <a:latin typeface="ＭＳ Ｐゴシック"/>
                        </a:rPr>
                        <a:t>0.98 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1" i="0" u="none" strike="noStrike" dirty="0">
                          <a:effectLst/>
                          <a:latin typeface="ＭＳ Ｐゴシック"/>
                        </a:rPr>
                        <a:t>0.24 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0631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effectLst/>
                          <a:latin typeface="ＭＳ Ｐゴシック"/>
                        </a:rPr>
                        <a:t>Chicken manure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effectLst/>
                          <a:latin typeface="ＭＳ Ｐゴシック"/>
                        </a:rPr>
                        <a:t>TN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effectLst/>
                          <a:latin typeface="ＭＳ Ｐゴシック"/>
                        </a:rPr>
                        <a:t>2.06 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effectLst/>
                          <a:latin typeface="ＭＳ Ｐゴシック"/>
                        </a:rPr>
                        <a:t>25.0 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1" i="0" u="none" strike="noStrike" dirty="0">
                          <a:effectLst/>
                          <a:latin typeface="ＭＳ Ｐゴシック"/>
                        </a:rPr>
                        <a:t>0.51 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US" sz="700" b="1" i="0" u="none" strike="noStrike" dirty="0">
                          <a:effectLst/>
                          <a:latin typeface="ＭＳ Ｐゴシック"/>
                        </a:rPr>
                        <a:t>Improve C/N ratio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06319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effectLst/>
                          <a:latin typeface="ＭＳ Ｐゴシック"/>
                        </a:rPr>
                        <a:t>TP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effectLst/>
                          <a:latin typeface="ＭＳ Ｐゴシック"/>
                        </a:rPr>
                        <a:t>0.25 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7 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1" i="0" u="none" strike="noStrike" dirty="0">
                          <a:effectLst/>
                          <a:latin typeface="ＭＳ Ｐゴシック"/>
                        </a:rPr>
                        <a:t>0.06 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1" i="0" u="none" strike="noStrike" dirty="0">
                          <a:effectLst/>
                          <a:latin typeface="ＭＳ Ｐゴシック"/>
                        </a:rPr>
                        <a:t>150 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06319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effectLst/>
                          <a:latin typeface="ＭＳ Ｐゴシック"/>
                        </a:rPr>
                        <a:t>TK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effectLst/>
                          <a:latin typeface="ＭＳ Ｐゴシック"/>
                        </a:rPr>
                        <a:t>1.24 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1" i="0" u="none" strike="noStrike" dirty="0">
                          <a:effectLst/>
                          <a:latin typeface="ＭＳ Ｐゴシック"/>
                        </a:rPr>
                        <a:t>0.31 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16638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effectLst/>
                          <a:latin typeface="ＭＳ Ｐゴシック"/>
                        </a:rPr>
                        <a:t>Total</a:t>
                      </a:r>
                    </a:p>
                  </a:txBody>
                  <a:tcPr marL="6655" marR="6655" marT="665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effectLst/>
                          <a:latin typeface="ＭＳ Ｐゴシック"/>
                        </a:rPr>
                        <a:t>design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effectLst/>
                          <a:latin typeface="ＭＳ Ｐゴシック"/>
                        </a:rPr>
                        <a:t>100.0 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/>
                        </a:rPr>
                        <a:t>22 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1" i="0" u="none" strike="noStrike" dirty="0">
                          <a:effectLst/>
                          <a:latin typeface="ＭＳ Ｐゴシック"/>
                        </a:rPr>
                        <a:t>0.98 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1" i="0" u="none" strike="noStrike" dirty="0">
                          <a:effectLst/>
                          <a:latin typeface="ＭＳ Ｐゴシック"/>
                        </a:rPr>
                        <a:t>0.07 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1" i="0" u="none" strike="noStrike" dirty="0">
                          <a:effectLst/>
                          <a:latin typeface="ＭＳ Ｐゴシック"/>
                        </a:rPr>
                        <a:t>0.48 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1" i="0" u="none" strike="noStrike" dirty="0">
                          <a:effectLst/>
                          <a:latin typeface="ＭＳ Ｐゴシック"/>
                        </a:rPr>
                        <a:t>600 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dirty="0">
                          <a:effectLst/>
                          <a:latin typeface="ＭＳ Ｐゴシック"/>
                        </a:rPr>
                        <a:t>kg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3061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effectLst/>
                          <a:latin typeface="ＭＳ Ｐゴシック"/>
                        </a:rPr>
                        <a:t>NYLA liquid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effectLst/>
                          <a:latin typeface="ＭＳ Ｐゴシック"/>
                        </a:rPr>
                        <a:t>　</a:t>
                      </a:r>
                    </a:p>
                  </a:txBody>
                  <a:tcPr marL="6655" marR="6655" marT="665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effectLst/>
                          <a:latin typeface="ＭＳ Ｐゴシック"/>
                        </a:rPr>
                        <a:t>5.0 </a:t>
                      </a:r>
                    </a:p>
                  </a:txBody>
                  <a:tcPr marL="6655" marR="6655" marT="6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effectLst/>
                          <a:latin typeface="ＭＳ Ｐゴシック"/>
                        </a:rPr>
                        <a:t>-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effectLst/>
                          <a:latin typeface="ＭＳ Ｐゴシック"/>
                        </a:rPr>
                        <a:t>-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effectLst/>
                          <a:latin typeface="ＭＳ Ｐゴシック"/>
                        </a:rPr>
                        <a:t>-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effectLst/>
                          <a:latin typeface="ＭＳ Ｐゴシック"/>
                        </a:rPr>
                        <a:t>-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1" i="0" u="none" strike="noStrike" dirty="0">
                          <a:effectLst/>
                          <a:latin typeface="ＭＳ Ｐゴシック"/>
                        </a:rPr>
                        <a:t>30 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effectLst/>
                          <a:latin typeface="ＭＳ Ｐゴシック"/>
                        </a:rPr>
                        <a:t>Increase fermentation </a:t>
                      </a:r>
                      <a:br>
                        <a:rPr lang="en-US" sz="900" b="1" i="0" u="none" strike="noStrike" dirty="0">
                          <a:effectLst/>
                          <a:latin typeface="ＭＳ Ｐゴシック"/>
                        </a:rPr>
                      </a:br>
                      <a:r>
                        <a:rPr lang="en-US" sz="900" b="1" i="0" u="none" strike="noStrike" dirty="0">
                          <a:effectLst/>
                          <a:latin typeface="ＭＳ Ｐゴシック"/>
                        </a:rPr>
                        <a:t>decrease smell</a:t>
                      </a:r>
                    </a:p>
                  </a:txBody>
                  <a:tcPr marL="6655" marR="6655" marT="66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153075"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 dirty="0">
                        <a:effectLst/>
                        <a:latin typeface="ＭＳ Ｐゴシック"/>
                      </a:endParaRPr>
                    </a:p>
                  </a:txBody>
                  <a:tcPr marL="6655" marR="6655" marT="66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 dirty="0">
                        <a:effectLst/>
                        <a:latin typeface="ＭＳ Ｐゴシック"/>
                      </a:endParaRPr>
                    </a:p>
                  </a:txBody>
                  <a:tcPr marL="6655" marR="6655" marT="66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 dirty="0">
                        <a:effectLst/>
                        <a:latin typeface="ＭＳ Ｐゴシック"/>
                      </a:endParaRPr>
                    </a:p>
                  </a:txBody>
                  <a:tcPr marL="6655" marR="6655" marT="66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 dirty="0">
                        <a:effectLst/>
                        <a:latin typeface="ＭＳ Ｐゴシック"/>
                      </a:endParaRPr>
                    </a:p>
                  </a:txBody>
                  <a:tcPr marL="6655" marR="6655" marT="66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 dirty="0">
                        <a:effectLst/>
                        <a:latin typeface="ＭＳ Ｐゴシック"/>
                      </a:endParaRPr>
                    </a:p>
                  </a:txBody>
                  <a:tcPr marL="6655" marR="6655" marT="66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 dirty="0">
                        <a:effectLst/>
                        <a:latin typeface="ＭＳ Ｐゴシック"/>
                      </a:endParaRPr>
                    </a:p>
                  </a:txBody>
                  <a:tcPr marL="6655" marR="6655" marT="66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 dirty="0">
                        <a:effectLst/>
                        <a:latin typeface="ＭＳ Ｐゴシック"/>
                      </a:endParaRPr>
                    </a:p>
                  </a:txBody>
                  <a:tcPr marL="6655" marR="6655" marT="66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 dirty="0">
                        <a:effectLst/>
                        <a:latin typeface="ＭＳ Ｐゴシック"/>
                      </a:endParaRPr>
                    </a:p>
                  </a:txBody>
                  <a:tcPr marL="6655" marR="6655" marT="66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 dirty="0">
                        <a:effectLst/>
                        <a:latin typeface="ＭＳ Ｐゴシック"/>
                      </a:endParaRPr>
                    </a:p>
                  </a:txBody>
                  <a:tcPr marL="6655" marR="6655" marT="66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 dirty="0">
                        <a:effectLst/>
                        <a:latin typeface="ＭＳ Ｐゴシック"/>
                      </a:endParaRPr>
                    </a:p>
                  </a:txBody>
                  <a:tcPr marL="6655" marR="6655" marT="66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695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Mae Fah Luang Gard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041" y="2669515"/>
            <a:ext cx="4558989" cy="311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67638"/>
          </a:xfrm>
        </p:spPr>
        <p:txBody>
          <a:bodyPr/>
          <a:lstStyle/>
          <a:p>
            <a:r>
              <a:rPr lang="en-US" b="1" dirty="0" smtClean="0">
                <a:latin typeface="Century Gothic" pitchFamily="34" charset="0"/>
              </a:rPr>
              <a:t>Today’s Agenda</a:t>
            </a:r>
            <a:endParaRPr lang="en-US" b="1" dirty="0">
              <a:latin typeface="Century Gothic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1783080" y="2326686"/>
            <a:ext cx="4693920" cy="731520"/>
          </a:xfrm>
          <a:prstGeom prst="roundRect">
            <a:avLst>
              <a:gd name="adj" fmla="val 10000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shade val="80000"/>
              <a:hueOff val="-44139"/>
              <a:satOff val="-1091"/>
              <a:lumOff val="6247"/>
              <a:alphaOff val="0"/>
            </a:schemeClr>
          </a:fillRef>
          <a:effectRef idx="2">
            <a:schemeClr val="accent4">
              <a:shade val="80000"/>
              <a:hueOff val="-44139"/>
              <a:satOff val="-1091"/>
              <a:lumOff val="6247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Rounded Rectangle 6"/>
          <p:cNvSpPr/>
          <p:nvPr/>
        </p:nvSpPr>
        <p:spPr>
          <a:xfrm>
            <a:off x="1804504" y="2348111"/>
            <a:ext cx="4596295" cy="688669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suggestion</a:t>
            </a:r>
            <a:endParaRPr lang="en-U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783080" y="3312206"/>
            <a:ext cx="4693920" cy="731520"/>
          </a:xfrm>
          <a:prstGeom prst="roundRect">
            <a:avLst>
              <a:gd name="adj" fmla="val 1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shade val="80000"/>
              <a:hueOff val="-88279"/>
              <a:satOff val="-2183"/>
              <a:lumOff val="12494"/>
              <a:alphaOff val="0"/>
            </a:schemeClr>
          </a:fillRef>
          <a:effectRef idx="2">
            <a:schemeClr val="accent4">
              <a:shade val="80000"/>
              <a:hueOff val="-88279"/>
              <a:satOff val="-2183"/>
              <a:lumOff val="12494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Rounded Rectangle 8"/>
          <p:cNvSpPr/>
          <p:nvPr/>
        </p:nvSpPr>
        <p:spPr>
          <a:xfrm>
            <a:off x="1804504" y="3333631"/>
            <a:ext cx="4596295" cy="688669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Contribution</a:t>
            </a:r>
            <a:endParaRPr lang="en-U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783080" y="4297726"/>
            <a:ext cx="4693920" cy="731520"/>
          </a:xfrm>
          <a:prstGeom prst="roundRect">
            <a:avLst>
              <a:gd name="adj" fmla="val 10000"/>
            </a:avLst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shade val="80000"/>
              <a:hueOff val="-132418"/>
              <a:satOff val="-3274"/>
              <a:lumOff val="18741"/>
              <a:alphaOff val="0"/>
            </a:schemeClr>
          </a:fillRef>
          <a:effectRef idx="2">
            <a:schemeClr val="accent4">
              <a:shade val="80000"/>
              <a:hueOff val="-132418"/>
              <a:satOff val="-3274"/>
              <a:lumOff val="18741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Rounded Rectangle 10"/>
          <p:cNvSpPr/>
          <p:nvPr/>
        </p:nvSpPr>
        <p:spPr>
          <a:xfrm>
            <a:off x="1804504" y="4319151"/>
            <a:ext cx="4596295" cy="688669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Conclusion</a:t>
            </a:r>
          </a:p>
        </p:txBody>
      </p:sp>
      <p:pic>
        <p:nvPicPr>
          <p:cNvPr id="23560" name="Picture 8" descr="http://t3.gstatic.com/images?q=tbn:ANd9GcQtd1vpk16uNmjComABOBuzhLimo_iy3Qk3mpdLWLM_11fjHHytWw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231" b="28427"/>
          <a:stretch/>
        </p:blipFill>
        <p:spPr bwMode="auto">
          <a:xfrm>
            <a:off x="668116" y="2348111"/>
            <a:ext cx="1111142" cy="785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2" name="Picture 10" descr="http://www.vabs.org.uk/wp-content/uploads/2012/05/Screen-Shot-2012-05-29-at-18.50.39-300x23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54" y="4229169"/>
            <a:ext cx="1104195" cy="868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thumbs.dreamstime.com/t/d-man-contribution-concept-white-background-front-angle-view-4731076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" y="3264987"/>
            <a:ext cx="1272312" cy="84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正方形/長方形 15"/>
          <p:cNvSpPr/>
          <p:nvPr/>
        </p:nvSpPr>
        <p:spPr>
          <a:xfrm>
            <a:off x="24441" y="1036358"/>
            <a:ext cx="9144000" cy="5791216"/>
          </a:xfrm>
          <a:prstGeom prst="rect">
            <a:avLst/>
          </a:prstGeom>
          <a:solidFill>
            <a:schemeClr val="accent5">
              <a:lumMod val="20000"/>
              <a:lumOff val="80000"/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5124" name="Picture 4" descr="https://coursera-course-photos.s3.amazonaws.com/6e/c02c90d08611e3bb7b4ba94dd73d39/Learning-How-to-Learn-Logo-with-text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648" b="16568"/>
          <a:stretch/>
        </p:blipFill>
        <p:spPr bwMode="auto">
          <a:xfrm>
            <a:off x="784416" y="1160758"/>
            <a:ext cx="895159" cy="1049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ounded Rectangle 22"/>
          <p:cNvSpPr/>
          <p:nvPr/>
        </p:nvSpPr>
        <p:spPr>
          <a:xfrm>
            <a:off x="1783080" y="1341166"/>
            <a:ext cx="4693920" cy="731520"/>
          </a:xfrm>
          <a:prstGeom prst="roundRect">
            <a:avLst>
              <a:gd name="adj" fmla="val 10000"/>
            </a:avLst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shade val="80000"/>
              <a:hueOff val="0"/>
              <a:satOff val="0"/>
              <a:lumOff val="0"/>
              <a:alphaOff val="0"/>
            </a:schemeClr>
          </a:fillRef>
          <a:effectRef idx="2">
            <a:schemeClr val="accent4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4" name="Rounded Rectangle 4"/>
          <p:cNvSpPr/>
          <p:nvPr/>
        </p:nvSpPr>
        <p:spPr>
          <a:xfrm>
            <a:off x="1804505" y="1362591"/>
            <a:ext cx="3818966" cy="688670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What I learned</a:t>
            </a:r>
            <a:endParaRPr lang="en-U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79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315200" y="5896303"/>
            <a:ext cx="1828800" cy="9616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698715" y="357510"/>
            <a:ext cx="7886700" cy="767638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Century Gothic" pitchFamily="34" charset="0"/>
              </a:rPr>
              <a:t>To understand current situation</a:t>
            </a:r>
            <a:endParaRPr lang="en-US" b="1" dirty="0">
              <a:latin typeface="Century Gothic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1889" y="955871"/>
            <a:ext cx="88917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65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65000"/>
              <a:defRPr/>
            </a:pPr>
            <a:r>
              <a:rPr lang="en-US" sz="1600" b="1" dirty="0">
                <a:solidFill>
                  <a:prstClr val="black"/>
                </a:solidFill>
                <a:latin typeface="Century Gothic" pitchFamily="34" charset="0"/>
                <a:cs typeface="EucrosiaUPC" pitchFamily="18" charset="-34"/>
              </a:rPr>
              <a:t>4</a:t>
            </a:r>
            <a:r>
              <a:rPr lang="en-US" sz="1600" b="1" dirty="0" smtClean="0">
                <a:solidFill>
                  <a:prstClr val="black"/>
                </a:solidFill>
                <a:latin typeface="Century Gothic" pitchFamily="34" charset="0"/>
                <a:cs typeface="EucrosiaUPC" pitchFamily="18" charset="-34"/>
              </a:rPr>
              <a:t> in-depth lectures and interviews in Bangkok, Nan province, Doi Tung, Pang Mahan 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2757949"/>
              </p:ext>
            </p:extLst>
          </p:nvPr>
        </p:nvGraphicFramePr>
        <p:xfrm>
          <a:off x="141889" y="1294425"/>
          <a:ext cx="8793762" cy="473753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983238"/>
                <a:gridCol w="1080180"/>
                <a:gridCol w="1038634"/>
                <a:gridCol w="983239"/>
                <a:gridCol w="983239"/>
                <a:gridCol w="913997"/>
                <a:gridCol w="1010938"/>
                <a:gridCol w="913997"/>
                <a:gridCol w="886300"/>
              </a:tblGrid>
              <a:tr h="53891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400" b="1" kern="1200" dirty="0" smtClean="0">
                          <a:solidFill>
                            <a:schemeClr val="bg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Day</a:t>
                      </a:r>
                      <a:endParaRPr lang="en-US" sz="1400" b="1" kern="1200" dirty="0">
                        <a:solidFill>
                          <a:schemeClr val="bg1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algn="ctr"/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Day1 </a:t>
                      </a: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August 3</a:t>
                      </a:r>
                      <a:r>
                        <a:rPr lang="en-US" sz="1200" b="1" baseline="30000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rd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algn="ctr"/>
                      <a:endParaRPr lang="en-US" sz="1200" b="0" dirty="0">
                        <a:solidFill>
                          <a:schemeClr val="bg1"/>
                        </a:solidFill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algn="ctr"/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Day2</a:t>
                      </a: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4</a:t>
                      </a:r>
                      <a:r>
                        <a:rPr lang="en-US" sz="1200" b="1" baseline="30000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th</a:t>
                      </a: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200" b="0" dirty="0" smtClean="0">
                        <a:solidFill>
                          <a:schemeClr val="bg1"/>
                        </a:solidFill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Day3</a:t>
                      </a: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5</a:t>
                      </a:r>
                      <a:r>
                        <a:rPr lang="en-US" sz="1200" b="1" baseline="30000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th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0" dirty="0">
                        <a:solidFill>
                          <a:schemeClr val="bg1"/>
                        </a:solidFill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0" dirty="0">
                        <a:solidFill>
                          <a:schemeClr val="bg1"/>
                        </a:solidFill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Day4</a:t>
                      </a: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6</a:t>
                      </a:r>
                      <a:r>
                        <a:rPr lang="en-US" sz="1200" b="1" baseline="30000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th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</a:tr>
              <a:tr h="510547"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Location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ja-JP" sz="1200" b="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entury Gothic" pitchFamily="34" charset="0"/>
                        </a:rPr>
                        <a:t>Bangkok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Century Gothic" pitchFamily="34" charset="0"/>
                        </a:rPr>
                        <a:t>Nan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Century Gothic" pitchFamily="34" charset="0"/>
                        </a:rPr>
                        <a:t>Doi Tung</a:t>
                      </a:r>
                    </a:p>
                  </a:txBody>
                  <a:tcPr anchor="ctr"/>
                </a:tc>
              </a:tr>
              <a:tr h="510547">
                <a:tc vMerge="1"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400" b="1" kern="1200" dirty="0" smtClean="0">
                        <a:solidFill>
                          <a:schemeClr val="tx1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entury Gothic" pitchFamily="34" charset="0"/>
                        </a:rPr>
                        <a:t>MFLF office</a:t>
                      </a: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entury Gothic" pitchFamily="34" charset="0"/>
                        </a:rPr>
                        <a:t>AEON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entury Gothic" pitchFamily="34" charset="0"/>
                        </a:rPr>
                        <a:t>TOPVALU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entury Gothic" pitchFamily="34" charset="0"/>
                        </a:rPr>
                        <a:t>Thailand</a:t>
                      </a: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Century Gothic" pitchFamily="34" charset="0"/>
                        </a:rPr>
                        <a:t>Reforestation</a:t>
                      </a:r>
                      <a:r>
                        <a:rPr lang="en-US" sz="1200" b="0" baseline="0" dirty="0" smtClean="0">
                          <a:latin typeface="Century Gothic" pitchFamily="34" charset="0"/>
                        </a:rPr>
                        <a:t> project office</a:t>
                      </a: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dirty="0" smtClean="0">
                          <a:latin typeface="Century Gothic" pitchFamily="34" charset="0"/>
                        </a:rPr>
                        <a:t>Visit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dirty="0" smtClean="0">
                          <a:latin typeface="Century Gothic" pitchFamily="34" charset="0"/>
                        </a:rPr>
                        <a:t>Villagers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dirty="0" smtClean="0">
                          <a:latin typeface="Century Gothic" pitchFamily="34" charset="0"/>
                        </a:rPr>
                        <a:t>And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dirty="0" smtClean="0">
                          <a:latin typeface="Century Gothic" pitchFamily="34" charset="0"/>
                        </a:rPr>
                        <a:t>Ban Por</a:t>
                      </a:r>
                      <a:r>
                        <a:rPr lang="en-US" altLang="ja-JP" sz="1200" b="0" baseline="0" dirty="0" smtClean="0">
                          <a:latin typeface="Century Gothic" pitchFamily="34" charset="0"/>
                        </a:rPr>
                        <a:t> weir</a:t>
                      </a:r>
                      <a:endParaRPr lang="en-US" altLang="ja-JP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Century Gothic" pitchFamily="34" charset="0"/>
                        </a:rPr>
                        <a:t>Nam</a:t>
                      </a:r>
                      <a:r>
                        <a:rPr lang="en-US" sz="1200" b="0" baseline="0" dirty="0" smtClean="0">
                          <a:latin typeface="Century Gothic" pitchFamily="34" charset="0"/>
                        </a:rPr>
                        <a:t> Bang Weir</a:t>
                      </a: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Century Gothic" pitchFamily="34" charset="0"/>
                        </a:rPr>
                        <a:t>Reforestation project office in Pieng Kor</a:t>
                      </a:r>
                      <a:r>
                        <a:rPr lang="en-US" sz="1200" b="0" baseline="0" dirty="0" smtClean="0">
                          <a:latin typeface="Century Gothic" pitchFamily="34" charset="0"/>
                        </a:rPr>
                        <a:t> village</a:t>
                      </a: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Century Gothic" pitchFamily="34" charset="0"/>
                        </a:rPr>
                        <a:t>The village in Maung</a:t>
                      </a:r>
                      <a:r>
                        <a:rPr lang="en-US" sz="1200" b="0" baseline="0" dirty="0" smtClean="0">
                          <a:latin typeface="Century Gothic" pitchFamily="34" charset="0"/>
                        </a:rPr>
                        <a:t> district</a:t>
                      </a: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Century Gothic" pitchFamily="34" charset="0"/>
                        </a:rPr>
                        <a:t>Doi Tung Area</a:t>
                      </a:r>
                    </a:p>
                  </a:txBody>
                  <a:tcPr anchor="ctr"/>
                </a:tc>
              </a:tr>
              <a:tr h="510547">
                <a:tc rowSpan="2"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Activities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Century Gothic" pitchFamily="34" charset="0"/>
                        </a:rPr>
                        <a:t>Briefing</a:t>
                      </a:r>
                      <a:r>
                        <a:rPr lang="en-US" sz="1200" b="0" baseline="0" dirty="0" smtClean="0">
                          <a:latin typeface="Century Gothic" pitchFamily="34" charset="0"/>
                        </a:rPr>
                        <a:t> on the work of MFLF</a:t>
                      </a: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Century Gothic" pitchFamily="34" charset="0"/>
                        </a:rPr>
                        <a:t>Interview</a:t>
                      </a:r>
                      <a:r>
                        <a:rPr lang="en-US" sz="1200" b="0" baseline="0" dirty="0" smtClean="0">
                          <a:latin typeface="Century Gothic" pitchFamily="34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baseline="0" dirty="0" smtClean="0">
                          <a:latin typeface="Century Gothic" pitchFamily="34" charset="0"/>
                        </a:rPr>
                        <a:t>with CEO about production policy of  TOPVALU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dirty="0" smtClean="0">
                          <a:latin typeface="Century Gothic" pitchFamily="34" charset="0"/>
                        </a:rPr>
                        <a:t>Briefing</a:t>
                      </a:r>
                      <a:r>
                        <a:rPr lang="en-US" altLang="ja-JP" sz="1200" b="0" baseline="0" dirty="0" smtClean="0">
                          <a:latin typeface="Century Gothic" pitchFamily="34" charset="0"/>
                        </a:rPr>
                        <a:t> on the work in Nan province</a:t>
                      </a:r>
                      <a:endParaRPr lang="en-US" altLang="ja-JP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Century Gothic" pitchFamily="34" charset="0"/>
                        </a:rPr>
                        <a:t>To</a:t>
                      </a:r>
                      <a:r>
                        <a:rPr lang="en-US" sz="1200" b="0" baseline="0" dirty="0" smtClean="0">
                          <a:latin typeface="Century Gothic" pitchFamily="34" charset="0"/>
                        </a:rPr>
                        <a:t> know integrated farming</a:t>
                      </a: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Century Gothic" pitchFamily="34" charset="0"/>
                        </a:rPr>
                        <a:t>To</a:t>
                      </a:r>
                      <a:r>
                        <a:rPr lang="en-US" sz="1200" b="0" baseline="0" dirty="0" smtClean="0">
                          <a:latin typeface="Century Gothic" pitchFamily="34" charset="0"/>
                        </a:rPr>
                        <a:t> understand how to be engaged to construction of the weir</a:t>
                      </a: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dirty="0" smtClean="0">
                          <a:latin typeface="Century Gothic" pitchFamily="34" charset="0"/>
                        </a:rPr>
                        <a:t>To know people centric approach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dirty="0" smtClean="0">
                          <a:latin typeface="Century Gothic" pitchFamily="34" charset="0"/>
                        </a:rPr>
                        <a:t>To know application</a:t>
                      </a:r>
                      <a:r>
                        <a:rPr lang="en-US" altLang="ja-JP" sz="1200" b="0" baseline="0" dirty="0" smtClean="0">
                          <a:latin typeface="Century Gothic" pitchFamily="34" charset="0"/>
                        </a:rPr>
                        <a:t> of Doi Tung model in Nan province</a:t>
                      </a:r>
                      <a:endParaRPr lang="en-US" altLang="ja-JP" sz="1200" b="0" dirty="0" smtClean="0">
                        <a:latin typeface="Century Gothic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Century Gothic" pitchFamily="34" charset="0"/>
                        </a:rPr>
                        <a:t>To know Doi Tung</a:t>
                      </a:r>
                      <a:r>
                        <a:rPr lang="en-US" sz="1200" b="0" baseline="0" dirty="0" smtClean="0">
                          <a:latin typeface="Century Gothic" pitchFamily="34" charset="0"/>
                        </a:rPr>
                        <a:t> activity</a:t>
                      </a: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</a:tr>
              <a:tr h="510547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kern="1200" dirty="0" smtClean="0">
                        <a:solidFill>
                          <a:schemeClr val="tx1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365760" y="6230377"/>
            <a:ext cx="8340719" cy="544178"/>
            <a:chOff x="-168471" y="4428681"/>
            <a:chExt cx="3393387" cy="716240"/>
          </a:xfrm>
        </p:grpSpPr>
        <p:sp>
          <p:nvSpPr>
            <p:cNvPr id="8" name="Rounded Rectangle 7"/>
            <p:cNvSpPr/>
            <p:nvPr/>
          </p:nvSpPr>
          <p:spPr>
            <a:xfrm>
              <a:off x="-168471" y="4428681"/>
              <a:ext cx="3393387" cy="71624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-82264" y="4600743"/>
              <a:ext cx="33071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 smtClean="0"/>
                <a:t>I would </a:t>
              </a:r>
              <a:r>
                <a:rPr lang="en-US" altLang="ja-JP" dirty="0"/>
                <a:t>like to extend my appreciation to </a:t>
              </a:r>
              <a:r>
                <a:rPr lang="en-US" altLang="ja-JP" dirty="0" smtClean="0"/>
                <a:t>all staffs and stakeholders </a:t>
              </a:r>
              <a:r>
                <a:rPr lang="en-US" altLang="ja-JP" dirty="0"/>
                <a:t>for </a:t>
              </a:r>
              <a:r>
                <a:rPr lang="en-US" altLang="ja-JP" dirty="0" smtClean="0"/>
                <a:t>my study visit</a:t>
              </a:r>
              <a:endParaRPr lang="en-US" b="1" dirty="0">
                <a:latin typeface="Century Gothic" pitchFamily="34" charset="0"/>
              </a:endParaRPr>
            </a:p>
          </p:txBody>
        </p:sp>
      </p:grpSp>
      <p:pic>
        <p:nvPicPr>
          <p:cNvPr id="24" name="図 2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0" t="-1473" r="11250" b="11055"/>
          <a:stretch/>
        </p:blipFill>
        <p:spPr>
          <a:xfrm>
            <a:off x="4224759" y="5081286"/>
            <a:ext cx="1011922" cy="885452"/>
          </a:xfrm>
          <a:prstGeom prst="rect">
            <a:avLst/>
          </a:prstGeom>
        </p:spPr>
      </p:pic>
      <p:pic>
        <p:nvPicPr>
          <p:cNvPr id="26" name="図 2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8"/>
          <a:stretch/>
        </p:blipFill>
        <p:spPr>
          <a:xfrm>
            <a:off x="1083489" y="5081286"/>
            <a:ext cx="1080978" cy="885452"/>
          </a:xfrm>
          <a:prstGeom prst="rect">
            <a:avLst/>
          </a:prstGeom>
        </p:spPr>
      </p:pic>
      <p:pic>
        <p:nvPicPr>
          <p:cNvPr id="27" name="図 2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035"/>
          <a:stretch/>
        </p:blipFill>
        <p:spPr>
          <a:xfrm rot="5400000">
            <a:off x="2240742" y="5028161"/>
            <a:ext cx="885452" cy="991702"/>
          </a:xfrm>
          <a:prstGeom prst="rect">
            <a:avLst/>
          </a:prstGeom>
        </p:spPr>
      </p:pic>
      <p:pic>
        <p:nvPicPr>
          <p:cNvPr id="28" name="図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785" y="5081286"/>
            <a:ext cx="925973" cy="885452"/>
          </a:xfrm>
          <a:prstGeom prst="rect">
            <a:avLst/>
          </a:prstGeom>
        </p:spPr>
      </p:pic>
      <p:pic>
        <p:nvPicPr>
          <p:cNvPr id="29" name="図 2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9"/>
          <a:stretch/>
        </p:blipFill>
        <p:spPr>
          <a:xfrm>
            <a:off x="7133092" y="5116012"/>
            <a:ext cx="906686" cy="885452"/>
          </a:xfrm>
          <a:prstGeom prst="rect">
            <a:avLst/>
          </a:prstGeom>
        </p:spPr>
      </p:pic>
      <p:pic>
        <p:nvPicPr>
          <p:cNvPr id="30" name="図 2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58" t="18876" r="21109"/>
          <a:stretch/>
        </p:blipFill>
        <p:spPr>
          <a:xfrm>
            <a:off x="5259830" y="5104437"/>
            <a:ext cx="863177" cy="850726"/>
          </a:xfrm>
          <a:prstGeom prst="rect">
            <a:avLst/>
          </a:prstGeom>
        </p:spPr>
      </p:pic>
      <p:pic>
        <p:nvPicPr>
          <p:cNvPr id="31" name="図 3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34" r="13077" b="9789"/>
          <a:stretch/>
        </p:blipFill>
        <p:spPr>
          <a:xfrm>
            <a:off x="6123007" y="5130471"/>
            <a:ext cx="994578" cy="824692"/>
          </a:xfrm>
          <a:prstGeom prst="rect">
            <a:avLst/>
          </a:prstGeom>
        </p:spPr>
      </p:pic>
      <p:pic>
        <p:nvPicPr>
          <p:cNvPr id="32" name="図 3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5" t="9325" r="11232"/>
          <a:stretch/>
        </p:blipFill>
        <p:spPr>
          <a:xfrm>
            <a:off x="8039778" y="5101055"/>
            <a:ext cx="850303" cy="854108"/>
          </a:xfrm>
          <a:prstGeom prst="rect">
            <a:avLst/>
          </a:prstGeom>
        </p:spPr>
      </p:pic>
      <p:sp>
        <p:nvSpPr>
          <p:cNvPr id="18" name="Snip Single Corner Rectangle 8"/>
          <p:cNvSpPr/>
          <p:nvPr/>
        </p:nvSpPr>
        <p:spPr>
          <a:xfrm>
            <a:off x="-1364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rgbClr val="F231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What I learned</a:t>
            </a:r>
            <a:endParaRPr lang="en-US" sz="1100" b="1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87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315200" y="5896303"/>
            <a:ext cx="1828800" cy="9616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1225229" y="77958"/>
            <a:ext cx="7886700" cy="767638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Century Gothic" pitchFamily="34" charset="0"/>
              </a:rPr>
              <a:t>To understand current situation</a:t>
            </a:r>
            <a:endParaRPr lang="en-US" b="1" dirty="0">
              <a:latin typeface="Century Gothic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1889" y="805396"/>
            <a:ext cx="8891751" cy="2997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65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65000"/>
              <a:defRPr/>
            </a:pPr>
            <a:r>
              <a:rPr lang="en-US" sz="1600" b="1" dirty="0" smtClean="0">
                <a:solidFill>
                  <a:prstClr val="black"/>
                </a:solidFill>
                <a:latin typeface="Century Gothic" pitchFamily="34" charset="0"/>
                <a:cs typeface="EucrosiaUPC" pitchFamily="18" charset="-34"/>
              </a:rPr>
              <a:t>4 in-depth interviews in Bangkok, Nan province, Doi</a:t>
            </a:r>
            <a:r>
              <a:rPr lang="en-US" sz="1600" b="1" dirty="0">
                <a:solidFill>
                  <a:prstClr val="black"/>
                </a:solidFill>
                <a:latin typeface="Century Gothic" pitchFamily="34" charset="0"/>
                <a:cs typeface="EucrosiaUPC" pitchFamily="18" charset="-34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entury Gothic" pitchFamily="34" charset="0"/>
                <a:cs typeface="EucrosiaUPC" pitchFamily="18" charset="-34"/>
              </a:rPr>
              <a:t>Tung, Pang Mahan</a:t>
            </a:r>
            <a:endParaRPr lang="en-US" sz="1600" b="1" dirty="0">
              <a:solidFill>
                <a:prstClr val="black"/>
              </a:solidFill>
              <a:latin typeface="Century Gothic" pitchFamily="34" charset="0"/>
              <a:cs typeface="EucrosiaUPC" pitchFamily="18" charset="-34"/>
            </a:endParaRPr>
          </a:p>
          <a:p>
            <a:pPr marL="1365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65000"/>
              <a:defRPr/>
            </a:pPr>
            <a:r>
              <a:rPr lang="en-US" sz="1600" b="1" dirty="0" smtClean="0">
                <a:solidFill>
                  <a:prstClr val="black"/>
                </a:solidFill>
                <a:latin typeface="Century Gothic" pitchFamily="34" charset="0"/>
                <a:cs typeface="EucrosiaUPC" pitchFamily="18" charset="-34"/>
              </a:rPr>
              <a:t> </a:t>
            </a:r>
          </a:p>
          <a:p>
            <a:pPr marL="1365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65000"/>
              <a:defRPr/>
            </a:pPr>
            <a:endParaRPr lang="en-US" sz="1600" b="1" dirty="0">
              <a:solidFill>
                <a:prstClr val="black"/>
              </a:solidFill>
              <a:latin typeface="Century Gothic" pitchFamily="34" charset="0"/>
              <a:cs typeface="EucrosiaUPC" pitchFamily="18" charset="-34"/>
            </a:endParaRPr>
          </a:p>
          <a:p>
            <a:pPr marL="1365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65000"/>
              <a:defRPr/>
            </a:pPr>
            <a:endParaRPr lang="en-US" sz="1600" b="1" dirty="0">
              <a:solidFill>
                <a:prstClr val="black"/>
              </a:solidFill>
              <a:latin typeface="Century Gothic" pitchFamily="34" charset="0"/>
              <a:cs typeface="EucrosiaUPC" pitchFamily="18" charset="-34"/>
            </a:endParaRPr>
          </a:p>
          <a:p>
            <a:pPr marL="422275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65000"/>
              <a:buFont typeface="Arial" pitchFamily="34" charset="0"/>
              <a:buChar char="•"/>
              <a:defRPr/>
            </a:pPr>
            <a:endParaRPr lang="en-US" sz="1600" b="1" dirty="0" smtClean="0">
              <a:solidFill>
                <a:prstClr val="black"/>
              </a:solidFill>
              <a:latin typeface="Century Gothic" pitchFamily="34" charset="0"/>
              <a:cs typeface="EucrosiaUPC" pitchFamily="18" charset="-34"/>
            </a:endParaRPr>
          </a:p>
          <a:p>
            <a:pPr marL="422275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65000"/>
              <a:buFont typeface="Arial" pitchFamily="34" charset="0"/>
              <a:buChar char="•"/>
              <a:defRPr/>
            </a:pPr>
            <a:endParaRPr lang="en-US" sz="1600" b="1" dirty="0">
              <a:solidFill>
                <a:prstClr val="black"/>
              </a:solidFill>
              <a:latin typeface="Century Gothic" pitchFamily="34" charset="0"/>
              <a:cs typeface="EucrosiaUPC" pitchFamily="18" charset="-34"/>
            </a:endParaRPr>
          </a:p>
          <a:p>
            <a:pPr marL="422275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65000"/>
              <a:buFont typeface="Arial" pitchFamily="34" charset="0"/>
              <a:buChar char="•"/>
              <a:defRPr/>
            </a:pPr>
            <a:endParaRPr lang="en-US" sz="1600" b="1" dirty="0" smtClean="0">
              <a:solidFill>
                <a:prstClr val="black"/>
              </a:solidFill>
              <a:latin typeface="Century Gothic" pitchFamily="34" charset="0"/>
              <a:cs typeface="EucrosiaUPC" pitchFamily="18" charset="-34"/>
            </a:endParaRPr>
          </a:p>
          <a:p>
            <a:pPr marL="422275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65000"/>
              <a:buFont typeface="Arial" pitchFamily="34" charset="0"/>
              <a:buChar char="•"/>
              <a:defRPr/>
            </a:pPr>
            <a:endParaRPr lang="en-US" sz="1600" b="1" dirty="0">
              <a:solidFill>
                <a:prstClr val="black"/>
              </a:solidFill>
              <a:latin typeface="Century Gothic" pitchFamily="34" charset="0"/>
              <a:cs typeface="EucrosiaUPC" pitchFamily="18" charset="-34"/>
            </a:endParaRPr>
          </a:p>
          <a:p>
            <a:pPr marL="422275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65000"/>
              <a:buFont typeface="Arial" pitchFamily="34" charset="0"/>
              <a:buChar char="•"/>
              <a:defRPr/>
            </a:pPr>
            <a:endParaRPr lang="en-US" sz="1600" b="1" dirty="0" smtClean="0">
              <a:solidFill>
                <a:prstClr val="black"/>
              </a:solidFill>
              <a:latin typeface="Century Gothic" pitchFamily="34" charset="0"/>
              <a:cs typeface="EucrosiaUPC" pitchFamily="18" charset="-34"/>
            </a:endParaRPr>
          </a:p>
          <a:p>
            <a:pPr marL="1365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65000"/>
              <a:defRPr/>
            </a:pPr>
            <a:endParaRPr lang="en-US" sz="1600" b="1" dirty="0" smtClean="0">
              <a:solidFill>
                <a:prstClr val="black"/>
              </a:solidFill>
              <a:latin typeface="Century Gothic" pitchFamily="34" charset="0"/>
              <a:cs typeface="EucrosiaUPC" pitchFamily="18" charset="-34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8576834"/>
              </p:ext>
            </p:extLst>
          </p:nvPr>
        </p:nvGraphicFramePr>
        <p:xfrm>
          <a:off x="107557" y="1166500"/>
          <a:ext cx="8891746" cy="519085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903166"/>
                <a:gridCol w="992213"/>
                <a:gridCol w="954051"/>
                <a:gridCol w="903167"/>
                <a:gridCol w="903167"/>
                <a:gridCol w="839564"/>
                <a:gridCol w="928610"/>
                <a:gridCol w="839564"/>
                <a:gridCol w="814122"/>
                <a:gridCol w="814122"/>
              </a:tblGrid>
              <a:tr h="48996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400" b="1" kern="1200" dirty="0" smtClean="0">
                          <a:solidFill>
                            <a:schemeClr val="bg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Date</a:t>
                      </a:r>
                      <a:endParaRPr lang="en-US" sz="1400" b="1" kern="1200" dirty="0">
                        <a:solidFill>
                          <a:schemeClr val="bg1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gridSpan="4"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algn="ctr"/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Day5</a:t>
                      </a: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7</a:t>
                      </a:r>
                      <a:r>
                        <a:rPr lang="en-US" sz="1200" b="1" baseline="30000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th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algn="ctr"/>
                      <a:endParaRPr lang="en-US" sz="1200" b="0" dirty="0">
                        <a:solidFill>
                          <a:schemeClr val="bg1"/>
                        </a:solidFill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algn="ctr"/>
                      <a:endParaRPr lang="en-US" sz="1200" b="0" dirty="0" smtClean="0">
                        <a:solidFill>
                          <a:schemeClr val="bg1"/>
                        </a:solidFill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200" b="0" dirty="0" smtClean="0">
                        <a:solidFill>
                          <a:schemeClr val="bg1"/>
                        </a:solidFill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Day6</a:t>
                      </a: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8</a:t>
                      </a:r>
                      <a:r>
                        <a:rPr lang="en-US" sz="1200" b="1" baseline="30000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th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0" dirty="0">
                        <a:solidFill>
                          <a:schemeClr val="bg1"/>
                        </a:solidFill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Day8</a:t>
                      </a: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10</a:t>
                      </a:r>
                      <a:r>
                        <a:rPr lang="en-US" sz="1200" b="1" baseline="30000" dirty="0" smtClean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th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0" dirty="0">
                        <a:solidFill>
                          <a:schemeClr val="bg1"/>
                        </a:solidFill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0" dirty="0">
                        <a:solidFill>
                          <a:schemeClr val="bg1"/>
                        </a:solidFill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</a:tr>
              <a:tr h="464174"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Location</a:t>
                      </a: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Century Gothic" pitchFamily="34" charset="0"/>
                        </a:rPr>
                        <a:t>Doi Tung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Century Gothic" pitchFamily="34" charset="0"/>
                        </a:rPr>
                        <a:t>Pang Mahan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dirty="0" smtClean="0">
                          <a:latin typeface="Century Gothic" pitchFamily="34" charset="0"/>
                        </a:rPr>
                        <a:t>Doi Tung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</a:tr>
              <a:tr h="1413286">
                <a:tc vMerge="1"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400" b="1" kern="1200" dirty="0" smtClean="0">
                        <a:solidFill>
                          <a:schemeClr val="tx1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entury Gothic" pitchFamily="34" charset="0"/>
                        </a:rPr>
                        <a:t>Project database center</a:t>
                      </a: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entury Gothic" pitchFamily="34" charset="0"/>
                        </a:rPr>
                        <a:t>Navuti Company's coffee and macadamia plantation site1</a:t>
                      </a: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entury Gothic" pitchFamily="34" charset="0"/>
                        </a:rPr>
                        <a:t>Cottage Industry center</a:t>
                      </a: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ja-JP" sz="1200" b="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entury Gothic" pitchFamily="34" charset="0"/>
                        </a:rPr>
                        <a:t>SAO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Century Gothic" pitchFamily="34" charset="0"/>
                        </a:rPr>
                        <a:t>Pig Bank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ja-JP" sz="1200" b="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entury Gothic" pitchFamily="34" charset="0"/>
                        </a:rPr>
                        <a:t>Reforestation office</a:t>
                      </a:r>
                      <a:endParaRPr lang="en-US" altLang="ja-JP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ja-JP" sz="1200" b="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entury Gothic" pitchFamily="34" charset="0"/>
                        </a:rPr>
                        <a:t>Navuti site1</a:t>
                      </a:r>
                      <a:endParaRPr lang="en-US" altLang="ja-JP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Century Gothic" pitchFamily="34" charset="0"/>
                        </a:rPr>
                        <a:t>Compost process area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Century Gothic" pitchFamily="34" charset="0"/>
                        </a:rPr>
                        <a:t>Charcoal area</a:t>
                      </a:r>
                    </a:p>
                  </a:txBody>
                  <a:tcPr anchor="ctr"/>
                </a:tc>
              </a:tr>
              <a:tr h="1579555">
                <a:tc rowSpan="2"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Activities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Century Gothic" pitchFamily="34" charset="0"/>
                        </a:rPr>
                        <a:t>How to survey and keep</a:t>
                      </a:r>
                      <a:r>
                        <a:rPr lang="en-US" sz="1200" b="0" baseline="0" dirty="0" smtClean="0">
                          <a:latin typeface="Century Gothic" pitchFamily="34" charset="0"/>
                        </a:rPr>
                        <a:t> track</a:t>
                      </a:r>
                      <a:r>
                        <a:rPr lang="en-US" sz="1200" b="0" dirty="0" smtClean="0">
                          <a:latin typeface="Century Gothic" pitchFamily="34" charset="0"/>
                        </a:rPr>
                        <a:t>  socioeconomic</a:t>
                      </a:r>
                      <a:r>
                        <a:rPr lang="en-US" sz="1200" b="0" baseline="0" dirty="0" smtClean="0">
                          <a:latin typeface="Century Gothic" pitchFamily="34" charset="0"/>
                        </a:rPr>
                        <a:t> and environmental data</a:t>
                      </a: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Century Gothic" pitchFamily="34" charset="0"/>
                        </a:rPr>
                        <a:t>To</a:t>
                      </a:r>
                      <a:r>
                        <a:rPr lang="en-US" sz="1200" b="0" baseline="0" dirty="0" smtClean="0">
                          <a:latin typeface="Century Gothic" pitchFamily="34" charset="0"/>
                        </a:rPr>
                        <a:t> know value chain from raw material to factory</a:t>
                      </a: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Century Gothic" pitchFamily="34" charset="0"/>
                        </a:rPr>
                        <a:t>To</a:t>
                      </a:r>
                      <a:r>
                        <a:rPr lang="en-US" sz="1200" b="0" baseline="0" dirty="0" smtClean="0">
                          <a:latin typeface="Century Gothic" pitchFamily="34" charset="0"/>
                        </a:rPr>
                        <a:t> use and improve local wisdom </a:t>
                      </a: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Century Gothic" pitchFamily="34" charset="0"/>
                        </a:rPr>
                        <a:t>To know</a:t>
                      </a:r>
                      <a:r>
                        <a:rPr lang="en-US" sz="1200" b="0" baseline="0" dirty="0" smtClean="0">
                          <a:latin typeface="Century Gothic" pitchFamily="34" charset="0"/>
                        </a:rPr>
                        <a:t> the role of local government</a:t>
                      </a: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dirty="0" smtClean="0">
                          <a:latin typeface="Century Gothic" pitchFamily="34" charset="0"/>
                        </a:rPr>
                        <a:t>To know how</a:t>
                      </a:r>
                      <a:r>
                        <a:rPr lang="en-US" altLang="ja-JP" sz="1200" b="0" baseline="0" dirty="0" smtClean="0">
                          <a:latin typeface="Century Gothic" pitchFamily="34" charset="0"/>
                        </a:rPr>
                        <a:t> to enhance pig breeding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baseline="0" dirty="0" smtClean="0">
                          <a:latin typeface="Century Gothic" pitchFamily="34" charset="0"/>
                        </a:rPr>
                        <a:t>To villagers</a:t>
                      </a:r>
                      <a:endParaRPr lang="en-US" altLang="ja-JP" sz="1200" b="0" dirty="0" smtClean="0">
                        <a:latin typeface="Century Gothic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dirty="0" smtClean="0">
                          <a:latin typeface="Century Gothic" pitchFamily="34" charset="0"/>
                        </a:rPr>
                        <a:t>To know upstream phase of development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Book Antiq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Century Gothic" pitchFamily="34" charset="0"/>
                        </a:rPr>
                        <a:t>To know how</a:t>
                      </a:r>
                      <a:r>
                        <a:rPr lang="en-US" sz="1200" b="0" baseline="0" dirty="0" smtClean="0">
                          <a:latin typeface="Century Gothic" pitchFamily="34" charset="0"/>
                        </a:rPr>
                        <a:t> to compost macadamia husks</a:t>
                      </a: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Century Gothic" pitchFamily="34" charset="0"/>
                        </a:rPr>
                        <a:t>Discuss</a:t>
                      </a:r>
                      <a:r>
                        <a:rPr lang="en-US" sz="1200" b="0" baseline="0" dirty="0" smtClean="0">
                          <a:latin typeface="Century Gothic" pitchFamily="34" charset="0"/>
                        </a:rPr>
                        <a:t> with Dr. Jack for my contribution part</a:t>
                      </a:r>
                      <a:endParaRPr lang="en-US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dirty="0" smtClean="0">
                          <a:latin typeface="Century Gothic" pitchFamily="34" charset="0"/>
                        </a:rPr>
                        <a:t>Discuss</a:t>
                      </a:r>
                      <a:r>
                        <a:rPr lang="en-US" altLang="ja-JP" sz="1200" b="0" baseline="0" dirty="0" smtClean="0">
                          <a:latin typeface="Century Gothic" pitchFamily="34" charset="0"/>
                        </a:rPr>
                        <a:t> with Dr. Jack for my contribution part</a:t>
                      </a:r>
                      <a:endParaRPr lang="en-US" altLang="ja-JP" sz="12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</a:tr>
              <a:tr h="859056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kern="1200" dirty="0" smtClean="0">
                        <a:solidFill>
                          <a:schemeClr val="tx1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latin typeface="Century Gothic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28" name="Group 8"/>
          <p:cNvGrpSpPr/>
          <p:nvPr/>
        </p:nvGrpSpPr>
        <p:grpSpPr>
          <a:xfrm>
            <a:off x="365760" y="6419758"/>
            <a:ext cx="8340719" cy="354797"/>
            <a:chOff x="-168471" y="4214576"/>
            <a:chExt cx="3393387" cy="930345"/>
          </a:xfrm>
        </p:grpSpPr>
        <p:sp>
          <p:nvSpPr>
            <p:cNvPr id="29" name="Rounded Rectangle 7"/>
            <p:cNvSpPr/>
            <p:nvPr/>
          </p:nvSpPr>
          <p:spPr>
            <a:xfrm>
              <a:off x="-168471" y="4428681"/>
              <a:ext cx="3393387" cy="71624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TextBox 4"/>
            <p:cNvSpPr txBox="1"/>
            <p:nvPr/>
          </p:nvSpPr>
          <p:spPr>
            <a:xfrm>
              <a:off x="-82264" y="4214576"/>
              <a:ext cx="3307180" cy="3693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 smtClean="0"/>
                <a:t>I would </a:t>
              </a:r>
              <a:r>
                <a:rPr lang="en-US" altLang="ja-JP" dirty="0"/>
                <a:t>like to extend my appreciation to </a:t>
              </a:r>
              <a:r>
                <a:rPr lang="en-US" altLang="ja-JP" dirty="0" smtClean="0"/>
                <a:t>all staffs and stakeholders </a:t>
              </a:r>
              <a:r>
                <a:rPr lang="en-US" altLang="ja-JP" dirty="0"/>
                <a:t>for </a:t>
              </a:r>
              <a:r>
                <a:rPr lang="en-US" altLang="ja-JP" dirty="0" smtClean="0"/>
                <a:t>my study visit</a:t>
              </a:r>
              <a:endParaRPr lang="en-US" b="1" dirty="0">
                <a:latin typeface="Century Gothic" pitchFamily="34" charset="0"/>
              </a:endParaRPr>
            </a:p>
          </p:txBody>
        </p:sp>
      </p:grpSp>
      <p:pic>
        <p:nvPicPr>
          <p:cNvPr id="31" name="図 3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53" r="6075"/>
          <a:stretch/>
        </p:blipFill>
        <p:spPr>
          <a:xfrm>
            <a:off x="1950322" y="5454438"/>
            <a:ext cx="1400535" cy="891850"/>
          </a:xfrm>
          <a:prstGeom prst="rect">
            <a:avLst/>
          </a:prstGeom>
        </p:spPr>
      </p:pic>
      <p:pic>
        <p:nvPicPr>
          <p:cNvPr id="32" name="図 3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6" r="9532"/>
          <a:stretch/>
        </p:blipFill>
        <p:spPr>
          <a:xfrm>
            <a:off x="1059624" y="5442863"/>
            <a:ext cx="850200" cy="906880"/>
          </a:xfrm>
          <a:prstGeom prst="rect">
            <a:avLst/>
          </a:prstGeom>
        </p:spPr>
      </p:pic>
      <p:pic>
        <p:nvPicPr>
          <p:cNvPr id="33" name="図 3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6" t="24641" r="3164"/>
          <a:stretch/>
        </p:blipFill>
        <p:spPr>
          <a:xfrm>
            <a:off x="3333504" y="5442864"/>
            <a:ext cx="1401509" cy="903424"/>
          </a:xfrm>
          <a:prstGeom prst="rect">
            <a:avLst/>
          </a:prstGeom>
        </p:spPr>
      </p:pic>
      <p:pic>
        <p:nvPicPr>
          <p:cNvPr id="35" name="図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021" y="5419714"/>
            <a:ext cx="692034" cy="922712"/>
          </a:xfrm>
          <a:prstGeom prst="rect">
            <a:avLst/>
          </a:prstGeom>
        </p:spPr>
      </p:pic>
      <p:pic>
        <p:nvPicPr>
          <p:cNvPr id="36" name="図 3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8" t="22890" r="29744" b="-638"/>
          <a:stretch/>
        </p:blipFill>
        <p:spPr>
          <a:xfrm>
            <a:off x="4746587" y="5442863"/>
            <a:ext cx="843985" cy="903848"/>
          </a:xfrm>
          <a:prstGeom prst="rect">
            <a:avLst/>
          </a:prstGeom>
        </p:spPr>
      </p:pic>
      <p:pic>
        <p:nvPicPr>
          <p:cNvPr id="37" name="図 3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975" y="5431288"/>
            <a:ext cx="685424" cy="913899"/>
          </a:xfrm>
          <a:prstGeom prst="rect">
            <a:avLst/>
          </a:prstGeom>
        </p:spPr>
      </p:pic>
      <p:pic>
        <p:nvPicPr>
          <p:cNvPr id="38" name="図 3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5" t="29256" r="19809"/>
          <a:stretch/>
        </p:blipFill>
        <p:spPr>
          <a:xfrm>
            <a:off x="7396225" y="5440971"/>
            <a:ext cx="1127153" cy="949647"/>
          </a:xfrm>
          <a:prstGeom prst="rect">
            <a:avLst/>
          </a:prstGeom>
        </p:spPr>
      </p:pic>
      <p:pic>
        <p:nvPicPr>
          <p:cNvPr id="39" name="図 3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2" r="64453"/>
          <a:stretch/>
        </p:blipFill>
        <p:spPr>
          <a:xfrm>
            <a:off x="8523378" y="5439006"/>
            <a:ext cx="366201" cy="922713"/>
          </a:xfrm>
          <a:prstGeom prst="rect">
            <a:avLst/>
          </a:prstGeom>
        </p:spPr>
      </p:pic>
      <p:sp>
        <p:nvSpPr>
          <p:cNvPr id="18" name="Snip Single Corner Rectangle 8"/>
          <p:cNvSpPr/>
          <p:nvPr/>
        </p:nvSpPr>
        <p:spPr>
          <a:xfrm>
            <a:off x="-1364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rgbClr val="F231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What I learned</a:t>
            </a:r>
            <a:endParaRPr lang="en-US" sz="1100" b="1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3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タイトル 1"/>
          <p:cNvSpPr>
            <a:spLocks noGrp="1"/>
          </p:cNvSpPr>
          <p:nvPr>
            <p:ph type="title"/>
          </p:nvPr>
        </p:nvSpPr>
        <p:spPr bwMode="auto">
          <a:xfrm>
            <a:off x="129284" y="152401"/>
            <a:ext cx="9144000" cy="7191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r>
              <a:rPr lang="en-US" altLang="ja-JP" sz="2400" b="1" dirty="0">
                <a:solidFill>
                  <a:schemeClr val="bg1"/>
                </a:solidFill>
                <a:latin typeface="Century Gothic" pitchFamily="34" charset="0"/>
              </a:rPr>
              <a:t>To understand how to solve problems </a:t>
            </a:r>
            <a:r>
              <a:rPr lang="en-US" altLang="ja-JP" sz="2400" b="1" dirty="0" smtClean="0">
                <a:solidFill>
                  <a:schemeClr val="bg1"/>
                </a:solidFill>
                <a:latin typeface="Century Gothic" pitchFamily="34" charset="0"/>
              </a:rPr>
              <a:t/>
            </a:r>
            <a:br>
              <a:rPr lang="en-US" altLang="ja-JP" sz="2400" b="1" dirty="0" smtClean="0">
                <a:solidFill>
                  <a:schemeClr val="bg1"/>
                </a:solidFill>
                <a:latin typeface="Century Gothic" pitchFamily="34" charset="0"/>
              </a:rPr>
            </a:br>
            <a:r>
              <a:rPr lang="en-US" altLang="ja-JP" sz="2400" b="1" dirty="0" smtClean="0">
                <a:solidFill>
                  <a:schemeClr val="bg1"/>
                </a:solidFill>
                <a:latin typeface="Century Gothic" pitchFamily="34" charset="0"/>
              </a:rPr>
              <a:t>by </a:t>
            </a:r>
            <a:r>
              <a:rPr lang="en-US" altLang="ja-JP" sz="2400" b="1" dirty="0">
                <a:solidFill>
                  <a:schemeClr val="bg1"/>
                </a:solidFill>
                <a:latin typeface="Century Gothic" pitchFamily="34" charset="0"/>
              </a:rPr>
              <a:t>foundation’s </a:t>
            </a:r>
            <a:r>
              <a:rPr lang="en-US" altLang="ja-JP" sz="2400" b="1" dirty="0" smtClean="0">
                <a:solidFill>
                  <a:schemeClr val="bg1"/>
                </a:solidFill>
                <a:latin typeface="Century Gothic" pitchFamily="34" charset="0"/>
              </a:rPr>
              <a:t>leadership</a:t>
            </a:r>
            <a:r>
              <a:rPr lang="en-US" altLang="ja-JP" sz="2400" dirty="0" smtClean="0">
                <a:solidFill>
                  <a:schemeClr val="bg1"/>
                </a:solidFill>
              </a:rPr>
              <a:t/>
            </a:r>
            <a:br>
              <a:rPr lang="en-US" altLang="ja-JP" sz="2400" dirty="0" smtClean="0">
                <a:solidFill>
                  <a:schemeClr val="bg1"/>
                </a:solidFill>
              </a:rPr>
            </a:br>
            <a:r>
              <a:rPr lang="en-US" altLang="ja-JP" sz="2400" dirty="0" smtClean="0">
                <a:solidFill>
                  <a:schemeClr val="bg1"/>
                </a:solidFill>
              </a:rPr>
              <a:t>Model of the Nation and National Wise Leaders</a:t>
            </a:r>
            <a:endParaRPr lang="ja-JP" altLang="en-US" sz="2400" dirty="0" smtClean="0">
              <a:solidFill>
                <a:schemeClr val="bg1"/>
              </a:solidFill>
            </a:endParaRPr>
          </a:p>
        </p:txBody>
      </p:sp>
      <p:grpSp>
        <p:nvGrpSpPr>
          <p:cNvPr id="175107" name="グループ化 11"/>
          <p:cNvGrpSpPr>
            <a:grpSpLocks/>
          </p:cNvGrpSpPr>
          <p:nvPr/>
        </p:nvGrpSpPr>
        <p:grpSpPr bwMode="auto">
          <a:xfrm>
            <a:off x="174625" y="1023938"/>
            <a:ext cx="8969375" cy="7229475"/>
            <a:chOff x="174387" y="1024272"/>
            <a:chExt cx="8969613" cy="7229140"/>
          </a:xfrm>
        </p:grpSpPr>
        <p:sp>
          <p:nvSpPr>
            <p:cNvPr id="7" name="円弧 6"/>
            <p:cNvSpPr/>
            <p:nvPr/>
          </p:nvSpPr>
          <p:spPr>
            <a:xfrm>
              <a:off x="1692077" y="1413191"/>
              <a:ext cx="7107427" cy="6840221"/>
            </a:xfrm>
            <a:prstGeom prst="arc">
              <a:avLst>
                <a:gd name="adj1" fmla="val 16526212"/>
                <a:gd name="adj2" fmla="val 654825"/>
              </a:avLst>
            </a:prstGeom>
            <a:ln w="76200">
              <a:solidFill>
                <a:srgbClr val="FF0000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dirty="0"/>
            </a:p>
          </p:txBody>
        </p:sp>
        <p:sp>
          <p:nvSpPr>
            <p:cNvPr id="44" name="円弧 43"/>
            <p:cNvSpPr/>
            <p:nvPr/>
          </p:nvSpPr>
          <p:spPr>
            <a:xfrm flipH="1">
              <a:off x="899894" y="1413191"/>
              <a:ext cx="7107426" cy="6840221"/>
            </a:xfrm>
            <a:prstGeom prst="arc">
              <a:avLst>
                <a:gd name="adj1" fmla="val 16503623"/>
                <a:gd name="adj2" fmla="val 654825"/>
              </a:avLst>
            </a:prstGeom>
            <a:ln w="76200">
              <a:solidFill>
                <a:srgbClr val="FF0000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dirty="0"/>
            </a:p>
          </p:txBody>
        </p:sp>
        <p:sp>
          <p:nvSpPr>
            <p:cNvPr id="13" name="二等辺三角形 12"/>
            <p:cNvSpPr/>
            <p:nvPr/>
          </p:nvSpPr>
          <p:spPr bwMode="auto">
            <a:xfrm>
              <a:off x="1115800" y="1076657"/>
              <a:ext cx="7632903" cy="4440032"/>
            </a:xfrm>
            <a:prstGeom prst="triangle">
              <a:avLst>
                <a:gd name="adj" fmla="val 49890"/>
              </a:avLst>
            </a:prstGeom>
            <a:solidFill>
              <a:srgbClr val="DEF1F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9pPr>
            </a:lstStyle>
            <a:p>
              <a:pPr algn="ctr" eaLnBrk="1" hangingPunct="1">
                <a:defRPr/>
              </a:pPr>
              <a:endParaRPr lang="ja-JP" altLang="en-US" dirty="0" smtClean="0">
                <a:solidFill>
                  <a:srgbClr val="FFFFFF"/>
                </a:solidFill>
                <a:latin typeface="メイリオ" panose="020B0604030504040204" pitchFamily="34" charset="-128"/>
              </a:endParaRPr>
            </a:p>
          </p:txBody>
        </p:sp>
        <p:sp>
          <p:nvSpPr>
            <p:cNvPr id="175111" name="テキスト ボックス 97"/>
            <p:cNvSpPr txBox="1">
              <a:spLocks noChangeArrowheads="1"/>
            </p:cNvSpPr>
            <p:nvPr/>
          </p:nvSpPr>
          <p:spPr bwMode="auto">
            <a:xfrm>
              <a:off x="3644943" y="1024272"/>
              <a:ext cx="248580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9pPr>
            </a:lstStyle>
            <a:p>
              <a:pPr algn="ctr" eaLnBrk="1" hangingPunct="1"/>
              <a:r>
                <a:rPr lang="en-US" altLang="ja-JP" sz="2400" b="1" dirty="0">
                  <a:solidFill>
                    <a:srgbClr val="C00000"/>
                  </a:solidFill>
                  <a:ea typeface="ＭＳ Ｐゴシック" panose="020B0600070205080204" pitchFamily="34" charset="-128"/>
                </a:rPr>
                <a:t>National Wealth</a:t>
              </a:r>
            </a:p>
            <a:p>
              <a:pPr algn="ctr" eaLnBrk="1" hangingPunct="1"/>
              <a:r>
                <a:rPr lang="en-US" altLang="ja-JP" sz="1600" b="1" dirty="0">
                  <a:solidFill>
                    <a:srgbClr val="C00000"/>
                  </a:solidFill>
                  <a:ea typeface="ＭＳ Ｐゴシック" panose="020B0600070205080204" pitchFamily="34" charset="-128"/>
                </a:rPr>
                <a:t>(Performance)</a:t>
              </a:r>
            </a:p>
          </p:txBody>
        </p:sp>
        <p:sp>
          <p:nvSpPr>
            <p:cNvPr id="4" name="円/楕円 3"/>
            <p:cNvSpPr/>
            <p:nvPr/>
          </p:nvSpPr>
          <p:spPr bwMode="auto">
            <a:xfrm>
              <a:off x="1166601" y="4742025"/>
              <a:ext cx="7512249" cy="154456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9pPr>
            </a:lstStyle>
            <a:p>
              <a:pPr algn="ctr" eaLnBrk="1" hangingPunct="1">
                <a:defRPr/>
              </a:pPr>
              <a:endParaRPr lang="ja-JP" altLang="en-US" sz="1600" dirty="0" smtClean="0">
                <a:solidFill>
                  <a:srgbClr val="FFFFFF"/>
                </a:solidFill>
                <a:latin typeface="メイリオ" panose="020B0604030504040204" pitchFamily="34" charset="-128"/>
              </a:endParaRPr>
            </a:p>
          </p:txBody>
        </p:sp>
        <p:cxnSp>
          <p:nvCxnSpPr>
            <p:cNvPr id="61" name="直線コネクタ 60"/>
            <p:cNvCxnSpPr>
              <a:stCxn id="4" idx="1"/>
              <a:endCxn id="4" idx="5"/>
            </p:cNvCxnSpPr>
            <p:nvPr/>
          </p:nvCxnSpPr>
          <p:spPr bwMode="auto">
            <a:xfrm>
              <a:off x="2266768" y="4967439"/>
              <a:ext cx="5311916" cy="1093736"/>
            </a:xfrm>
            <a:prstGeom prst="line">
              <a:avLst/>
            </a:prstGeom>
            <a:ln w="25400">
              <a:solidFill>
                <a:schemeClr val="accent1">
                  <a:lumMod val="75000"/>
                </a:schemeClr>
              </a:solidFill>
              <a:headEnd type="non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線コネクタ 59"/>
            <p:cNvCxnSpPr>
              <a:stCxn id="4" idx="3"/>
              <a:endCxn id="4" idx="7"/>
            </p:cNvCxnSpPr>
            <p:nvPr/>
          </p:nvCxnSpPr>
          <p:spPr bwMode="auto">
            <a:xfrm flipV="1">
              <a:off x="2266768" y="4967439"/>
              <a:ext cx="5311916" cy="1093736"/>
            </a:xfrm>
            <a:prstGeom prst="line">
              <a:avLst/>
            </a:prstGeom>
            <a:ln w="25400">
              <a:solidFill>
                <a:schemeClr val="accent1">
                  <a:lumMod val="75000"/>
                </a:schemeClr>
              </a:solidFill>
              <a:headEnd type="non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テキスト ボックス 92"/>
            <p:cNvSpPr>
              <a:spLocks noChangeArrowheads="1"/>
            </p:cNvSpPr>
            <p:nvPr/>
          </p:nvSpPr>
          <p:spPr bwMode="auto">
            <a:xfrm>
              <a:off x="5700622" y="5278575"/>
              <a:ext cx="2978229" cy="430192"/>
            </a:xfrm>
            <a:prstGeom prst="roundRect">
              <a:avLst>
                <a:gd name="adj" fmla="val 16667"/>
              </a:avLst>
            </a:prstGeom>
            <a:noFill/>
            <a:ln w="9525">
              <a:noFill/>
              <a:round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ja-JP" sz="2000" b="1" dirty="0" smtClean="0">
                  <a:solidFill>
                    <a:srgbClr val="C00000"/>
                  </a:solidFill>
                </a:rPr>
                <a:t>Social Power</a:t>
              </a:r>
              <a:endParaRPr lang="ja-JP" altLang="en-US" sz="2000" b="1" dirty="0" smtClean="0">
                <a:solidFill>
                  <a:srgbClr val="C00000"/>
                </a:solidFill>
              </a:endParaRPr>
            </a:p>
          </p:txBody>
        </p:sp>
        <p:sp>
          <p:nvSpPr>
            <p:cNvPr id="65" name="テキスト ボックス 61"/>
            <p:cNvSpPr>
              <a:spLocks noChangeArrowheads="1"/>
            </p:cNvSpPr>
            <p:nvPr/>
          </p:nvSpPr>
          <p:spPr bwMode="auto">
            <a:xfrm>
              <a:off x="1166601" y="5278575"/>
              <a:ext cx="2970291" cy="430192"/>
            </a:xfrm>
            <a:prstGeom prst="roundRect">
              <a:avLst>
                <a:gd name="adj" fmla="val 16667"/>
              </a:avLst>
            </a:prstGeom>
            <a:noFill/>
            <a:ln w="9525">
              <a:noFill/>
              <a:round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ja-JP" sz="2000" b="1" dirty="0" smtClean="0">
                  <a:solidFill>
                    <a:srgbClr val="C00000"/>
                  </a:solidFill>
                  <a:ea typeface="ＭＳ Ｐゴシック" panose="020B0600070205080204" pitchFamily="34" charset="-128"/>
                </a:rPr>
                <a:t>Political Power</a:t>
              </a:r>
              <a:endParaRPr lang="ja-JP" altLang="en-US" b="1" dirty="0" smtClean="0">
                <a:solidFill>
                  <a:srgbClr val="C00000"/>
                </a:solidFill>
              </a:endParaRPr>
            </a:p>
          </p:txBody>
        </p:sp>
        <p:sp>
          <p:nvSpPr>
            <p:cNvPr id="62" name="テキスト ボックス 91"/>
            <p:cNvSpPr>
              <a:spLocks noChangeArrowheads="1"/>
            </p:cNvSpPr>
            <p:nvPr/>
          </p:nvSpPr>
          <p:spPr bwMode="auto">
            <a:xfrm>
              <a:off x="3398686" y="4992838"/>
              <a:ext cx="2962354" cy="422255"/>
            </a:xfrm>
            <a:prstGeom prst="roundRect">
              <a:avLst>
                <a:gd name="adj" fmla="val 16667"/>
              </a:avLst>
            </a:prstGeom>
            <a:noFill/>
            <a:ln w="9525">
              <a:noFill/>
              <a:round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ja-JP" sz="2000" b="1" dirty="0" smtClean="0">
                  <a:solidFill>
                    <a:srgbClr val="C00000"/>
                  </a:solidFill>
                </a:rPr>
                <a:t>Economic Power</a:t>
              </a:r>
              <a:endParaRPr lang="ja-JP" altLang="en-US" sz="2000" b="1" dirty="0" smtClean="0">
                <a:solidFill>
                  <a:srgbClr val="C00000"/>
                </a:solidFill>
              </a:endParaRPr>
            </a:p>
          </p:txBody>
        </p:sp>
        <p:sp>
          <p:nvSpPr>
            <p:cNvPr id="64" name="テキスト ボックス 92"/>
            <p:cNvSpPr>
              <a:spLocks noChangeArrowheads="1"/>
            </p:cNvSpPr>
            <p:nvPr/>
          </p:nvSpPr>
          <p:spPr bwMode="auto">
            <a:xfrm>
              <a:off x="3393922" y="5735754"/>
              <a:ext cx="2978229" cy="430192"/>
            </a:xfrm>
            <a:prstGeom prst="roundRect">
              <a:avLst>
                <a:gd name="adj" fmla="val 16667"/>
              </a:avLst>
            </a:prstGeom>
            <a:noFill/>
            <a:ln w="9525">
              <a:noFill/>
              <a:round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ja-JP" sz="2000" b="1" dirty="0" smtClean="0">
                  <a:solidFill>
                    <a:srgbClr val="C00000"/>
                  </a:solidFill>
                </a:rPr>
                <a:t>Resource Power</a:t>
              </a:r>
              <a:endParaRPr lang="ja-JP" altLang="en-US" sz="2000" b="1" dirty="0" smtClean="0">
                <a:solidFill>
                  <a:srgbClr val="C00000"/>
                </a:solidFill>
              </a:endParaRPr>
            </a:p>
          </p:txBody>
        </p:sp>
        <p:pic>
          <p:nvPicPr>
            <p:cNvPr id="175119" name="図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1708816"/>
              <a:ext cx="8532440" cy="3324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120" name="正方形/長方形 7"/>
            <p:cNvSpPr>
              <a:spLocks noChangeArrowheads="1"/>
            </p:cNvSpPr>
            <p:nvPr/>
          </p:nvSpPr>
          <p:spPr bwMode="auto">
            <a:xfrm>
              <a:off x="4818947" y="2421157"/>
              <a:ext cx="1913229" cy="646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9pPr>
            </a:lstStyle>
            <a:p>
              <a:pPr algn="ctr" eaLnBrk="1" hangingPunct="1"/>
              <a:r>
                <a:rPr lang="en-US" altLang="ja-JP" dirty="0">
                  <a:solidFill>
                    <a:schemeClr val="tx2"/>
                  </a:solidFill>
                  <a:ea typeface="ＭＳ Ｐゴシック" panose="020B0600070205080204" pitchFamily="34" charset="-128"/>
                  <a:cs typeface="Arial" panose="020B0604020202020204" pitchFamily="34" charset="0"/>
                </a:rPr>
                <a:t>(1) Challenge a good objective</a:t>
              </a:r>
            </a:p>
          </p:txBody>
        </p:sp>
        <p:sp>
          <p:nvSpPr>
            <p:cNvPr id="175121" name="正方形/長方形 8"/>
            <p:cNvSpPr>
              <a:spLocks noChangeArrowheads="1"/>
            </p:cNvSpPr>
            <p:nvPr/>
          </p:nvSpPr>
          <p:spPr bwMode="auto">
            <a:xfrm>
              <a:off x="5732602" y="3070701"/>
              <a:ext cx="1604426" cy="646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en-US" altLang="ja-JP" dirty="0">
                  <a:solidFill>
                    <a:srgbClr val="000000"/>
                  </a:solidFill>
                  <a:ea typeface="Arial Unicode MS" panose="020B0604020202020204" pitchFamily="34" charset="-128"/>
                  <a:cs typeface="Arial" panose="020B0604020202020204" pitchFamily="34" charset="0"/>
                </a:rPr>
                <a:t>(2) Observe reality</a:t>
              </a:r>
            </a:p>
          </p:txBody>
        </p:sp>
        <p:grpSp>
          <p:nvGrpSpPr>
            <p:cNvPr id="175122" name="グループ化 78"/>
            <p:cNvGrpSpPr>
              <a:grpSpLocks/>
            </p:cNvGrpSpPr>
            <p:nvPr/>
          </p:nvGrpSpPr>
          <p:grpSpPr bwMode="auto">
            <a:xfrm>
              <a:off x="1704852" y="2227485"/>
              <a:ext cx="6358050" cy="2292980"/>
              <a:chOff x="755576" y="2431327"/>
              <a:chExt cx="6840760" cy="2664296"/>
            </a:xfrm>
          </p:grpSpPr>
          <p:sp>
            <p:nvSpPr>
              <p:cNvPr id="80" name="円/楕円 79"/>
              <p:cNvSpPr/>
              <p:nvPr/>
            </p:nvSpPr>
            <p:spPr>
              <a:xfrm>
                <a:off x="753789" y="2431392"/>
                <a:ext cx="3962723" cy="2663441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メイリオ" panose="020B0604030504040204" pitchFamily="34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メイリオ" panose="020B0604030504040204" pitchFamily="34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メイリオ" panose="020B0604030504040204" pitchFamily="34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メイリオ" panose="020B0604030504040204" pitchFamily="34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メイリオ" panose="020B060403050404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メイリオ" panose="020B060403050404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メイリオ" panose="020B060403050404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メイリオ" panose="020B060403050404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メイリオ" panose="020B0604030504040204" pitchFamily="34" charset="-128"/>
                  </a:defRPr>
                </a:lvl9pPr>
              </a:lstStyle>
              <a:p>
                <a:pPr algn="ctr" eaLnBrk="1" hangingPunct="1">
                  <a:defRPr/>
                </a:pPr>
                <a:endParaRPr lang="ja-JP" altLang="en-US" dirty="0" smtClean="0">
                  <a:solidFill>
                    <a:srgbClr val="FFFFFF"/>
                  </a:solidFill>
                  <a:latin typeface="メイリオ" panose="020B0604030504040204" pitchFamily="34" charset="-128"/>
                </a:endParaRPr>
              </a:p>
            </p:txBody>
          </p:sp>
          <p:sp>
            <p:nvSpPr>
              <p:cNvPr id="83" name="円/楕円 82"/>
              <p:cNvSpPr/>
              <p:nvPr/>
            </p:nvSpPr>
            <p:spPr>
              <a:xfrm>
                <a:off x="3633595" y="2431392"/>
                <a:ext cx="3962723" cy="2663441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メイリオ" panose="020B0604030504040204" pitchFamily="34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メイリオ" panose="020B0604030504040204" pitchFamily="34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メイリオ" panose="020B0604030504040204" pitchFamily="34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メイリオ" panose="020B0604030504040204" pitchFamily="34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メイリオ" panose="020B060403050404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メイリオ" panose="020B060403050404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メイリオ" panose="020B060403050404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メイリオ" panose="020B060403050404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メイリオ" panose="020B0604030504040204" pitchFamily="34" charset="-128"/>
                  </a:defRPr>
                </a:lvl9pPr>
              </a:lstStyle>
              <a:p>
                <a:pPr algn="ctr" eaLnBrk="1" hangingPunct="1">
                  <a:defRPr/>
                </a:pPr>
                <a:endParaRPr lang="ja-JP" altLang="en-US" dirty="0" smtClean="0">
                  <a:solidFill>
                    <a:srgbClr val="FFFFFF"/>
                  </a:solidFill>
                  <a:latin typeface="メイリオ" panose="020B0604030504040204" pitchFamily="34" charset="-128"/>
                </a:endParaRPr>
              </a:p>
            </p:txBody>
          </p:sp>
        </p:grpSp>
        <p:cxnSp>
          <p:nvCxnSpPr>
            <p:cNvPr id="85" name="直線矢印コネクタ 84"/>
            <p:cNvCxnSpPr/>
            <p:nvPr/>
          </p:nvCxnSpPr>
          <p:spPr bwMode="auto">
            <a:xfrm flipV="1">
              <a:off x="4881450" y="4437239"/>
              <a:ext cx="6350" cy="630208"/>
            </a:xfrm>
            <a:prstGeom prst="straightConnector1">
              <a:avLst/>
            </a:prstGeom>
            <a:ln w="825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直線矢印コネクタ 101"/>
            <p:cNvCxnSpPr/>
            <p:nvPr/>
          </p:nvCxnSpPr>
          <p:spPr bwMode="auto">
            <a:xfrm flipV="1">
              <a:off x="4881450" y="1700516"/>
              <a:ext cx="6350" cy="614334"/>
            </a:xfrm>
            <a:prstGeom prst="straightConnector1">
              <a:avLst/>
            </a:prstGeom>
            <a:ln w="825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グループ化 136"/>
            <p:cNvGrpSpPr>
              <a:grpSpLocks/>
            </p:cNvGrpSpPr>
            <p:nvPr/>
          </p:nvGrpSpPr>
          <p:grpSpPr bwMode="auto">
            <a:xfrm>
              <a:off x="4358054" y="2920952"/>
              <a:ext cx="1109187" cy="784084"/>
              <a:chOff x="4067874" y="3179017"/>
              <a:chExt cx="431675" cy="538541"/>
            </a:xfrm>
            <a:solidFill>
              <a:schemeClr val="accent1">
                <a:alpha val="39000"/>
              </a:schemeClr>
            </a:solidFill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Freeform 75"/>
              <p:cNvSpPr>
                <a:spLocks noChangeAspect="1"/>
              </p:cNvSpPr>
              <p:nvPr/>
            </p:nvSpPr>
            <p:spPr bwMode="auto">
              <a:xfrm>
                <a:off x="4220108" y="3427005"/>
                <a:ext cx="91757" cy="76565"/>
              </a:xfrm>
              <a:custGeom>
                <a:avLst/>
                <a:gdLst>
                  <a:gd name="T0" fmla="*/ 0 w 855"/>
                  <a:gd name="T1" fmla="*/ 0 h 733"/>
                  <a:gd name="T2" fmla="*/ 0 w 855"/>
                  <a:gd name="T3" fmla="*/ 0 h 733"/>
                  <a:gd name="T4" fmla="*/ 0 w 855"/>
                  <a:gd name="T5" fmla="*/ 0 h 733"/>
                  <a:gd name="T6" fmla="*/ 0 w 855"/>
                  <a:gd name="T7" fmla="*/ 0 h 733"/>
                  <a:gd name="T8" fmla="*/ 0 w 855"/>
                  <a:gd name="T9" fmla="*/ 0 h 733"/>
                  <a:gd name="T10" fmla="*/ 0 w 855"/>
                  <a:gd name="T11" fmla="*/ 0 h 733"/>
                  <a:gd name="T12" fmla="*/ 0 w 855"/>
                  <a:gd name="T13" fmla="*/ 0 h 733"/>
                  <a:gd name="T14" fmla="*/ 0 w 855"/>
                  <a:gd name="T15" fmla="*/ 0 h 733"/>
                  <a:gd name="T16" fmla="*/ 0 w 855"/>
                  <a:gd name="T17" fmla="*/ 0 h 733"/>
                  <a:gd name="T18" fmla="*/ 0 w 855"/>
                  <a:gd name="T19" fmla="*/ 0 h 733"/>
                  <a:gd name="T20" fmla="*/ 0 w 855"/>
                  <a:gd name="T21" fmla="*/ 0 h 733"/>
                  <a:gd name="T22" fmla="*/ 0 w 855"/>
                  <a:gd name="T23" fmla="*/ 0 h 733"/>
                  <a:gd name="T24" fmla="*/ 0 w 855"/>
                  <a:gd name="T25" fmla="*/ 0 h 733"/>
                  <a:gd name="T26" fmla="*/ 0 w 855"/>
                  <a:gd name="T27" fmla="*/ 0 h 733"/>
                  <a:gd name="T28" fmla="*/ 0 w 855"/>
                  <a:gd name="T29" fmla="*/ 0 h 733"/>
                  <a:gd name="T30" fmla="*/ 0 w 855"/>
                  <a:gd name="T31" fmla="*/ 0 h 733"/>
                  <a:gd name="T32" fmla="*/ 0 w 855"/>
                  <a:gd name="T33" fmla="*/ 0 h 7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855"/>
                  <a:gd name="T52" fmla="*/ 0 h 733"/>
                  <a:gd name="T53" fmla="*/ 855 w 855"/>
                  <a:gd name="T54" fmla="*/ 733 h 73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855" h="733">
                    <a:moveTo>
                      <a:pt x="0" y="733"/>
                    </a:moveTo>
                    <a:lnTo>
                      <a:pt x="0" y="723"/>
                    </a:lnTo>
                    <a:lnTo>
                      <a:pt x="4" y="699"/>
                    </a:lnTo>
                    <a:lnTo>
                      <a:pt x="12" y="662"/>
                    </a:lnTo>
                    <a:lnTo>
                      <a:pt x="24" y="614"/>
                    </a:lnTo>
                    <a:lnTo>
                      <a:pt x="40" y="558"/>
                    </a:lnTo>
                    <a:lnTo>
                      <a:pt x="64" y="494"/>
                    </a:lnTo>
                    <a:lnTo>
                      <a:pt x="94" y="428"/>
                    </a:lnTo>
                    <a:lnTo>
                      <a:pt x="133" y="358"/>
                    </a:lnTo>
                    <a:lnTo>
                      <a:pt x="181" y="289"/>
                    </a:lnTo>
                    <a:lnTo>
                      <a:pt x="240" y="222"/>
                    </a:lnTo>
                    <a:lnTo>
                      <a:pt x="309" y="160"/>
                    </a:lnTo>
                    <a:lnTo>
                      <a:pt x="391" y="104"/>
                    </a:lnTo>
                    <a:lnTo>
                      <a:pt x="485" y="60"/>
                    </a:lnTo>
                    <a:lnTo>
                      <a:pt x="593" y="25"/>
                    </a:lnTo>
                    <a:lnTo>
                      <a:pt x="716" y="4"/>
                    </a:lnTo>
                    <a:lnTo>
                      <a:pt x="855" y="0"/>
                    </a:lnTo>
                  </a:path>
                </a:pathLst>
              </a:custGeom>
              <a:grp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ＭＳ Ｐゴシック" charset="-128"/>
                </a:endParaRPr>
              </a:p>
            </p:txBody>
          </p:sp>
          <p:sp>
            <p:nvSpPr>
              <p:cNvPr id="47" name="Freeform 76"/>
              <p:cNvSpPr>
                <a:spLocks noChangeAspect="1"/>
              </p:cNvSpPr>
              <p:nvPr/>
            </p:nvSpPr>
            <p:spPr bwMode="auto">
              <a:xfrm>
                <a:off x="4205510" y="3501606"/>
                <a:ext cx="29195" cy="1964"/>
              </a:xfrm>
              <a:custGeom>
                <a:avLst/>
                <a:gdLst>
                  <a:gd name="T0" fmla="*/ 0 w 279"/>
                  <a:gd name="T1" fmla="*/ 0 h 25"/>
                  <a:gd name="T2" fmla="*/ 0 w 279"/>
                  <a:gd name="T3" fmla="*/ 0 h 25"/>
                  <a:gd name="T4" fmla="*/ 0 w 279"/>
                  <a:gd name="T5" fmla="*/ 0 h 25"/>
                  <a:gd name="T6" fmla="*/ 0 60000 65536"/>
                  <a:gd name="T7" fmla="*/ 0 60000 65536"/>
                  <a:gd name="T8" fmla="*/ 0 60000 65536"/>
                  <a:gd name="T9" fmla="*/ 0 w 279"/>
                  <a:gd name="T10" fmla="*/ 0 h 25"/>
                  <a:gd name="T11" fmla="*/ 279 w 279"/>
                  <a:gd name="T12" fmla="*/ 25 h 2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79" h="25">
                    <a:moveTo>
                      <a:pt x="279" y="25"/>
                    </a:moveTo>
                    <a:lnTo>
                      <a:pt x="0" y="0"/>
                    </a:lnTo>
                    <a:lnTo>
                      <a:pt x="279" y="25"/>
                    </a:lnTo>
                    <a:close/>
                  </a:path>
                </a:pathLst>
              </a:custGeom>
              <a:grp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ＭＳ Ｐゴシック" charset="-128"/>
                </a:endParaRPr>
              </a:p>
            </p:txBody>
          </p:sp>
          <p:sp>
            <p:nvSpPr>
              <p:cNvPr id="48" name="Freeform 78"/>
              <p:cNvSpPr>
                <a:spLocks noChangeAspect="1"/>
              </p:cNvSpPr>
              <p:nvPr/>
            </p:nvSpPr>
            <p:spPr bwMode="auto">
              <a:xfrm>
                <a:off x="4311865" y="3427005"/>
                <a:ext cx="108440" cy="98160"/>
              </a:xfrm>
              <a:custGeom>
                <a:avLst/>
                <a:gdLst>
                  <a:gd name="T0" fmla="*/ 0 w 1023"/>
                  <a:gd name="T1" fmla="*/ 0 h 946"/>
                  <a:gd name="T2" fmla="*/ 0 w 1023"/>
                  <a:gd name="T3" fmla="*/ 0 h 946"/>
                  <a:gd name="T4" fmla="*/ 0 w 1023"/>
                  <a:gd name="T5" fmla="*/ 0 h 946"/>
                  <a:gd name="T6" fmla="*/ 0 w 1023"/>
                  <a:gd name="T7" fmla="*/ 0 h 946"/>
                  <a:gd name="T8" fmla="*/ 0 w 1023"/>
                  <a:gd name="T9" fmla="*/ 0 h 946"/>
                  <a:gd name="T10" fmla="*/ 0 w 1023"/>
                  <a:gd name="T11" fmla="*/ 0 h 946"/>
                  <a:gd name="T12" fmla="*/ 0 w 1023"/>
                  <a:gd name="T13" fmla="*/ 0 h 946"/>
                  <a:gd name="T14" fmla="*/ 0 w 1023"/>
                  <a:gd name="T15" fmla="*/ 0 h 946"/>
                  <a:gd name="T16" fmla="*/ 0 w 1023"/>
                  <a:gd name="T17" fmla="*/ 0 h 946"/>
                  <a:gd name="T18" fmla="*/ 0 w 1023"/>
                  <a:gd name="T19" fmla="*/ 0 h 946"/>
                  <a:gd name="T20" fmla="*/ 0 w 1023"/>
                  <a:gd name="T21" fmla="*/ 0 h 946"/>
                  <a:gd name="T22" fmla="*/ 0 w 1023"/>
                  <a:gd name="T23" fmla="*/ 0 h 946"/>
                  <a:gd name="T24" fmla="*/ 0 w 1023"/>
                  <a:gd name="T25" fmla="*/ 0 h 946"/>
                  <a:gd name="T26" fmla="*/ 0 w 1023"/>
                  <a:gd name="T27" fmla="*/ 0 h 946"/>
                  <a:gd name="T28" fmla="*/ 0 w 1023"/>
                  <a:gd name="T29" fmla="*/ 0 h 946"/>
                  <a:gd name="T30" fmla="*/ 0 w 1023"/>
                  <a:gd name="T31" fmla="*/ 0 h 946"/>
                  <a:gd name="T32" fmla="*/ 0 w 1023"/>
                  <a:gd name="T33" fmla="*/ 0 h 94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023"/>
                  <a:gd name="T52" fmla="*/ 0 h 946"/>
                  <a:gd name="T53" fmla="*/ 1023 w 1023"/>
                  <a:gd name="T54" fmla="*/ 946 h 94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023" h="946">
                    <a:moveTo>
                      <a:pt x="0" y="0"/>
                    </a:moveTo>
                    <a:lnTo>
                      <a:pt x="157" y="10"/>
                    </a:lnTo>
                    <a:lnTo>
                      <a:pt x="298" y="35"/>
                    </a:lnTo>
                    <a:lnTo>
                      <a:pt x="424" y="71"/>
                    </a:lnTo>
                    <a:lnTo>
                      <a:pt x="534" y="118"/>
                    </a:lnTo>
                    <a:lnTo>
                      <a:pt x="630" y="173"/>
                    </a:lnTo>
                    <a:lnTo>
                      <a:pt x="714" y="237"/>
                    </a:lnTo>
                    <a:lnTo>
                      <a:pt x="785" y="305"/>
                    </a:lnTo>
                    <a:lnTo>
                      <a:pt x="845" y="378"/>
                    </a:lnTo>
                    <a:lnTo>
                      <a:pt x="895" y="454"/>
                    </a:lnTo>
                    <a:lnTo>
                      <a:pt x="935" y="531"/>
                    </a:lnTo>
                    <a:lnTo>
                      <a:pt x="966" y="608"/>
                    </a:lnTo>
                    <a:lnTo>
                      <a:pt x="990" y="684"/>
                    </a:lnTo>
                    <a:lnTo>
                      <a:pt x="1006" y="758"/>
                    </a:lnTo>
                    <a:lnTo>
                      <a:pt x="1016" y="827"/>
                    </a:lnTo>
                    <a:lnTo>
                      <a:pt x="1022" y="889"/>
                    </a:lnTo>
                    <a:lnTo>
                      <a:pt x="1023" y="946"/>
                    </a:lnTo>
                  </a:path>
                </a:pathLst>
              </a:custGeom>
              <a:grp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ＭＳ Ｐゴシック" charset="-128"/>
                </a:endParaRPr>
              </a:p>
            </p:txBody>
          </p:sp>
          <p:sp>
            <p:nvSpPr>
              <p:cNvPr id="49" name="Freeform 81"/>
              <p:cNvSpPr>
                <a:spLocks noChangeAspect="1"/>
              </p:cNvSpPr>
              <p:nvPr/>
            </p:nvSpPr>
            <p:spPr bwMode="auto">
              <a:xfrm>
                <a:off x="4311865" y="3525164"/>
                <a:ext cx="108440" cy="117792"/>
              </a:xfrm>
              <a:custGeom>
                <a:avLst/>
                <a:gdLst>
                  <a:gd name="T0" fmla="*/ 0 w 1023"/>
                  <a:gd name="T1" fmla="*/ 0 h 1161"/>
                  <a:gd name="T2" fmla="*/ 0 w 1023"/>
                  <a:gd name="T3" fmla="*/ 0 h 1161"/>
                  <a:gd name="T4" fmla="*/ 0 w 1023"/>
                  <a:gd name="T5" fmla="*/ 0 h 1161"/>
                  <a:gd name="T6" fmla="*/ 0 w 1023"/>
                  <a:gd name="T7" fmla="*/ 0 h 1161"/>
                  <a:gd name="T8" fmla="*/ 0 w 1023"/>
                  <a:gd name="T9" fmla="*/ 0 h 1161"/>
                  <a:gd name="T10" fmla="*/ 0 w 1023"/>
                  <a:gd name="T11" fmla="*/ 0 h 1161"/>
                  <a:gd name="T12" fmla="*/ 0 w 1023"/>
                  <a:gd name="T13" fmla="*/ 0 h 1161"/>
                  <a:gd name="T14" fmla="*/ 0 w 1023"/>
                  <a:gd name="T15" fmla="*/ 0 h 1161"/>
                  <a:gd name="T16" fmla="*/ 0 w 1023"/>
                  <a:gd name="T17" fmla="*/ 0 h 1161"/>
                  <a:gd name="T18" fmla="*/ 0 w 1023"/>
                  <a:gd name="T19" fmla="*/ 0 h 1161"/>
                  <a:gd name="T20" fmla="*/ 0 w 1023"/>
                  <a:gd name="T21" fmla="*/ 0 h 1161"/>
                  <a:gd name="T22" fmla="*/ 0 w 1023"/>
                  <a:gd name="T23" fmla="*/ 0 h 1161"/>
                  <a:gd name="T24" fmla="*/ 0 w 1023"/>
                  <a:gd name="T25" fmla="*/ 0 h 1161"/>
                  <a:gd name="T26" fmla="*/ 0 w 1023"/>
                  <a:gd name="T27" fmla="*/ 0 h 1161"/>
                  <a:gd name="T28" fmla="*/ 0 w 1023"/>
                  <a:gd name="T29" fmla="*/ 0 h 1161"/>
                  <a:gd name="T30" fmla="*/ 0 w 1023"/>
                  <a:gd name="T31" fmla="*/ 0 h 1161"/>
                  <a:gd name="T32" fmla="*/ 0 w 1023"/>
                  <a:gd name="T33" fmla="*/ 0 h 116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023"/>
                  <a:gd name="T52" fmla="*/ 0 h 1161"/>
                  <a:gd name="T53" fmla="*/ 1023 w 1023"/>
                  <a:gd name="T54" fmla="*/ 1161 h 116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023" h="1161">
                    <a:moveTo>
                      <a:pt x="1023" y="0"/>
                    </a:moveTo>
                    <a:lnTo>
                      <a:pt x="1015" y="123"/>
                    </a:lnTo>
                    <a:lnTo>
                      <a:pt x="1000" y="241"/>
                    </a:lnTo>
                    <a:lnTo>
                      <a:pt x="976" y="354"/>
                    </a:lnTo>
                    <a:lnTo>
                      <a:pt x="945" y="461"/>
                    </a:lnTo>
                    <a:lnTo>
                      <a:pt x="905" y="561"/>
                    </a:lnTo>
                    <a:lnTo>
                      <a:pt x="858" y="655"/>
                    </a:lnTo>
                    <a:lnTo>
                      <a:pt x="802" y="743"/>
                    </a:lnTo>
                    <a:lnTo>
                      <a:pt x="740" y="823"/>
                    </a:lnTo>
                    <a:lnTo>
                      <a:pt x="671" y="896"/>
                    </a:lnTo>
                    <a:lnTo>
                      <a:pt x="594" y="960"/>
                    </a:lnTo>
                    <a:lnTo>
                      <a:pt x="511" y="1017"/>
                    </a:lnTo>
                    <a:lnTo>
                      <a:pt x="422" y="1064"/>
                    </a:lnTo>
                    <a:lnTo>
                      <a:pt x="325" y="1102"/>
                    </a:lnTo>
                    <a:lnTo>
                      <a:pt x="223" y="1132"/>
                    </a:lnTo>
                    <a:lnTo>
                      <a:pt x="114" y="1150"/>
                    </a:lnTo>
                    <a:lnTo>
                      <a:pt x="0" y="1161"/>
                    </a:lnTo>
                  </a:path>
                </a:pathLst>
              </a:custGeom>
              <a:grp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ＭＳ Ｐゴシック" charset="-128"/>
                </a:endParaRPr>
              </a:p>
            </p:txBody>
          </p:sp>
          <p:sp>
            <p:nvSpPr>
              <p:cNvPr id="50" name="Freeform 84"/>
              <p:cNvSpPr>
                <a:spLocks noChangeAspect="1"/>
              </p:cNvSpPr>
              <p:nvPr/>
            </p:nvSpPr>
            <p:spPr bwMode="auto">
              <a:xfrm>
                <a:off x="4149205" y="3505532"/>
                <a:ext cx="162660" cy="137424"/>
              </a:xfrm>
              <a:custGeom>
                <a:avLst/>
                <a:gdLst>
                  <a:gd name="T0" fmla="*/ 0 w 1527"/>
                  <a:gd name="T1" fmla="*/ 0 h 1344"/>
                  <a:gd name="T2" fmla="*/ 0 w 1527"/>
                  <a:gd name="T3" fmla="*/ 0 h 1344"/>
                  <a:gd name="T4" fmla="*/ 0 w 1527"/>
                  <a:gd name="T5" fmla="*/ 0 h 1344"/>
                  <a:gd name="T6" fmla="*/ 0 w 1527"/>
                  <a:gd name="T7" fmla="*/ 0 h 1344"/>
                  <a:gd name="T8" fmla="*/ 0 w 1527"/>
                  <a:gd name="T9" fmla="*/ 0 h 1344"/>
                  <a:gd name="T10" fmla="*/ 0 w 1527"/>
                  <a:gd name="T11" fmla="*/ 0 h 1344"/>
                  <a:gd name="T12" fmla="*/ 0 w 1527"/>
                  <a:gd name="T13" fmla="*/ 0 h 1344"/>
                  <a:gd name="T14" fmla="*/ 0 w 1527"/>
                  <a:gd name="T15" fmla="*/ 0 h 1344"/>
                  <a:gd name="T16" fmla="*/ 0 w 1527"/>
                  <a:gd name="T17" fmla="*/ 0 h 1344"/>
                  <a:gd name="T18" fmla="*/ 0 w 1527"/>
                  <a:gd name="T19" fmla="*/ 0 h 1344"/>
                  <a:gd name="T20" fmla="*/ 0 w 1527"/>
                  <a:gd name="T21" fmla="*/ 0 h 1344"/>
                  <a:gd name="T22" fmla="*/ 0 w 1527"/>
                  <a:gd name="T23" fmla="*/ 0 h 1344"/>
                  <a:gd name="T24" fmla="*/ 0 w 1527"/>
                  <a:gd name="T25" fmla="*/ 0 h 1344"/>
                  <a:gd name="T26" fmla="*/ 0 w 1527"/>
                  <a:gd name="T27" fmla="*/ 0 h 1344"/>
                  <a:gd name="T28" fmla="*/ 0 w 1527"/>
                  <a:gd name="T29" fmla="*/ 0 h 1344"/>
                  <a:gd name="T30" fmla="*/ 0 w 1527"/>
                  <a:gd name="T31" fmla="*/ 0 h 1344"/>
                  <a:gd name="T32" fmla="*/ 0 w 1527"/>
                  <a:gd name="T33" fmla="*/ 0 h 134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527"/>
                  <a:gd name="T52" fmla="*/ 0 h 1344"/>
                  <a:gd name="T53" fmla="*/ 1527 w 1527"/>
                  <a:gd name="T54" fmla="*/ 1344 h 134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527" h="1344">
                    <a:moveTo>
                      <a:pt x="1527" y="1344"/>
                    </a:moveTo>
                    <a:lnTo>
                      <a:pt x="1359" y="1344"/>
                    </a:lnTo>
                    <a:lnTo>
                      <a:pt x="1198" y="1332"/>
                    </a:lnTo>
                    <a:lnTo>
                      <a:pt x="1046" y="1309"/>
                    </a:lnTo>
                    <a:lnTo>
                      <a:pt x="903" y="1275"/>
                    </a:lnTo>
                    <a:lnTo>
                      <a:pt x="767" y="1230"/>
                    </a:lnTo>
                    <a:lnTo>
                      <a:pt x="641" y="1173"/>
                    </a:lnTo>
                    <a:lnTo>
                      <a:pt x="526" y="1105"/>
                    </a:lnTo>
                    <a:lnTo>
                      <a:pt x="420" y="1026"/>
                    </a:lnTo>
                    <a:lnTo>
                      <a:pt x="325" y="936"/>
                    </a:lnTo>
                    <a:lnTo>
                      <a:pt x="242" y="835"/>
                    </a:lnTo>
                    <a:lnTo>
                      <a:pt x="170" y="723"/>
                    </a:lnTo>
                    <a:lnTo>
                      <a:pt x="110" y="600"/>
                    </a:lnTo>
                    <a:lnTo>
                      <a:pt x="63" y="466"/>
                    </a:lnTo>
                    <a:lnTo>
                      <a:pt x="28" y="321"/>
                    </a:lnTo>
                    <a:lnTo>
                      <a:pt x="7" y="165"/>
                    </a:lnTo>
                    <a:lnTo>
                      <a:pt x="0" y="0"/>
                    </a:lnTo>
                  </a:path>
                </a:pathLst>
              </a:custGeom>
              <a:grp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ＭＳ Ｐゴシック" charset="-128"/>
                </a:endParaRPr>
              </a:p>
            </p:txBody>
          </p:sp>
          <p:sp>
            <p:nvSpPr>
              <p:cNvPr id="51" name="Freeform 87"/>
              <p:cNvSpPr>
                <a:spLocks noChangeAspect="1"/>
              </p:cNvSpPr>
              <p:nvPr/>
            </p:nvSpPr>
            <p:spPr bwMode="auto">
              <a:xfrm>
                <a:off x="4149205" y="3356330"/>
                <a:ext cx="162660" cy="149203"/>
              </a:xfrm>
              <a:custGeom>
                <a:avLst/>
                <a:gdLst>
                  <a:gd name="T0" fmla="*/ 0 w 1527"/>
                  <a:gd name="T1" fmla="*/ 0 h 1466"/>
                  <a:gd name="T2" fmla="*/ 0 w 1527"/>
                  <a:gd name="T3" fmla="*/ 0 h 1466"/>
                  <a:gd name="T4" fmla="*/ 0 w 1527"/>
                  <a:gd name="T5" fmla="*/ 0 h 1466"/>
                  <a:gd name="T6" fmla="*/ 0 w 1527"/>
                  <a:gd name="T7" fmla="*/ 0 h 1466"/>
                  <a:gd name="T8" fmla="*/ 0 w 1527"/>
                  <a:gd name="T9" fmla="*/ 0 h 1466"/>
                  <a:gd name="T10" fmla="*/ 0 w 1527"/>
                  <a:gd name="T11" fmla="*/ 0 h 1466"/>
                  <a:gd name="T12" fmla="*/ 0 w 1527"/>
                  <a:gd name="T13" fmla="*/ 0 h 1466"/>
                  <a:gd name="T14" fmla="*/ 0 w 1527"/>
                  <a:gd name="T15" fmla="*/ 0 h 1466"/>
                  <a:gd name="T16" fmla="*/ 0 w 1527"/>
                  <a:gd name="T17" fmla="*/ 0 h 1466"/>
                  <a:gd name="T18" fmla="*/ 0 w 1527"/>
                  <a:gd name="T19" fmla="*/ 0 h 1466"/>
                  <a:gd name="T20" fmla="*/ 0 w 1527"/>
                  <a:gd name="T21" fmla="*/ 0 h 1466"/>
                  <a:gd name="T22" fmla="*/ 0 w 1527"/>
                  <a:gd name="T23" fmla="*/ 0 h 1466"/>
                  <a:gd name="T24" fmla="*/ 0 w 1527"/>
                  <a:gd name="T25" fmla="*/ 0 h 1466"/>
                  <a:gd name="T26" fmla="*/ 0 w 1527"/>
                  <a:gd name="T27" fmla="*/ 0 h 1466"/>
                  <a:gd name="T28" fmla="*/ 0 w 1527"/>
                  <a:gd name="T29" fmla="*/ 0 h 1466"/>
                  <a:gd name="T30" fmla="*/ 0 w 1527"/>
                  <a:gd name="T31" fmla="*/ 0 h 1466"/>
                  <a:gd name="T32" fmla="*/ 0 w 1527"/>
                  <a:gd name="T33" fmla="*/ 0 h 146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527"/>
                  <a:gd name="T52" fmla="*/ 0 h 1466"/>
                  <a:gd name="T53" fmla="*/ 1527 w 1527"/>
                  <a:gd name="T54" fmla="*/ 1466 h 146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527" h="1466">
                    <a:moveTo>
                      <a:pt x="0" y="1466"/>
                    </a:moveTo>
                    <a:lnTo>
                      <a:pt x="7" y="1306"/>
                    </a:lnTo>
                    <a:lnTo>
                      <a:pt x="30" y="1154"/>
                    </a:lnTo>
                    <a:lnTo>
                      <a:pt x="67" y="1010"/>
                    </a:lnTo>
                    <a:lnTo>
                      <a:pt x="117" y="874"/>
                    </a:lnTo>
                    <a:lnTo>
                      <a:pt x="180" y="746"/>
                    </a:lnTo>
                    <a:lnTo>
                      <a:pt x="255" y="628"/>
                    </a:lnTo>
                    <a:lnTo>
                      <a:pt x="341" y="519"/>
                    </a:lnTo>
                    <a:lnTo>
                      <a:pt x="439" y="418"/>
                    </a:lnTo>
                    <a:lnTo>
                      <a:pt x="546" y="328"/>
                    </a:lnTo>
                    <a:lnTo>
                      <a:pt x="663" y="247"/>
                    </a:lnTo>
                    <a:lnTo>
                      <a:pt x="790" y="178"/>
                    </a:lnTo>
                    <a:lnTo>
                      <a:pt x="923" y="119"/>
                    </a:lnTo>
                    <a:lnTo>
                      <a:pt x="1065" y="71"/>
                    </a:lnTo>
                    <a:lnTo>
                      <a:pt x="1213" y="35"/>
                    </a:lnTo>
                    <a:lnTo>
                      <a:pt x="1367" y="11"/>
                    </a:lnTo>
                    <a:lnTo>
                      <a:pt x="1527" y="0"/>
                    </a:lnTo>
                  </a:path>
                </a:pathLst>
              </a:custGeom>
              <a:grp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ＭＳ Ｐゴシック" charset="-128"/>
                </a:endParaRPr>
              </a:p>
            </p:txBody>
          </p:sp>
          <p:sp>
            <p:nvSpPr>
              <p:cNvPr id="52" name="Freeform 90"/>
              <p:cNvSpPr>
                <a:spLocks noChangeAspect="1"/>
              </p:cNvSpPr>
              <p:nvPr/>
            </p:nvSpPr>
            <p:spPr bwMode="auto">
              <a:xfrm>
                <a:off x="4311865" y="3356330"/>
                <a:ext cx="187684" cy="168835"/>
              </a:xfrm>
              <a:custGeom>
                <a:avLst/>
                <a:gdLst>
                  <a:gd name="T0" fmla="*/ 0 w 1756"/>
                  <a:gd name="T1" fmla="*/ 0 h 1649"/>
                  <a:gd name="T2" fmla="*/ 0 w 1756"/>
                  <a:gd name="T3" fmla="*/ 0 h 1649"/>
                  <a:gd name="T4" fmla="*/ 0 w 1756"/>
                  <a:gd name="T5" fmla="*/ 0 h 1649"/>
                  <a:gd name="T6" fmla="*/ 0 w 1756"/>
                  <a:gd name="T7" fmla="*/ 0 h 1649"/>
                  <a:gd name="T8" fmla="*/ 0 w 1756"/>
                  <a:gd name="T9" fmla="*/ 0 h 1649"/>
                  <a:gd name="T10" fmla="*/ 0 w 1756"/>
                  <a:gd name="T11" fmla="*/ 0 h 1649"/>
                  <a:gd name="T12" fmla="*/ 0 w 1756"/>
                  <a:gd name="T13" fmla="*/ 0 h 1649"/>
                  <a:gd name="T14" fmla="*/ 0 w 1756"/>
                  <a:gd name="T15" fmla="*/ 0 h 1649"/>
                  <a:gd name="T16" fmla="*/ 0 w 1756"/>
                  <a:gd name="T17" fmla="*/ 0 h 1649"/>
                  <a:gd name="T18" fmla="*/ 0 w 1756"/>
                  <a:gd name="T19" fmla="*/ 0 h 1649"/>
                  <a:gd name="T20" fmla="*/ 0 w 1756"/>
                  <a:gd name="T21" fmla="*/ 0 h 1649"/>
                  <a:gd name="T22" fmla="*/ 0 w 1756"/>
                  <a:gd name="T23" fmla="*/ 0 h 1649"/>
                  <a:gd name="T24" fmla="*/ 0 w 1756"/>
                  <a:gd name="T25" fmla="*/ 0 h 1649"/>
                  <a:gd name="T26" fmla="*/ 0 w 1756"/>
                  <a:gd name="T27" fmla="*/ 0 h 1649"/>
                  <a:gd name="T28" fmla="*/ 0 w 1756"/>
                  <a:gd name="T29" fmla="*/ 0 h 1649"/>
                  <a:gd name="T30" fmla="*/ 0 w 1756"/>
                  <a:gd name="T31" fmla="*/ 0 h 1649"/>
                  <a:gd name="T32" fmla="*/ 0 w 1756"/>
                  <a:gd name="T33" fmla="*/ 0 h 16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756"/>
                  <a:gd name="T52" fmla="*/ 0 h 1649"/>
                  <a:gd name="T53" fmla="*/ 1756 w 1756"/>
                  <a:gd name="T54" fmla="*/ 1649 h 164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756" h="1649">
                    <a:moveTo>
                      <a:pt x="0" y="0"/>
                    </a:moveTo>
                    <a:lnTo>
                      <a:pt x="181" y="2"/>
                    </a:lnTo>
                    <a:lnTo>
                      <a:pt x="357" y="23"/>
                    </a:lnTo>
                    <a:lnTo>
                      <a:pt x="526" y="59"/>
                    </a:lnTo>
                    <a:lnTo>
                      <a:pt x="690" y="114"/>
                    </a:lnTo>
                    <a:lnTo>
                      <a:pt x="844" y="181"/>
                    </a:lnTo>
                    <a:lnTo>
                      <a:pt x="990" y="264"/>
                    </a:lnTo>
                    <a:lnTo>
                      <a:pt x="1127" y="360"/>
                    </a:lnTo>
                    <a:lnTo>
                      <a:pt x="1252" y="468"/>
                    </a:lnTo>
                    <a:lnTo>
                      <a:pt x="1366" y="586"/>
                    </a:lnTo>
                    <a:lnTo>
                      <a:pt x="1466" y="715"/>
                    </a:lnTo>
                    <a:lnTo>
                      <a:pt x="1555" y="853"/>
                    </a:lnTo>
                    <a:lnTo>
                      <a:pt x="1627" y="1000"/>
                    </a:lnTo>
                    <a:lnTo>
                      <a:pt x="1685" y="1153"/>
                    </a:lnTo>
                    <a:lnTo>
                      <a:pt x="1726" y="1313"/>
                    </a:lnTo>
                    <a:lnTo>
                      <a:pt x="1751" y="1478"/>
                    </a:lnTo>
                    <a:lnTo>
                      <a:pt x="1756" y="1649"/>
                    </a:lnTo>
                  </a:path>
                </a:pathLst>
              </a:custGeom>
              <a:grp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ＭＳ Ｐゴシック" charset="-128"/>
                </a:endParaRPr>
              </a:p>
            </p:txBody>
          </p:sp>
          <p:sp>
            <p:nvSpPr>
              <p:cNvPr id="53" name="Freeform 93"/>
              <p:cNvSpPr>
                <a:spLocks noChangeAspect="1"/>
              </p:cNvSpPr>
              <p:nvPr/>
            </p:nvSpPr>
            <p:spPr bwMode="auto">
              <a:xfrm>
                <a:off x="4445329" y="3525164"/>
                <a:ext cx="54220" cy="137424"/>
              </a:xfrm>
              <a:custGeom>
                <a:avLst/>
                <a:gdLst>
                  <a:gd name="T0" fmla="*/ 0 w 505"/>
                  <a:gd name="T1" fmla="*/ 0 h 1354"/>
                  <a:gd name="T2" fmla="*/ 0 w 505"/>
                  <a:gd name="T3" fmla="*/ 0 h 1354"/>
                  <a:gd name="T4" fmla="*/ 0 w 505"/>
                  <a:gd name="T5" fmla="*/ 0 h 1354"/>
                  <a:gd name="T6" fmla="*/ 0 w 505"/>
                  <a:gd name="T7" fmla="*/ 0 h 1354"/>
                  <a:gd name="T8" fmla="*/ 0 w 505"/>
                  <a:gd name="T9" fmla="*/ 0 h 1354"/>
                  <a:gd name="T10" fmla="*/ 0 w 505"/>
                  <a:gd name="T11" fmla="*/ 0 h 1354"/>
                  <a:gd name="T12" fmla="*/ 0 w 505"/>
                  <a:gd name="T13" fmla="*/ 0 h 1354"/>
                  <a:gd name="T14" fmla="*/ 0 w 505"/>
                  <a:gd name="T15" fmla="*/ 0 h 1354"/>
                  <a:gd name="T16" fmla="*/ 0 w 505"/>
                  <a:gd name="T17" fmla="*/ 0 h 1354"/>
                  <a:gd name="T18" fmla="*/ 0 w 505"/>
                  <a:gd name="T19" fmla="*/ 0 h 1354"/>
                  <a:gd name="T20" fmla="*/ 0 w 505"/>
                  <a:gd name="T21" fmla="*/ 0 h 1354"/>
                  <a:gd name="T22" fmla="*/ 0 w 505"/>
                  <a:gd name="T23" fmla="*/ 0 h 1354"/>
                  <a:gd name="T24" fmla="*/ 0 w 505"/>
                  <a:gd name="T25" fmla="*/ 0 h 1354"/>
                  <a:gd name="T26" fmla="*/ 0 w 505"/>
                  <a:gd name="T27" fmla="*/ 0 h 1354"/>
                  <a:gd name="T28" fmla="*/ 0 w 505"/>
                  <a:gd name="T29" fmla="*/ 0 h 1354"/>
                  <a:gd name="T30" fmla="*/ 0 w 505"/>
                  <a:gd name="T31" fmla="*/ 0 h 1354"/>
                  <a:gd name="T32" fmla="*/ 0 w 505"/>
                  <a:gd name="T33" fmla="*/ 0 h 135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05"/>
                  <a:gd name="T52" fmla="*/ 0 h 1354"/>
                  <a:gd name="T53" fmla="*/ 505 w 505"/>
                  <a:gd name="T54" fmla="*/ 1354 h 135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05" h="1354">
                    <a:moveTo>
                      <a:pt x="505" y="0"/>
                    </a:moveTo>
                    <a:lnTo>
                      <a:pt x="500" y="119"/>
                    </a:lnTo>
                    <a:lnTo>
                      <a:pt x="493" y="233"/>
                    </a:lnTo>
                    <a:lnTo>
                      <a:pt x="481" y="341"/>
                    </a:lnTo>
                    <a:lnTo>
                      <a:pt x="466" y="445"/>
                    </a:lnTo>
                    <a:lnTo>
                      <a:pt x="448" y="543"/>
                    </a:lnTo>
                    <a:lnTo>
                      <a:pt x="427" y="636"/>
                    </a:lnTo>
                    <a:lnTo>
                      <a:pt x="402" y="725"/>
                    </a:lnTo>
                    <a:lnTo>
                      <a:pt x="373" y="809"/>
                    </a:lnTo>
                    <a:lnTo>
                      <a:pt x="340" y="888"/>
                    </a:lnTo>
                    <a:lnTo>
                      <a:pt x="303" y="964"/>
                    </a:lnTo>
                    <a:lnTo>
                      <a:pt x="263" y="1036"/>
                    </a:lnTo>
                    <a:lnTo>
                      <a:pt x="219" y="1105"/>
                    </a:lnTo>
                    <a:lnTo>
                      <a:pt x="171" y="1171"/>
                    </a:lnTo>
                    <a:lnTo>
                      <a:pt x="118" y="1234"/>
                    </a:lnTo>
                    <a:lnTo>
                      <a:pt x="61" y="1295"/>
                    </a:lnTo>
                    <a:lnTo>
                      <a:pt x="0" y="1354"/>
                    </a:lnTo>
                  </a:path>
                </a:pathLst>
              </a:custGeom>
              <a:grp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ＭＳ Ｐゴシック" charset="-128"/>
                </a:endParaRPr>
              </a:p>
            </p:txBody>
          </p:sp>
          <p:sp>
            <p:nvSpPr>
              <p:cNvPr id="54" name="Freeform 95"/>
              <p:cNvSpPr>
                <a:spLocks noChangeAspect="1"/>
              </p:cNvSpPr>
              <p:nvPr/>
            </p:nvSpPr>
            <p:spPr bwMode="auto">
              <a:xfrm>
                <a:off x="4434902" y="3652773"/>
                <a:ext cx="20854" cy="21595"/>
              </a:xfrm>
              <a:custGeom>
                <a:avLst/>
                <a:gdLst>
                  <a:gd name="T0" fmla="*/ 0 w 189"/>
                  <a:gd name="T1" fmla="*/ 0 h 208"/>
                  <a:gd name="T2" fmla="*/ 0 w 189"/>
                  <a:gd name="T3" fmla="*/ 0 h 208"/>
                  <a:gd name="T4" fmla="*/ 0 w 189"/>
                  <a:gd name="T5" fmla="*/ 0 h 208"/>
                  <a:gd name="T6" fmla="*/ 0 60000 65536"/>
                  <a:gd name="T7" fmla="*/ 0 60000 65536"/>
                  <a:gd name="T8" fmla="*/ 0 60000 65536"/>
                  <a:gd name="T9" fmla="*/ 0 w 189"/>
                  <a:gd name="T10" fmla="*/ 0 h 208"/>
                  <a:gd name="T11" fmla="*/ 189 w 189"/>
                  <a:gd name="T12" fmla="*/ 208 h 20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9" h="208">
                    <a:moveTo>
                      <a:pt x="189" y="208"/>
                    </a:moveTo>
                    <a:lnTo>
                      <a:pt x="0" y="0"/>
                    </a:lnTo>
                    <a:lnTo>
                      <a:pt x="189" y="208"/>
                    </a:lnTo>
                    <a:close/>
                  </a:path>
                </a:pathLst>
              </a:custGeom>
              <a:grp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ＭＳ Ｐゴシック" charset="-128"/>
                </a:endParaRPr>
              </a:p>
            </p:txBody>
          </p:sp>
          <p:sp>
            <p:nvSpPr>
              <p:cNvPr id="55" name="Freeform 96"/>
              <p:cNvSpPr>
                <a:spLocks noChangeAspect="1"/>
              </p:cNvSpPr>
              <p:nvPr/>
            </p:nvSpPr>
            <p:spPr bwMode="auto">
              <a:xfrm>
                <a:off x="4299353" y="3662588"/>
                <a:ext cx="145977" cy="54969"/>
              </a:xfrm>
              <a:custGeom>
                <a:avLst/>
                <a:gdLst>
                  <a:gd name="T0" fmla="*/ 0 w 1374"/>
                  <a:gd name="T1" fmla="*/ 0 h 533"/>
                  <a:gd name="T2" fmla="*/ 0 w 1374"/>
                  <a:gd name="T3" fmla="*/ 0 h 533"/>
                  <a:gd name="T4" fmla="*/ 0 w 1374"/>
                  <a:gd name="T5" fmla="*/ 0 h 533"/>
                  <a:gd name="T6" fmla="*/ 0 w 1374"/>
                  <a:gd name="T7" fmla="*/ 0 h 533"/>
                  <a:gd name="T8" fmla="*/ 0 w 1374"/>
                  <a:gd name="T9" fmla="*/ 0 h 533"/>
                  <a:gd name="T10" fmla="*/ 0 w 1374"/>
                  <a:gd name="T11" fmla="*/ 0 h 533"/>
                  <a:gd name="T12" fmla="*/ 0 w 1374"/>
                  <a:gd name="T13" fmla="*/ 0 h 533"/>
                  <a:gd name="T14" fmla="*/ 0 w 1374"/>
                  <a:gd name="T15" fmla="*/ 0 h 533"/>
                  <a:gd name="T16" fmla="*/ 0 w 1374"/>
                  <a:gd name="T17" fmla="*/ 0 h 533"/>
                  <a:gd name="T18" fmla="*/ 0 w 1374"/>
                  <a:gd name="T19" fmla="*/ 0 h 533"/>
                  <a:gd name="T20" fmla="*/ 0 w 1374"/>
                  <a:gd name="T21" fmla="*/ 0 h 533"/>
                  <a:gd name="T22" fmla="*/ 0 w 1374"/>
                  <a:gd name="T23" fmla="*/ 0 h 533"/>
                  <a:gd name="T24" fmla="*/ 0 w 1374"/>
                  <a:gd name="T25" fmla="*/ 0 h 533"/>
                  <a:gd name="T26" fmla="*/ 0 w 1374"/>
                  <a:gd name="T27" fmla="*/ 0 h 533"/>
                  <a:gd name="T28" fmla="*/ 0 w 1374"/>
                  <a:gd name="T29" fmla="*/ 0 h 533"/>
                  <a:gd name="T30" fmla="*/ 0 w 1374"/>
                  <a:gd name="T31" fmla="*/ 0 h 533"/>
                  <a:gd name="T32" fmla="*/ 0 w 1374"/>
                  <a:gd name="T33" fmla="*/ 0 h 5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74"/>
                  <a:gd name="T52" fmla="*/ 0 h 533"/>
                  <a:gd name="T53" fmla="*/ 1374 w 1374"/>
                  <a:gd name="T54" fmla="*/ 533 h 53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74" h="533">
                    <a:moveTo>
                      <a:pt x="1374" y="0"/>
                    </a:moveTo>
                    <a:lnTo>
                      <a:pt x="1370" y="6"/>
                    </a:lnTo>
                    <a:lnTo>
                      <a:pt x="1355" y="22"/>
                    </a:lnTo>
                    <a:lnTo>
                      <a:pt x="1332" y="48"/>
                    </a:lnTo>
                    <a:lnTo>
                      <a:pt x="1298" y="82"/>
                    </a:lnTo>
                    <a:lnTo>
                      <a:pt x="1253" y="122"/>
                    </a:lnTo>
                    <a:lnTo>
                      <a:pt x="1199" y="167"/>
                    </a:lnTo>
                    <a:lnTo>
                      <a:pt x="1134" y="215"/>
                    </a:lnTo>
                    <a:lnTo>
                      <a:pt x="1057" y="265"/>
                    </a:lnTo>
                    <a:lnTo>
                      <a:pt x="968" y="314"/>
                    </a:lnTo>
                    <a:lnTo>
                      <a:pt x="868" y="362"/>
                    </a:lnTo>
                    <a:lnTo>
                      <a:pt x="756" y="407"/>
                    </a:lnTo>
                    <a:lnTo>
                      <a:pt x="631" y="448"/>
                    </a:lnTo>
                    <a:lnTo>
                      <a:pt x="493" y="482"/>
                    </a:lnTo>
                    <a:lnTo>
                      <a:pt x="342" y="509"/>
                    </a:lnTo>
                    <a:lnTo>
                      <a:pt x="178" y="526"/>
                    </a:lnTo>
                    <a:lnTo>
                      <a:pt x="0" y="533"/>
                    </a:lnTo>
                  </a:path>
                </a:pathLst>
              </a:custGeom>
              <a:grp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ＭＳ Ｐゴシック" charset="-128"/>
                </a:endParaRPr>
              </a:p>
            </p:txBody>
          </p:sp>
          <p:sp>
            <p:nvSpPr>
              <p:cNvPr id="56" name="Freeform 99"/>
              <p:cNvSpPr>
                <a:spLocks noChangeAspect="1"/>
              </p:cNvSpPr>
              <p:nvPr/>
            </p:nvSpPr>
            <p:spPr bwMode="auto">
              <a:xfrm>
                <a:off x="4067874" y="3517312"/>
                <a:ext cx="231478" cy="200246"/>
              </a:xfrm>
              <a:custGeom>
                <a:avLst/>
                <a:gdLst>
                  <a:gd name="T0" fmla="*/ 0 w 2160"/>
                  <a:gd name="T1" fmla="*/ 0 h 1948"/>
                  <a:gd name="T2" fmla="*/ 0 w 2160"/>
                  <a:gd name="T3" fmla="*/ 0 h 1948"/>
                  <a:gd name="T4" fmla="*/ 0 w 2160"/>
                  <a:gd name="T5" fmla="*/ 0 h 1948"/>
                  <a:gd name="T6" fmla="*/ 0 w 2160"/>
                  <a:gd name="T7" fmla="*/ 0 h 1948"/>
                  <a:gd name="T8" fmla="*/ 0 w 2160"/>
                  <a:gd name="T9" fmla="*/ 0 h 1948"/>
                  <a:gd name="T10" fmla="*/ 0 w 2160"/>
                  <a:gd name="T11" fmla="*/ 0 h 1948"/>
                  <a:gd name="T12" fmla="*/ 0 w 2160"/>
                  <a:gd name="T13" fmla="*/ 0 h 1948"/>
                  <a:gd name="T14" fmla="*/ 0 w 2160"/>
                  <a:gd name="T15" fmla="*/ 0 h 1948"/>
                  <a:gd name="T16" fmla="*/ 0 w 2160"/>
                  <a:gd name="T17" fmla="*/ 0 h 1948"/>
                  <a:gd name="T18" fmla="*/ 0 w 2160"/>
                  <a:gd name="T19" fmla="*/ 0 h 1948"/>
                  <a:gd name="T20" fmla="*/ 0 w 2160"/>
                  <a:gd name="T21" fmla="*/ 0 h 1948"/>
                  <a:gd name="T22" fmla="*/ 0 w 2160"/>
                  <a:gd name="T23" fmla="*/ 0 h 1948"/>
                  <a:gd name="T24" fmla="*/ 0 w 2160"/>
                  <a:gd name="T25" fmla="*/ 0 h 1948"/>
                  <a:gd name="T26" fmla="*/ 0 w 2160"/>
                  <a:gd name="T27" fmla="*/ 0 h 1948"/>
                  <a:gd name="T28" fmla="*/ 0 w 2160"/>
                  <a:gd name="T29" fmla="*/ 0 h 1948"/>
                  <a:gd name="T30" fmla="*/ 0 w 2160"/>
                  <a:gd name="T31" fmla="*/ 0 h 1948"/>
                  <a:gd name="T32" fmla="*/ 0 w 2160"/>
                  <a:gd name="T33" fmla="*/ 0 h 194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160"/>
                  <a:gd name="T52" fmla="*/ 0 h 1948"/>
                  <a:gd name="T53" fmla="*/ 2160 w 2160"/>
                  <a:gd name="T54" fmla="*/ 1948 h 194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160" h="1948">
                    <a:moveTo>
                      <a:pt x="2160" y="1948"/>
                    </a:moveTo>
                    <a:lnTo>
                      <a:pt x="1919" y="1933"/>
                    </a:lnTo>
                    <a:lnTo>
                      <a:pt x="1690" y="1891"/>
                    </a:lnTo>
                    <a:lnTo>
                      <a:pt x="1473" y="1825"/>
                    </a:lnTo>
                    <a:lnTo>
                      <a:pt x="1269" y="1735"/>
                    </a:lnTo>
                    <a:lnTo>
                      <a:pt x="1078" y="1627"/>
                    </a:lnTo>
                    <a:lnTo>
                      <a:pt x="899" y="1502"/>
                    </a:lnTo>
                    <a:lnTo>
                      <a:pt x="736" y="1364"/>
                    </a:lnTo>
                    <a:lnTo>
                      <a:pt x="587" y="1216"/>
                    </a:lnTo>
                    <a:lnTo>
                      <a:pt x="454" y="1059"/>
                    </a:lnTo>
                    <a:lnTo>
                      <a:pt x="338" y="898"/>
                    </a:lnTo>
                    <a:lnTo>
                      <a:pt x="236" y="736"/>
                    </a:lnTo>
                    <a:lnTo>
                      <a:pt x="152" y="575"/>
                    </a:lnTo>
                    <a:lnTo>
                      <a:pt x="87" y="417"/>
                    </a:lnTo>
                    <a:lnTo>
                      <a:pt x="38" y="267"/>
                    </a:lnTo>
                    <a:lnTo>
                      <a:pt x="10" y="126"/>
                    </a:lnTo>
                    <a:lnTo>
                      <a:pt x="0" y="0"/>
                    </a:lnTo>
                  </a:path>
                </a:pathLst>
              </a:custGeom>
              <a:grp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ＭＳ Ｐゴシック" charset="-128"/>
                </a:endParaRPr>
              </a:p>
            </p:txBody>
          </p:sp>
          <p:sp>
            <p:nvSpPr>
              <p:cNvPr id="57" name="Freeform 102"/>
              <p:cNvSpPr>
                <a:spLocks noChangeAspect="1"/>
              </p:cNvSpPr>
              <p:nvPr/>
            </p:nvSpPr>
            <p:spPr bwMode="auto">
              <a:xfrm>
                <a:off x="4067874" y="3324343"/>
                <a:ext cx="68327" cy="192969"/>
              </a:xfrm>
              <a:custGeom>
                <a:avLst/>
                <a:gdLst>
                  <a:gd name="T0" fmla="*/ 0 w 541"/>
                  <a:gd name="T1" fmla="*/ 0 h 1619"/>
                  <a:gd name="T2" fmla="*/ 0 w 541"/>
                  <a:gd name="T3" fmla="*/ 0 h 1619"/>
                  <a:gd name="T4" fmla="*/ 0 w 541"/>
                  <a:gd name="T5" fmla="*/ 0 h 1619"/>
                  <a:gd name="T6" fmla="*/ 0 w 541"/>
                  <a:gd name="T7" fmla="*/ 0 h 1619"/>
                  <a:gd name="T8" fmla="*/ 0 w 541"/>
                  <a:gd name="T9" fmla="*/ 0 h 1619"/>
                  <a:gd name="T10" fmla="*/ 0 w 541"/>
                  <a:gd name="T11" fmla="*/ 0 h 1619"/>
                  <a:gd name="T12" fmla="*/ 0 w 541"/>
                  <a:gd name="T13" fmla="*/ 0 h 1619"/>
                  <a:gd name="T14" fmla="*/ 0 w 541"/>
                  <a:gd name="T15" fmla="*/ 0 h 1619"/>
                  <a:gd name="T16" fmla="*/ 0 w 541"/>
                  <a:gd name="T17" fmla="*/ 0 h 1619"/>
                  <a:gd name="T18" fmla="*/ 0 w 541"/>
                  <a:gd name="T19" fmla="*/ 0 h 1619"/>
                  <a:gd name="T20" fmla="*/ 0 w 541"/>
                  <a:gd name="T21" fmla="*/ 0 h 1619"/>
                  <a:gd name="T22" fmla="*/ 0 w 541"/>
                  <a:gd name="T23" fmla="*/ 0 h 1619"/>
                  <a:gd name="T24" fmla="*/ 0 w 541"/>
                  <a:gd name="T25" fmla="*/ 0 h 1619"/>
                  <a:gd name="T26" fmla="*/ 0 w 541"/>
                  <a:gd name="T27" fmla="*/ 0 h 1619"/>
                  <a:gd name="T28" fmla="*/ 0 w 541"/>
                  <a:gd name="T29" fmla="*/ 0 h 1619"/>
                  <a:gd name="T30" fmla="*/ 0 w 541"/>
                  <a:gd name="T31" fmla="*/ 0 h 1619"/>
                  <a:gd name="T32" fmla="*/ 0 w 541"/>
                  <a:gd name="T33" fmla="*/ 0 h 161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41"/>
                  <a:gd name="T52" fmla="*/ 0 h 1619"/>
                  <a:gd name="T53" fmla="*/ 541 w 541"/>
                  <a:gd name="T54" fmla="*/ 1619 h 161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41" h="1619">
                    <a:moveTo>
                      <a:pt x="0" y="1619"/>
                    </a:moveTo>
                    <a:lnTo>
                      <a:pt x="3" y="1498"/>
                    </a:lnTo>
                    <a:lnTo>
                      <a:pt x="11" y="1376"/>
                    </a:lnTo>
                    <a:lnTo>
                      <a:pt x="24" y="1254"/>
                    </a:lnTo>
                    <a:lnTo>
                      <a:pt x="42" y="1133"/>
                    </a:lnTo>
                    <a:lnTo>
                      <a:pt x="64" y="1014"/>
                    </a:lnTo>
                    <a:lnTo>
                      <a:pt x="91" y="897"/>
                    </a:lnTo>
                    <a:lnTo>
                      <a:pt x="121" y="782"/>
                    </a:lnTo>
                    <a:lnTo>
                      <a:pt x="157" y="672"/>
                    </a:lnTo>
                    <a:lnTo>
                      <a:pt x="195" y="566"/>
                    </a:lnTo>
                    <a:lnTo>
                      <a:pt x="236" y="463"/>
                    </a:lnTo>
                    <a:lnTo>
                      <a:pt x="281" y="368"/>
                    </a:lnTo>
                    <a:lnTo>
                      <a:pt x="328" y="278"/>
                    </a:lnTo>
                    <a:lnTo>
                      <a:pt x="378" y="196"/>
                    </a:lnTo>
                    <a:lnTo>
                      <a:pt x="431" y="121"/>
                    </a:lnTo>
                    <a:lnTo>
                      <a:pt x="485" y="56"/>
                    </a:lnTo>
                    <a:lnTo>
                      <a:pt x="541" y="0"/>
                    </a:lnTo>
                  </a:path>
                </a:pathLst>
              </a:custGeom>
              <a:grp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ＭＳ Ｐゴシック" charset="-128"/>
                </a:endParaRPr>
              </a:p>
            </p:txBody>
          </p:sp>
          <p:sp>
            <p:nvSpPr>
              <p:cNvPr id="58" name="Freeform 104"/>
              <p:cNvSpPr>
                <a:spLocks noChangeAspect="1"/>
              </p:cNvSpPr>
              <p:nvPr/>
            </p:nvSpPr>
            <p:spPr bwMode="auto">
              <a:xfrm>
                <a:off x="4127863" y="3318010"/>
                <a:ext cx="20854" cy="21595"/>
              </a:xfrm>
              <a:custGeom>
                <a:avLst/>
                <a:gdLst>
                  <a:gd name="T0" fmla="*/ 0 w 189"/>
                  <a:gd name="T1" fmla="*/ 0 h 207"/>
                  <a:gd name="T2" fmla="*/ 0 w 189"/>
                  <a:gd name="T3" fmla="*/ 0 h 207"/>
                  <a:gd name="T4" fmla="*/ 0 w 189"/>
                  <a:gd name="T5" fmla="*/ 0 h 207"/>
                  <a:gd name="T6" fmla="*/ 0 60000 65536"/>
                  <a:gd name="T7" fmla="*/ 0 60000 65536"/>
                  <a:gd name="T8" fmla="*/ 0 60000 65536"/>
                  <a:gd name="T9" fmla="*/ 0 w 189"/>
                  <a:gd name="T10" fmla="*/ 0 h 207"/>
                  <a:gd name="T11" fmla="*/ 189 w 189"/>
                  <a:gd name="T12" fmla="*/ 207 h 20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9" h="207">
                    <a:moveTo>
                      <a:pt x="0" y="0"/>
                    </a:moveTo>
                    <a:lnTo>
                      <a:pt x="189" y="20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ＭＳ Ｐゴシック" charset="-128"/>
                </a:endParaRPr>
              </a:p>
            </p:txBody>
          </p:sp>
          <p:sp>
            <p:nvSpPr>
              <p:cNvPr id="59" name="Freeform 105"/>
              <p:cNvSpPr>
                <a:spLocks noChangeAspect="1"/>
              </p:cNvSpPr>
              <p:nvPr/>
            </p:nvSpPr>
            <p:spPr bwMode="auto">
              <a:xfrm rot="9546500" flipV="1">
                <a:off x="4107107" y="3179017"/>
                <a:ext cx="137800" cy="162415"/>
              </a:xfrm>
              <a:custGeom>
                <a:avLst/>
                <a:gdLst>
                  <a:gd name="T0" fmla="*/ 0 w 864"/>
                  <a:gd name="T1" fmla="*/ 0 h 841"/>
                  <a:gd name="T2" fmla="*/ 0 w 864"/>
                  <a:gd name="T3" fmla="*/ 0 h 841"/>
                  <a:gd name="T4" fmla="*/ 0 w 864"/>
                  <a:gd name="T5" fmla="*/ 0 h 841"/>
                  <a:gd name="T6" fmla="*/ 0 w 864"/>
                  <a:gd name="T7" fmla="*/ 0 h 84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864"/>
                  <a:gd name="T13" fmla="*/ 0 h 841"/>
                  <a:gd name="T14" fmla="*/ 864 w 864"/>
                  <a:gd name="T15" fmla="*/ 841 h 84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64" h="841">
                    <a:moveTo>
                      <a:pt x="591" y="841"/>
                    </a:moveTo>
                    <a:lnTo>
                      <a:pt x="864" y="0"/>
                    </a:lnTo>
                    <a:lnTo>
                      <a:pt x="0" y="184"/>
                    </a:lnTo>
                    <a:lnTo>
                      <a:pt x="591" y="841"/>
                    </a:lnTo>
                    <a:close/>
                  </a:path>
                </a:pathLst>
              </a:custGeom>
              <a:grp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ＭＳ Ｐゴシック" charset="-128"/>
                </a:endParaRPr>
              </a:p>
            </p:txBody>
          </p:sp>
        </p:grpSp>
        <p:sp>
          <p:nvSpPr>
            <p:cNvPr id="67" name="テキスト ボックス 59"/>
            <p:cNvSpPr>
              <a:spLocks noChangeArrowheads="1"/>
            </p:cNvSpPr>
            <p:nvPr/>
          </p:nvSpPr>
          <p:spPr bwMode="auto">
            <a:xfrm>
              <a:off x="7356428" y="2897435"/>
              <a:ext cx="1752647" cy="71434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ja-JP" b="1" dirty="0" smtClean="0">
                  <a:latin typeface="メイリオ" panose="020B0604030504040204" pitchFamily="34" charset="-128"/>
                  <a:ea typeface="ＭＳ Ｐゴシック" panose="020B0600070205080204" pitchFamily="34" charset="-128"/>
                </a:rPr>
                <a:t>Historical</a:t>
              </a:r>
            </a:p>
            <a:p>
              <a:pPr algn="ctr" eaLnBrk="1" hangingPunct="1">
                <a:defRPr/>
              </a:pPr>
              <a:r>
                <a:rPr lang="en-US" altLang="ja-JP" b="1" dirty="0" smtClean="0">
                  <a:latin typeface="メイリオ" panose="020B0604030504040204" pitchFamily="34" charset="-128"/>
                  <a:ea typeface="ＭＳ Ｐゴシック" panose="020B0600070205080204" pitchFamily="34" charset="-128"/>
                </a:rPr>
                <a:t>Imagination</a:t>
              </a:r>
              <a:endParaRPr lang="ja-JP" altLang="en-US" b="1" dirty="0" smtClean="0">
                <a:latin typeface="メイリオ" panose="020B0604030504040204" pitchFamily="34" charset="-128"/>
                <a:ea typeface="ＭＳ Ｐゴシック" panose="020B0600070205080204" pitchFamily="34" charset="-128"/>
              </a:endParaRPr>
            </a:p>
          </p:txBody>
        </p:sp>
        <p:sp>
          <p:nvSpPr>
            <p:cNvPr id="74" name="テキスト ボックス 59"/>
            <p:cNvSpPr>
              <a:spLocks noChangeArrowheads="1"/>
            </p:cNvSpPr>
            <p:nvPr/>
          </p:nvSpPr>
          <p:spPr bwMode="auto">
            <a:xfrm>
              <a:off x="610962" y="2929184"/>
              <a:ext cx="1825673" cy="715929"/>
            </a:xfrm>
            <a:prstGeom prst="roundRect">
              <a:avLst>
                <a:gd name="adj" fmla="val 16667"/>
              </a:avLst>
            </a:prstGeom>
            <a:ln>
              <a:noFill/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ja-JP" b="1" dirty="0" smtClean="0">
                  <a:latin typeface="メイリオ" panose="020B0604030504040204" pitchFamily="34" charset="-128"/>
                  <a:ea typeface="ＭＳ Ｐゴシック" panose="020B0600070205080204" pitchFamily="34" charset="-128"/>
                </a:rPr>
                <a:t>Idealistic</a:t>
              </a:r>
            </a:p>
            <a:p>
              <a:pPr algn="ctr" eaLnBrk="1" hangingPunct="1">
                <a:defRPr/>
              </a:pPr>
              <a:r>
                <a:rPr lang="en-US" altLang="ja-JP" b="1" dirty="0" smtClean="0">
                  <a:latin typeface="メイリオ" panose="020B0604030504040204" pitchFamily="34" charset="-128"/>
                  <a:ea typeface="ＭＳ Ｐゴシック" panose="020B0600070205080204" pitchFamily="34" charset="-128"/>
                </a:rPr>
                <a:t>Pragmatism</a:t>
              </a:r>
              <a:endParaRPr lang="ja-JP" altLang="en-US" b="1" dirty="0" smtClean="0">
                <a:latin typeface="メイリオ" panose="020B0604030504040204" pitchFamily="34" charset="-128"/>
                <a:ea typeface="ＭＳ Ｐゴシック" panose="020B0600070205080204" pitchFamily="34" charset="-128"/>
              </a:endParaRPr>
            </a:p>
          </p:txBody>
        </p:sp>
        <p:sp>
          <p:nvSpPr>
            <p:cNvPr id="175128" name="正方形/長方形 68"/>
            <p:cNvSpPr>
              <a:spLocks noChangeArrowheads="1"/>
            </p:cNvSpPr>
            <p:nvPr/>
          </p:nvSpPr>
          <p:spPr bwMode="auto">
            <a:xfrm>
              <a:off x="4952836" y="3782210"/>
              <a:ext cx="16044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en-US" altLang="ja-JP" dirty="0">
                  <a:solidFill>
                    <a:srgbClr val="000000"/>
                  </a:solidFill>
                  <a:ea typeface="Arial Unicode MS" panose="020B0604020202020204" pitchFamily="34" charset="-128"/>
                  <a:cs typeface="Arial" panose="020B0604020202020204" pitchFamily="34" charset="0"/>
                </a:rPr>
                <a:t>(3) Create ba</a:t>
              </a:r>
            </a:p>
          </p:txBody>
        </p:sp>
        <p:sp>
          <p:nvSpPr>
            <p:cNvPr id="175129" name="正方形/長方形 69"/>
            <p:cNvSpPr>
              <a:spLocks noChangeArrowheads="1"/>
            </p:cNvSpPr>
            <p:nvPr/>
          </p:nvSpPr>
          <p:spPr bwMode="auto">
            <a:xfrm>
              <a:off x="3347864" y="3790781"/>
              <a:ext cx="1604426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en-US" altLang="ja-JP" dirty="0">
                  <a:solidFill>
                    <a:srgbClr val="000000"/>
                  </a:solidFill>
                  <a:ea typeface="Arial Unicode MS" panose="020B0604020202020204" pitchFamily="34" charset="-128"/>
                  <a:cs typeface="Arial" panose="020B0604020202020204" pitchFamily="34" charset="0"/>
                </a:rPr>
                <a:t>(4) Articulate a narrative</a:t>
              </a:r>
            </a:p>
          </p:txBody>
        </p:sp>
        <p:sp>
          <p:nvSpPr>
            <p:cNvPr id="175130" name="正方形/長方形 70"/>
            <p:cNvSpPr>
              <a:spLocks noChangeArrowheads="1"/>
            </p:cNvSpPr>
            <p:nvPr/>
          </p:nvSpPr>
          <p:spPr bwMode="auto">
            <a:xfrm>
              <a:off x="2779178" y="3070701"/>
              <a:ext cx="1542271" cy="646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en-US" altLang="ja-JP" dirty="0">
                  <a:solidFill>
                    <a:srgbClr val="000000"/>
                  </a:solidFill>
                  <a:ea typeface="Arial Unicode MS" panose="020B0604020202020204" pitchFamily="34" charset="-128"/>
                  <a:cs typeface="Arial" panose="020B0604020202020204" pitchFamily="34" charset="0"/>
                </a:rPr>
                <a:t>(5) Maneuver the objective</a:t>
              </a:r>
            </a:p>
          </p:txBody>
        </p:sp>
        <p:sp>
          <p:nvSpPr>
            <p:cNvPr id="175131" name="正方形/長方形 71"/>
            <p:cNvSpPr>
              <a:spLocks noChangeArrowheads="1"/>
            </p:cNvSpPr>
            <p:nvPr/>
          </p:nvSpPr>
          <p:spPr bwMode="auto">
            <a:xfrm>
              <a:off x="3275700" y="2421157"/>
              <a:ext cx="1604426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メイリオ" panose="020B0604030504040204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en-US" altLang="ja-JP" dirty="0">
                  <a:solidFill>
                    <a:srgbClr val="000000"/>
                  </a:solidFill>
                  <a:ea typeface="Arial Unicode MS" panose="020B0604020202020204" pitchFamily="34" charset="-128"/>
                  <a:cs typeface="Arial" panose="020B0604020202020204" pitchFamily="34" charset="0"/>
                </a:rPr>
                <a:t>(6) Foster phronesis</a:t>
              </a:r>
            </a:p>
          </p:txBody>
        </p:sp>
        <p:sp>
          <p:nvSpPr>
            <p:cNvPr id="66" name="テキスト ボックス 59"/>
            <p:cNvSpPr>
              <a:spLocks noChangeArrowheads="1"/>
            </p:cNvSpPr>
            <p:nvPr/>
          </p:nvSpPr>
          <p:spPr bwMode="auto">
            <a:xfrm>
              <a:off x="179150" y="1700212"/>
              <a:ext cx="476726" cy="2603500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  <a:headEnd/>
              <a:tailEnd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vert270" anchor="ctr">
              <a:spAutoFit/>
            </a:bodyPr>
            <a:lstStyle/>
            <a:p>
              <a:pPr algn="ctr" eaLnBrk="1" hangingPunct="1">
                <a:defRPr/>
              </a:pPr>
              <a:r>
                <a:rPr lang="en-US" altLang="ja-JP" sz="1600" b="1" dirty="0">
                  <a:solidFill>
                    <a:schemeClr val="bg1"/>
                  </a:solidFill>
                  <a:ea typeface="ＭＳ Ｐゴシック" pitchFamily="50" charset="-128"/>
                </a:rPr>
                <a:t>Leadership Process</a:t>
              </a:r>
              <a:endParaRPr lang="ja-JP" altLang="en-US" sz="1600" b="1" dirty="0">
                <a:solidFill>
                  <a:schemeClr val="bg1"/>
                </a:solidFill>
                <a:ea typeface="ＭＳ Ｐゴシック" pitchFamily="50" charset="-128"/>
              </a:endParaRPr>
            </a:p>
          </p:txBody>
        </p:sp>
        <p:sp>
          <p:nvSpPr>
            <p:cNvPr id="68" name="テキスト ボックス 59"/>
            <p:cNvSpPr>
              <a:spLocks noChangeArrowheads="1"/>
            </p:cNvSpPr>
            <p:nvPr/>
          </p:nvSpPr>
          <p:spPr bwMode="auto">
            <a:xfrm>
              <a:off x="174387" y="4376737"/>
              <a:ext cx="476726" cy="2076451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  <a:headEnd/>
              <a:tailEnd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vert270" anchor="ctr">
              <a:spAutoFit/>
            </a:bodyPr>
            <a:lstStyle/>
            <a:p>
              <a:pPr algn="ctr" eaLnBrk="1" hangingPunct="1">
                <a:defRPr/>
              </a:pPr>
              <a:r>
                <a:rPr lang="en-US" altLang="ja-JP" sz="1600" b="1" dirty="0">
                  <a:solidFill>
                    <a:schemeClr val="bg1"/>
                  </a:solidFill>
                  <a:ea typeface="ＭＳ Ｐゴシック" pitchFamily="50" charset="-128"/>
                </a:rPr>
                <a:t>Basic Capacity </a:t>
              </a:r>
            </a:p>
          </p:txBody>
        </p:sp>
      </p:grpSp>
      <p:sp>
        <p:nvSpPr>
          <p:cNvPr id="69" name="Snip Single Corner Rectangle 8"/>
          <p:cNvSpPr/>
          <p:nvPr/>
        </p:nvSpPr>
        <p:spPr>
          <a:xfrm>
            <a:off x="-1364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rgbClr val="F231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What I learned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70" name="テキスト ボックス 69"/>
          <p:cNvSpPr txBox="1"/>
          <p:nvPr/>
        </p:nvSpPr>
        <p:spPr>
          <a:xfrm>
            <a:off x="1958994" y="6559002"/>
            <a:ext cx="29715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Referred from Hideki Kawada ‘s presentation</a:t>
            </a:r>
            <a:endParaRPr kumimoji="1"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90860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909" y="458362"/>
            <a:ext cx="8783285" cy="1325563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Century Gothic" pitchFamily="34" charset="0"/>
              </a:rPr>
              <a:t>Mae Far Luang Foundation(MFLF)’s</a:t>
            </a:r>
            <a:br>
              <a:rPr lang="en-US" sz="3600" b="1" dirty="0" smtClean="0">
                <a:latin typeface="Century Gothic" pitchFamily="34" charset="0"/>
              </a:rPr>
            </a:br>
            <a:r>
              <a:rPr lang="en-US" sz="3600" b="1" dirty="0" smtClean="0">
                <a:latin typeface="Century Gothic" pitchFamily="34" charset="0"/>
              </a:rPr>
              <a:t>Leadership</a:t>
            </a:r>
            <a:endParaRPr lang="en-US" sz="3600" b="1" dirty="0">
              <a:latin typeface="Century Gothic" pitchFamily="34" charset="0"/>
            </a:endParaRPr>
          </a:p>
        </p:txBody>
      </p:sp>
      <p:sp>
        <p:nvSpPr>
          <p:cNvPr id="10" name="Snip Single Corner Rectangle 8"/>
          <p:cNvSpPr/>
          <p:nvPr/>
        </p:nvSpPr>
        <p:spPr>
          <a:xfrm>
            <a:off x="-13648" y="140663"/>
            <a:ext cx="1119116" cy="350656"/>
          </a:xfrm>
          <a:prstGeom prst="snip1Rect">
            <a:avLst>
              <a:gd name="adj" fmla="val 34849"/>
            </a:avLst>
          </a:prstGeom>
          <a:solidFill>
            <a:srgbClr val="F231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What I learned</a:t>
            </a:r>
            <a:endParaRPr lang="en-US" sz="1100" b="1" dirty="0">
              <a:latin typeface="Century Gothic" pitchFamily="34" charset="0"/>
            </a:endParaRPr>
          </a:p>
        </p:txBody>
      </p:sp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3531738"/>
              </p:ext>
            </p:extLst>
          </p:nvPr>
        </p:nvGraphicFramePr>
        <p:xfrm>
          <a:off x="381143" y="2146439"/>
          <a:ext cx="8369319" cy="38608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93055"/>
                <a:gridCol w="1582546"/>
                <a:gridCol w="1530347"/>
                <a:gridCol w="1799013"/>
                <a:gridCol w="1564358"/>
              </a:tblGrid>
              <a:tr h="99590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20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Example</a:t>
                      </a:r>
                      <a:endParaRPr lang="ja-JP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Reforestation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Economic </a:t>
                      </a:r>
                      <a:r>
                        <a:rPr lang="en-US" sz="200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forestation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Build weir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Establish Pig Bank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3233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  <a:latin typeface="+mn-lt"/>
                        </a:rPr>
                        <a:t>Farmer side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Increase income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Increase income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Stable water </a:t>
                      </a:r>
                      <a:r>
                        <a:rPr lang="en-US" sz="1800" u="none" strike="noStrike" dirty="0" smtClean="0">
                          <a:effectLst/>
                          <a:latin typeface="+mn-lt"/>
                        </a:rPr>
                        <a:t>supply</a:t>
                      </a:r>
                    </a:p>
                    <a:p>
                      <a:pPr algn="ctr" fontAlgn="ctr"/>
                      <a:r>
                        <a:rPr lang="ja-JP" altLang="en-US" sz="1800" u="none" strike="noStrike" dirty="0" smtClean="0">
                          <a:effectLst/>
                          <a:latin typeface="+mn-lt"/>
                        </a:rPr>
                        <a:t>→</a:t>
                      </a:r>
                      <a:r>
                        <a:rPr lang="en-US" sz="1800" u="none" strike="noStrike" dirty="0" smtClean="0">
                          <a:effectLst/>
                          <a:latin typeface="+mn-lt"/>
                        </a:rPr>
                        <a:t>Improve yield</a:t>
                      </a:r>
                    </a:p>
                    <a:p>
                      <a:pPr algn="ctr" fontAlgn="ctr"/>
                      <a:r>
                        <a:rPr lang="ja-JP" altLang="en-US" sz="1800" u="none" strike="noStrike" dirty="0" smtClean="0">
                          <a:effectLst/>
                          <a:latin typeface="+mn-lt"/>
                        </a:rPr>
                        <a:t>→</a:t>
                      </a:r>
                      <a:r>
                        <a:rPr lang="en-US" sz="1800" u="none" strike="noStrike" dirty="0" smtClean="0">
                          <a:effectLst/>
                          <a:latin typeface="+mn-lt"/>
                        </a:rPr>
                        <a:t>Increase </a:t>
                      </a: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income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  <a:latin typeface="+mn-lt"/>
                        </a:rPr>
                        <a:t>Reduce </a:t>
                      </a: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starting </a:t>
                      </a:r>
                      <a:r>
                        <a:rPr lang="en-US" sz="1800" u="none" strike="noStrike" dirty="0" smtClean="0">
                          <a:effectLst/>
                          <a:latin typeface="+mn-lt"/>
                        </a:rPr>
                        <a:t>risk</a:t>
                      </a: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/>
                      </a:r>
                      <a:br>
                        <a:rPr lang="en-US" sz="1800" u="none" strike="noStrike" dirty="0">
                          <a:effectLst/>
                          <a:latin typeface="+mn-lt"/>
                        </a:rPr>
                      </a:b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Increase income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</a:tr>
              <a:tr h="15416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  <a:latin typeface="+mn-lt"/>
                        </a:rPr>
                        <a:t>Government side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Avoid </a:t>
                      </a:r>
                      <a:r>
                        <a:rPr lang="en-US" sz="1800" u="none" strike="noStrike" dirty="0" smtClean="0">
                          <a:effectLst/>
                          <a:latin typeface="+mn-lt"/>
                        </a:rPr>
                        <a:t>poverty &amp;</a:t>
                      </a:r>
                      <a:r>
                        <a:rPr lang="en-US" sz="1800" u="none" strike="noStrike" baseline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1800" u="none" strike="noStrike" dirty="0" smtClean="0">
                          <a:effectLst/>
                          <a:latin typeface="+mn-lt"/>
                        </a:rPr>
                        <a:t>flood </a:t>
                      </a: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&amp; forest decline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Avoid </a:t>
                      </a:r>
                      <a:r>
                        <a:rPr lang="en-US" altLang="ja-JP" sz="1800" u="none" strike="noStrike" dirty="0" smtClean="0">
                          <a:effectLst/>
                          <a:latin typeface="+mn-lt"/>
                        </a:rPr>
                        <a:t>poverty &amp;</a:t>
                      </a:r>
                      <a:r>
                        <a:rPr lang="en-US" sz="1800" u="none" strike="noStrike" dirty="0" smtClean="0">
                          <a:effectLst/>
                          <a:latin typeface="+mn-lt"/>
                        </a:rPr>
                        <a:t>flood </a:t>
                      </a: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&amp; forest decline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Avoid </a:t>
                      </a:r>
                      <a:r>
                        <a:rPr lang="en-US" altLang="ja-JP" sz="1600" u="none" strike="noStrike" dirty="0" smtClean="0">
                          <a:effectLst/>
                          <a:latin typeface="+mn-lt"/>
                        </a:rPr>
                        <a:t>poverty &amp;</a:t>
                      </a:r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flood </a:t>
                      </a:r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&amp;population expansion in urban area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Avoid </a:t>
                      </a:r>
                      <a:r>
                        <a:rPr lang="en-US" altLang="ja-JP" sz="1600" u="none" strike="noStrike" dirty="0" smtClean="0">
                          <a:effectLst/>
                          <a:latin typeface="+mn-lt"/>
                        </a:rPr>
                        <a:t>poverty &amp;</a:t>
                      </a:r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population </a:t>
                      </a:r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expansion in urban area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6" name="Content Placeholder 2"/>
          <p:cNvSpPr>
            <a:spLocks noGrp="1"/>
          </p:cNvSpPr>
          <p:nvPr>
            <p:ph idx="1"/>
          </p:nvPr>
        </p:nvSpPr>
        <p:spPr>
          <a:xfrm>
            <a:off x="278001" y="1610592"/>
            <a:ext cx="8378319" cy="28709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  1) Build “Happy cycle” = Win&amp;Win situation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1249680" y="140663"/>
            <a:ext cx="740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b="1" dirty="0">
                <a:latin typeface="Century Gothic" pitchFamily="34" charset="0"/>
              </a:rPr>
              <a:t>To understand how to solve problems </a:t>
            </a:r>
            <a:r>
              <a:rPr lang="en-US" altLang="ja-JP" b="1" dirty="0" smtClean="0">
                <a:latin typeface="Century Gothic" pitchFamily="34" charset="0"/>
              </a:rPr>
              <a:t>by </a:t>
            </a:r>
            <a:r>
              <a:rPr lang="en-US" altLang="ja-JP" b="1" dirty="0">
                <a:latin typeface="Century Gothic" pitchFamily="34" charset="0"/>
              </a:rPr>
              <a:t>foundation’s </a:t>
            </a:r>
            <a:r>
              <a:rPr lang="en-US" altLang="ja-JP" b="1" dirty="0" smtClean="0">
                <a:latin typeface="Century Gothic" pitchFamily="34" charset="0"/>
              </a:rPr>
              <a:t>leadership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7251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4UUfxUIT0.9P8fnaRGplg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uNriiUJMEGt94F_jSt00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JszZrVZJUS0D1ZIB1wpp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JszZrVZJUS0D1ZIB1wpp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Ar0hBpdG0qJotD8MGDXm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4WJ4lQvIk2VeuDCYtIpP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OBTi172.0aSV2aBu79ar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2aWS.sl20KxzGB8GUkz0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O9k2rKQnEiTpeeYZ0tf_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Ar0hBpdG0qJotD8MGDXm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6dDmNRDUaIepXSRkEU1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tEY6Y2VJEe5mIND5INEe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3BVW.UllUmqTmyKM.kuT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uNriiUJMEGt94F_jSt00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JszZrVZJUS0D1ZIB1wpp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JszZrVZJUS0D1ZIB1wpp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3BVW.UllUmqTmyKM.kuTA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20952</TotalTime>
  <Words>2898</Words>
  <Application>Microsoft Office PowerPoint</Application>
  <PresentationFormat>画面に合わせる (4:3)</PresentationFormat>
  <Paragraphs>1097</Paragraphs>
  <Slides>43</Slides>
  <Notes>6</Notes>
  <HiddenSlides>0</HiddenSlides>
  <MMClips>0</MMClips>
  <ScaleCrop>false</ScaleCrop>
  <HeadingPairs>
    <vt:vector size="4" baseType="variant">
      <vt:variant>
        <vt:lpstr>テーマ</vt:lpstr>
      </vt:variant>
      <vt:variant>
        <vt:i4>2</vt:i4>
      </vt:variant>
      <vt:variant>
        <vt:lpstr>スライド タイトル</vt:lpstr>
      </vt:variant>
      <vt:variant>
        <vt:i4>43</vt:i4>
      </vt:variant>
    </vt:vector>
  </HeadingPairs>
  <TitlesOfParts>
    <vt:vector size="45" baseType="lpstr">
      <vt:lpstr>Office Theme</vt:lpstr>
      <vt:lpstr>Custom Design</vt:lpstr>
      <vt:lpstr>PowerPoint プレゼンテーション</vt:lpstr>
      <vt:lpstr>Introduce myself</vt:lpstr>
      <vt:lpstr>For Example )Ajinomoto Ghana project</vt:lpstr>
      <vt:lpstr>Objectives for study visit   ～Why I came to MFLF?～</vt:lpstr>
      <vt:lpstr>Today’s Agenda</vt:lpstr>
      <vt:lpstr>To understand current situation</vt:lpstr>
      <vt:lpstr>To understand current situation</vt:lpstr>
      <vt:lpstr>To understand how to solve problems  by foundation’s leadership Model of the Nation and National Wise Leaders</vt:lpstr>
      <vt:lpstr>Mae Far Luang Foundation(MFLF)’s Leadership</vt:lpstr>
      <vt:lpstr>Mae Far Luang Foundation(MFLF)’s Leadership</vt:lpstr>
      <vt:lpstr>Mae Far Luang Foundation(MFLF)’s Leadership</vt:lpstr>
      <vt:lpstr>MFLF’S Knowledge transfer</vt:lpstr>
      <vt:lpstr>Today’s Agenda</vt:lpstr>
      <vt:lpstr>４ suggestions</vt:lpstr>
      <vt:lpstr>Pursue CSV for villagers </vt:lpstr>
      <vt:lpstr>What is Olyset Net?  →Long Lasting Insecticide-treated mosquito Net     (LLIN) </vt:lpstr>
      <vt:lpstr>PowerPoint プレゼンテーション</vt:lpstr>
      <vt:lpstr>PowerPoint プレゼンテーション</vt:lpstr>
      <vt:lpstr>Co-branding with AEON  　　TOPVALU-DoiTung macadamia nuts  　　TOPVALU-DoiTung Coffee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Today’s Agenda</vt:lpstr>
      <vt:lpstr>Contribution part schedule</vt:lpstr>
      <vt:lpstr>3 contributions   ～Work hard!～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Today’s Agenda</vt:lpstr>
      <vt:lpstr>PowerPoint プレゼンテーション</vt:lpstr>
      <vt:lpstr>PowerPoint プレゼンテーション</vt:lpstr>
      <vt:lpstr>Special thanks  for my study visit</vt:lpstr>
      <vt:lpstr>Fin Thank you </vt:lpstr>
      <vt:lpstr>Appendix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needed</dc:title>
  <dc:creator>Natalie Siriphanitwatthana</dc:creator>
  <cp:lastModifiedBy>高橋　裕典</cp:lastModifiedBy>
  <cp:revision>537</cp:revision>
  <cp:lastPrinted>2015-07-22T02:48:35Z</cp:lastPrinted>
  <dcterms:created xsi:type="dcterms:W3CDTF">2015-04-28T08:26:51Z</dcterms:created>
  <dcterms:modified xsi:type="dcterms:W3CDTF">2015-08-20T06:23:44Z</dcterms:modified>
</cp:coreProperties>
</file>