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2" r:id="rId6"/>
    <p:sldId id="295" r:id="rId7"/>
    <p:sldId id="296" r:id="rId8"/>
    <p:sldId id="261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97" r:id="rId18"/>
    <p:sldId id="266" r:id="rId19"/>
    <p:sldId id="272" r:id="rId20"/>
    <p:sldId id="273" r:id="rId21"/>
    <p:sldId id="298" r:id="rId22"/>
    <p:sldId id="274" r:id="rId23"/>
    <p:sldId id="275" r:id="rId24"/>
    <p:sldId id="276" r:id="rId25"/>
    <p:sldId id="277" r:id="rId26"/>
    <p:sldId id="278" r:id="rId27"/>
    <p:sldId id="301" r:id="rId28"/>
    <p:sldId id="279" r:id="rId29"/>
    <p:sldId id="280" r:id="rId30"/>
    <p:sldId id="281" r:id="rId31"/>
    <p:sldId id="282" r:id="rId32"/>
    <p:sldId id="283" r:id="rId33"/>
    <p:sldId id="299" r:id="rId34"/>
    <p:sldId id="284" r:id="rId35"/>
    <p:sldId id="286" r:id="rId36"/>
    <p:sldId id="292" r:id="rId37"/>
    <p:sldId id="293" r:id="rId38"/>
    <p:sldId id="294" r:id="rId39"/>
    <p:sldId id="285" r:id="rId40"/>
    <p:sldId id="287" r:id="rId41"/>
    <p:sldId id="288" r:id="rId42"/>
    <p:sldId id="289" r:id="rId43"/>
    <p:sldId id="300" r:id="rId44"/>
    <p:sldId id="290" r:id="rId45"/>
    <p:sldId id="302" r:id="rId46"/>
    <p:sldId id="304" r:id="rId47"/>
    <p:sldId id="303" r:id="rId48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660"/>
  </p:normalViewPr>
  <p:slideViewPr>
    <p:cSldViewPr>
      <p:cViewPr varScale="1">
        <p:scale>
          <a:sx n="74" d="100"/>
          <a:sy n="74" d="100"/>
        </p:scale>
        <p:origin x="123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4D56A-968E-4D8E-BEF1-5047A4C9FA6A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1DFD2-2E5E-4FC9-A325-26F004B24C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477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D2-2E5E-4FC9-A325-26F004B24C4C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4208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D2-2E5E-4FC9-A325-26F004B24C4C}" type="slidenum">
              <a:rPr lang="th-TH" smtClean="0"/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964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4776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4755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300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4975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2478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3133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6104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9079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235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521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10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1459F-98CD-4ABA-8CFD-958623A7E050}" type="datetimeFigureOut">
              <a:rPr lang="th-TH" smtClean="0"/>
              <a:t>13/09/58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6CF7D-6758-4A12-9FC0-30AF7DA1FB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803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13" Type="http://schemas.openxmlformats.org/officeDocument/2006/relationships/image" Target="../media/image122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12" Type="http://schemas.openxmlformats.org/officeDocument/2006/relationships/image" Target="../media/image121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11" Type="http://schemas.openxmlformats.org/officeDocument/2006/relationships/image" Target="../media/image120.jpeg"/><Relationship Id="rId5" Type="http://schemas.openxmlformats.org/officeDocument/2006/relationships/image" Target="../media/image114.jpeg"/><Relationship Id="rId10" Type="http://schemas.openxmlformats.org/officeDocument/2006/relationships/image" Target="../media/image119.jpeg"/><Relationship Id="rId4" Type="http://schemas.openxmlformats.org/officeDocument/2006/relationships/image" Target="../media/image113.jpeg"/><Relationship Id="rId9" Type="http://schemas.openxmlformats.org/officeDocument/2006/relationships/image" Target="../media/image11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24" y="1570197"/>
            <a:ext cx="6716247" cy="444721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6"/>
          <p:cNvSpPr/>
          <p:nvPr/>
        </p:nvSpPr>
        <p:spPr>
          <a:xfrm>
            <a:off x="107504" y="764704"/>
            <a:ext cx="90364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u="sng" dirty="0" smtClean="0">
                <a:cs typeface="+mj-cs"/>
              </a:rPr>
              <a:t>รายงานการคณะนักเรียนทุนรัฐบาลไทย </a:t>
            </a:r>
          </a:p>
          <a:p>
            <a:pPr algn="ctr"/>
            <a:r>
              <a:rPr lang="th-TH" b="1" dirty="0" smtClean="0">
                <a:cs typeface="+mj-cs"/>
              </a:rPr>
              <a:t>“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โครงการปลูกจิตสำนึกรักบ้านเกิดให้แก่นักเรียนทุนรัฐบาลไทย ประจำปี 2558 รุ่นที่ 1</a:t>
            </a:r>
            <a:r>
              <a:rPr lang="th-TH" b="1" dirty="0" smtClean="0">
                <a:cs typeface="+mj-cs"/>
              </a:rPr>
              <a:t>”</a:t>
            </a:r>
            <a:endParaRPr lang="th-TH" b="1" dirty="0">
              <a:cs typeface="+mj-cs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7504" y="5373216"/>
            <a:ext cx="8784976" cy="1441795"/>
          </a:xfrm>
        </p:spPr>
        <p:txBody>
          <a:bodyPr>
            <a:noAutofit/>
          </a:bodyPr>
          <a:lstStyle/>
          <a:p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ตามแนวทางการพัฒนาทางเลือกในการดำรงชีวิตที่ยั่งยืน ตามตำราแม่ฟ้าหลวงฯ   </a:t>
            </a:r>
          </a:p>
          <a:p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ณ โครงการพัฒนาดอยตุง (พื้นที่ทรงงาน) อันเนื่องมาจากพระราชดำริ</a:t>
            </a:r>
          </a:p>
          <a:p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ระหว่าง วันที่ </a:t>
            </a:r>
            <a:r>
              <a:rPr lang="en-US" sz="2200" b="1" dirty="0" smtClean="0">
                <a:solidFill>
                  <a:schemeClr val="tx1"/>
                </a:solidFill>
                <a:cs typeface="+mj-cs"/>
              </a:rPr>
              <a:t>19 – 24 </a:t>
            </a:r>
            <a:r>
              <a:rPr lang="th-TH" sz="2200" b="1" dirty="0" smtClean="0">
                <a:solidFill>
                  <a:schemeClr val="tx1"/>
                </a:solidFill>
                <a:cs typeface="+mj-cs"/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กรกฎาคม  </a:t>
            </a:r>
            <a:r>
              <a:rPr lang="en-US" sz="2200" b="1" dirty="0" smtClean="0">
                <a:solidFill>
                  <a:schemeClr val="tx1"/>
                </a:solidFill>
                <a:cs typeface="+mj-cs"/>
              </a:rPr>
              <a:t>2558</a:t>
            </a:r>
            <a:endParaRPr lang="th-TH" sz="2200" b="1" dirty="0" smtClean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624"/>
            <a:ext cx="5076056" cy="83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35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944"/>
            <a:ext cx="9134902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ภาพบรรยากาศคณะเดินชมหอแห่งแรงบันดาลใจ</a:t>
            </a:r>
            <a:endParaRPr lang="th-TH" sz="36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50"/>
            <a:ext cx="4788024" cy="31704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717032"/>
            <a:ext cx="4680520" cy="3099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289" y="27755"/>
            <a:ext cx="4832711" cy="3200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3747232"/>
            <a:ext cx="4634911" cy="306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-18256"/>
            <a:ext cx="4845224" cy="998984"/>
          </a:xfrm>
        </p:spPr>
        <p:txBody>
          <a:bodyPr>
            <a:normAutofit/>
          </a:bodyPr>
          <a:lstStyle/>
          <a:p>
            <a:pPr algn="l"/>
            <a:r>
              <a:rPr lang="th-TH" sz="4000" b="1" dirty="0" smtClean="0"/>
              <a:t>ช่วงบ่ายของวัน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692696"/>
            <a:ext cx="8856984" cy="5832648"/>
          </a:xfrm>
        </p:spPr>
        <p:txBody>
          <a:bodyPr>
            <a:normAutofit/>
          </a:bodyPr>
          <a:lstStyle/>
          <a:p>
            <a:r>
              <a:rPr lang="th-TH" sz="2400" b="1" dirty="0" smtClean="0">
                <a:cs typeface="+mj-cs"/>
              </a:rPr>
              <a:t>คณะได้เดินทางไปดูงานแปลงป่าเศรษฐกิจ นวุติ ไซต์ 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2400" b="1" dirty="0" smtClean="0">
                <a:cs typeface="+mj-cs"/>
              </a:rPr>
              <a:t>(แปลงแมคคาเดเมีย โรงงานแปรรูปแมคคาเดเมีย และแปลงกาแฟอาราบิก้า) โดยมีพี่นันท์ และพี่หลวง ส่งเสริมกาแฟ เป็นวิทยากรบรรยายประวัติความมาพร้อมกระบวนการทำงานที่เน้นคุณภาพ  การใช้ทรัพยากรให้คุ้มค่า </a:t>
            </a:r>
            <a:endParaRPr lang="th-TH" sz="2400" b="1" dirty="0"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" y="1944746"/>
            <a:ext cx="3162283" cy="23800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44746"/>
            <a:ext cx="3131840" cy="23800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12776"/>
            <a:ext cx="2771800" cy="23800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" y="4365104"/>
            <a:ext cx="3138316" cy="24079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365104"/>
            <a:ext cx="3096344" cy="24079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39199" y="5890046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B050"/>
                </a:solidFill>
                <a:latin typeface="Angsana New" pitchFamily="18" charset="-34"/>
                <a:cs typeface="Angsana New" pitchFamily="18" charset="-34"/>
              </a:rPr>
              <a:t>*</a:t>
            </a:r>
            <a:r>
              <a:rPr lang="en-US" sz="1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**</a:t>
            </a:r>
            <a:r>
              <a:rPr lang="th-TH" sz="1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หลังจากนั้นได้เดินทางออกไปยัง</a:t>
            </a:r>
          </a:p>
          <a:p>
            <a:r>
              <a:rPr lang="th-TH" sz="1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โครงการศึกษาและพัฒนาการปลูกชาน้ำมัน </a:t>
            </a:r>
          </a:p>
          <a:p>
            <a:r>
              <a:rPr lang="th-TH" sz="1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ปางมะหัน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92" y="3717032"/>
            <a:ext cx="2764904" cy="224502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7965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0" y="0"/>
            <a:ext cx="9124319" cy="6926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ถอดบทเรียนประจำวัน ณ ศาลากิจกรรม ปางมะหัน</a:t>
            </a:r>
            <a:endParaRPr lang="th-TH" sz="3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คณะได้แบ่งเป็น </a:t>
            </a:r>
            <a:r>
              <a:rPr lang="en-US" sz="2800" b="1" dirty="0" smtClean="0">
                <a:latin typeface="Angsana New" pitchFamily="18" charset="-34"/>
                <a:cs typeface="Angsana New" pitchFamily="18" charset="-34"/>
              </a:rPr>
              <a:t>5 </a:t>
            </a: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กลุ่มย่อย โดยมีโจทย์ให้ว่า“คุณได้เรียนรู้อะไร ที่ไม่เคยรู้มาก่อน จากโครงการพัฒนาดอยตุงฯ”</a:t>
            </a:r>
          </a:p>
          <a:p>
            <a:pPr marL="0" indent="0">
              <a:buNone/>
            </a:pPr>
            <a:r>
              <a:rPr lang="th-TH" sz="26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6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600" b="1" u="sng" dirty="0" smtClean="0">
                <a:latin typeface="Angsana New" pitchFamily="18" charset="-34"/>
                <a:cs typeface="Angsana New" pitchFamily="18" charset="-34"/>
              </a:rPr>
              <a:t>1  </a:t>
            </a:r>
          </a:p>
          <a:p>
            <a:pPr>
              <a:buFont typeface="Wingdings" pitchFamily="2" charset="2"/>
              <a:buChar char="v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ได้เรียนรู้ประวัติความเป็นมาของดอยตุง </a:t>
            </a: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= 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ปัญหาที่เป็นภูมิหลังของคนในพื้นที่,</a:t>
            </a:r>
          </a:p>
          <a:p>
            <a:pPr marL="0" indent="0">
              <a:buNone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สภาพภูมิศาสตร์เดิม,การเข้ามาพัฒนา และการก่อตั้งของมูลนิธิแม่ฟ้าหลวง)</a:t>
            </a:r>
          </a:p>
          <a:p>
            <a:pPr>
              <a:buFont typeface="Wingdings" pitchFamily="2" charset="2"/>
              <a:buChar char="v"/>
            </a:pPr>
            <a:r>
              <a:rPr lang="th-TH" sz="22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ได้เรียนรู้ด้าหลักการ การพัฒนา และวิธีแก้ปัญหาของมูลนิธิแม่ฟ้าหลวงฯ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 ปลูกคน  ปลูกป่า</a:t>
            </a: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 =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  ปลูกป่าเศรษฐกิจ  จ้างคนให้มีรายได้ (ชาวบ้านท้องอิ่ม)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เจ็บ  จน  ไม่รู้ </a:t>
            </a: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+ 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เข้าใจ  เข้าถึง  พัฒนา</a:t>
            </a:r>
          </a:p>
          <a:p>
            <a:pPr marL="0" indent="0">
              <a:buNone/>
            </a:pP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ลงพื้นที่เก็บข้อมูลจริงเพื่อเข้าถึงปัญหาและความต้องการที่แท้จริง</a:t>
            </a:r>
            <a:r>
              <a:rPr lang="th-TH" sz="2200" b="1" dirty="0">
                <a:latin typeface="Angsana New" pitchFamily="18" charset="-34"/>
                <a:cs typeface="Angsana New" pitchFamily="18" charset="-34"/>
              </a:rPr>
              <a:t> </a:t>
            </a:r>
            <a:endParaRPr lang="th-TH" sz="22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.พัฒนาโครงสร้างพื้นฐานให้ชาวบ้านเข้าถึง</a:t>
            </a:r>
          </a:p>
          <a:p>
            <a:pPr marL="0" indent="0">
              <a:buNone/>
            </a:pP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3.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มาตรการจักการปัญหายาเสพติด ที่ต้นเหตุ</a:t>
            </a:r>
          </a:p>
          <a:p>
            <a:pPr marL="0" indent="0">
              <a:buNone/>
            </a:pP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4.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หาแหล่งรายได้กระจายความเสี่ยงมีหัตถกรรม การเกษตร การท่องเที่ยว และการแปรรูปอาหาร</a:t>
            </a:r>
          </a:p>
          <a:p>
            <a:pPr>
              <a:buFont typeface="Wingdings" pitchFamily="2" charset="2"/>
              <a:buChar char="v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ได้ตกตะกอนความคิด ดังนี้</a:t>
            </a:r>
            <a:endParaRPr lang="en-US" sz="2200" b="1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การเสาะหาและการใช้ทรัพยากรที่มีจำกัด ให้เกิดประโยชน์สูงสุด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ได้เรียนรู้กระบวนการการผลิตและแปรรู เพิ่มมูลค่าของผลผลิต เช่นราคาของกาแฟ </a:t>
            </a:r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แก้ว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เรียนรู้การทำงานเป็นกลุ่ม และเป็นระบบ เชิ่งบูรณาการร่วม</a:t>
            </a:r>
          </a:p>
          <a:p>
            <a:pPr marL="0" indent="0">
              <a:buNone/>
            </a:pPr>
            <a:r>
              <a:rPr lang="th-TH" sz="22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200" dirty="0" smtClean="0">
                <a:latin typeface="Angsana New" pitchFamily="18" charset="-34"/>
                <a:cs typeface="Angsana New" pitchFamily="18" charset="-34"/>
              </a:rPr>
              <a:t>       </a:t>
            </a:r>
            <a:endParaRPr lang="th-TH" sz="22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0" y="1268760"/>
            <a:ext cx="2627784" cy="1985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0" y="3178495"/>
            <a:ext cx="2627784" cy="17635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240" y="4942006"/>
            <a:ext cx="2622264" cy="191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8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624"/>
            <a:ext cx="5942502" cy="67730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400" b="1" u="sng" dirty="0" smtClean="0">
                <a:latin typeface="Angsana New" pitchFamily="18" charset="-34"/>
                <a:cs typeface="Angsana New" pitchFamily="18" charset="-34"/>
              </a:rPr>
              <a:t>2</a:t>
            </a:r>
          </a:p>
          <a:p>
            <a:pPr>
              <a:buFont typeface="Wingdings" pitchFamily="2" charset="2"/>
              <a:buChar char="v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ได้เรียนรู้โครงการพัฒนาดอยตุง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อดีตพื้นที่ดอยตุงเคยเป็นแหล่งปลูกยาฝิ่น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การพัฒนาพื้นที่ด้วยการปลูกป่า  ปลูกคน โดยการปลูกต้นสน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พัฒนาอย่างยั่งยืน ของดอยตุง โดยมีการทำงานร่วมกับหน่วยงาน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35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กรม 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6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กระทรวง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6 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บริษัท ร่วมกันกู้เงิน จัดตั้งเป็นบริษัท นวุติ  แมคคาเดเมีย</a:t>
            </a:r>
          </a:p>
          <a:p>
            <a:pPr>
              <a:buFont typeface="Wingdings" pitchFamily="2" charset="2"/>
              <a:buChar char="v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ได้เรียนรู้เรื่องราวในหอแห่งแรงบันดาลใจ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ได้ทราบถึงชีวประวัติของพระราชตระกูล มหิดล และทราบซึ้งเรื่องราวของสมเด็จย่า ว่าเคยเป็นนักเรียนทุน เป็นสามัญชน เคยเรียนที่สตรีวิทยา พระนามเดิม คือสังวาลย์ และพระองค์ทรงเรียนรู้จากลูก(ลูกเรียนจากแม่  แม่เรียนจากลูก)</a:t>
            </a:r>
            <a:endParaRPr lang="en-US" sz="2000" b="1" u="sng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ได้รู้ว่าสมเด็จพระเจ้าอยู่หัวได้ทรงงานสร้างโครงการมากกว่า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4,400 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โครงการทั่วทุกภูมิภาคของไทย และบ้างโครงการก็อยู่ใกล้ๆที่หมู่บ้านด้วย ซึ่งไม่รู้ ไม่เคยเข้าไปเลย</a:t>
            </a:r>
          </a:p>
          <a:p>
            <a:pPr>
              <a:buFont typeface="Wingdings" pitchFamily="2" charset="2"/>
              <a:buChar char="v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ได้เรียนรู้เรื่องของแมคคาเดเมีย และกาแฟ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ต้นกาแฟ มีการทำสาว ต้องการแสงแดด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50%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 ผลมีสีแดง  สีเหลือง  และมีกระบวนการผลิตที่เน้นคุณภาพ เลือกเก็บทีละเม็ด นำมาลอยน้ำ สีให้เสร็จภายใน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24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ชั่วโมง 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ต้นแมคคาเดเมีย มีอายุถึง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100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ปี  และมีน้ำผึ่งแมคคาเดเมีย ที่เดียวในประเทศไทย</a:t>
            </a:r>
          </a:p>
          <a:p>
            <a:pPr marL="0" indent="0">
              <a:buNone/>
            </a:pPr>
            <a:endParaRPr lang="th-TH" sz="2000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02" y="2276872"/>
            <a:ext cx="3201498" cy="22322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02" y="44624"/>
            <a:ext cx="3201498" cy="2232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02" y="4509120"/>
            <a:ext cx="3201498" cy="23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355"/>
            <a:ext cx="594470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6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600" b="1" u="sng" dirty="0" smtClean="0">
                <a:latin typeface="Angsana New" pitchFamily="18" charset="-34"/>
                <a:cs typeface="Angsana New" pitchFamily="18" charset="-34"/>
              </a:rPr>
              <a:t>3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ได้เรียนรู้เรื่องมูลนิธิแม่ฟ้าหลวง การพัฒนาโครงพัฒนาดอยตุงฯ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แต่ก่อนเป็นพื้นที่ปลูกฝิ่น และเป็นภูเขาหัวล้วน มี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6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ชนเผ่า วิธีแก้เริ่มจากการ</a:t>
            </a:r>
          </a:p>
          <a:p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       ปลูกคน  ปลูกป่า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มีการทำงานที่มีความร่วมมือจากหลายภาคส่วน มีการสำรวจเก็บข้อมูลประชากร เพื่อทราบปัญหาที่แท้จริง ปัญหาคือ เจ็บ  จน  ไม่รู้    มีการออกใบ น.ส.ร.ให้ชาวบ้านในพื้นที่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หอแห่งแรงบันดาล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ได้เรียนรู้ประวัติสมเด็จย่า วิธีการเลี้ยงดูบุตร/ธิดา วิถีชีวิต และพระจริยาวัตรของพระองค์ท่าน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ชื่นชอบวลีเด็ดของพระองค์ท่าน เช่น “ไม่มีใครอยากเป็นคนไม่ดี แต่เขาไม่มีโอกาส และทางเลือกที่ดี”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ได้รู้ว่าโครงการพระราชดำริ มูลนิธิต่างๆ มีมากมาย 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4,000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กว่าโครงการ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ได้เรียนรู้โครงการที่ดอยตุงทำ เรื่องแมคคาเดเมีย และกาแฟอาราบิก้า ที่สร้างรายได้ให้ชุมชน ช่วงเวลาเก็บผลผลิต และการคัดแยกผลผลิต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QC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ที่ไม่ได้คุณภาพออก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และใช้ประโยชน์ให้มากที่สุด เช่น แมคคาเดเมีย เนื้อแมคคาเดเมียเอามาแปรรูปรุงรสต่างๆ ส่วนที่เป็นเศษๆก็สามารถนำมาเป็นส่วนผสมของคุกกี้ เค้ก สเปรด เปลือกใช้เป็นพลังงานแท่งเชื้อเพลิงชีวมวล สกัดสีมาเคลือบเซรามิกได้สีสวยดี ทำเป็นถ่าน ดูดกลิ่นได้ดี เอาผึ่งมาเลี้ยง ได้น้ำผึ่งดอกแมคคาเดเมียด้วย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06" y="14420"/>
            <a:ext cx="3199293" cy="2262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276872"/>
            <a:ext cx="3203848" cy="22322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06" y="4509120"/>
            <a:ext cx="3199293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714757"/>
            <a:ext cx="439248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400" b="1" u="sng" dirty="0" smtClean="0">
                <a:latin typeface="Angsana New" pitchFamily="18" charset="-34"/>
                <a:cs typeface="Angsana New" pitchFamily="18" charset="-34"/>
              </a:rPr>
              <a:t>4 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800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ได้รียนรู้ ก่อน 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BEFORE 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และหลัง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AFTER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โครงการเข้ามา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ก่อน  โครงการเข้า  ชาวบ้านมีรายได้ต่อปี ที่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3,900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บาท  โดยเฉลี่ย  มีอาชีพปลูกฝิ่น  ทำไร่เลื่อนลอย  ค้าอาวุธ เป็นมือปืนรับจ้าง ใช้ยาฝิ่นรักษาโรค และไม่ได้รับการศึกษา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โครงการเข้ามา เริ่มจากการปลูกคน  ปลูกป่า  แก้ปัญหาที่คน  “เจ็บ  จน   ไม่รู้” (ความยากจนขาดโอกาส)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หลังจากโครงการเข้ามา ชาวบ้านมีรายได้ต่อปี ที่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75,000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บาท โดยเฉลี่ย  ได้บัตรประจำตัวประชาชน (สัญชาติไทย)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80%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มีการปลูกแมคคาเดเมีย และกาแฟ  มี พ.อ สว. แก้ปัญหาความเจ็บปวดให้ชาว  มีการออกหนังสือรับรองที่ทำกินในพื้นที่ (นสร.)</a:t>
            </a:r>
          </a:p>
          <a:p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      และมีทุนการศึกษาให้มีโอกาสได้ศึกษาต่อ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ชอบคำคมที่ว่า  “ต้องช่วยเขาให้เขาช่วยตัวเอง”   “ต้องคิดว่าถ้า  เราไม่อยู่  เขาจะอยู่ต่ออย่างไร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”</a:t>
            </a:r>
            <a:endParaRPr lang="th-TH" sz="18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545825"/>
            <a:ext cx="3491880" cy="2312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09473"/>
            <a:ext cx="3491880" cy="23363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0"/>
            <a:ext cx="3491880" cy="22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601524"/>
            <a:ext cx="52565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400" b="1" u="sng" dirty="0" smtClean="0">
                <a:latin typeface="Angsana New" pitchFamily="18" charset="-34"/>
                <a:cs typeface="Angsana New" pitchFamily="18" charset="-34"/>
              </a:rPr>
              <a:t>5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ได้เรียนรู้ประวัติความเป็นมาของโครงการพัฒนาดอยตุงฯ  จุดกำเนิดปัญหา </a:t>
            </a:r>
          </a:p>
          <a:p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คน 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=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เจ็บ (มี พอ.สว.)  จน (สร้างอาชีพ  เช่น แมคคาเดเมีย  กาแฟ  โรงท้อผ้า กระดาษสา  เซรามิก ฯลฯ)  ไม่รู้  (มีครู ตชด. ให้การศึกษา) และ มีขั้นตอนการพัฒนาเป็นขั้น ต้นน้ำ  คือ อยู่รอด   กลางน้ำ  คือ พอเพียง   และปลายน้ำ คือ ยั่งยืน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พืชเศรษฐกิจ  คือ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แมคคาเดเมีย  มีการแปรรูป  เป็นอาหาร  (คุ้กกี้  เค้ก  เมล็ด อบแล้วปรุงรสได้หลากหลายรสชาติ) มีการเอาผึ่งมาเลี้ยง  ได้น้ำผึ่ง เพิ่มอีก และนำไปผลิตเป็นพลังงาน ทดแทนได้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หอแห่งแรงบันดาลใจ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ได้เรียนรู้ประวัติ  พระราชกรณียกิจ  ของสมเด็จย่า   และพระบาทสมเด็จพระเจ้าอยู่หัวฯ ชอบการใช้เทคโนโลยี ควบคู่กับการนำเสนอ  เช่นจุดที่มีจอภาพ ที่สามารถใช้มือแตะ แล้วตัวการ์ตูนก็วิ่งไปทำสิ่งต่างๆ  (โครงการหลวง)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ได้แรงบันดาลใจ  (ได้กำลังใจ  ทราบซึ่งในเรื่องราวต่างๆ  ในหอแห่งแรงบันดาลใจ)  “แม่เรียนจากลูก  ลูกเรียนจากแม่”  การพัฒนาสมเด็จเรียนจากลูก คือพระเจ้าอยู่หัว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616" y="4474640"/>
            <a:ext cx="3599384" cy="23833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616" y="11790"/>
            <a:ext cx="3599384" cy="2481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616" y="2397825"/>
            <a:ext cx="3599384" cy="231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87044"/>
              </p:ext>
            </p:extLst>
          </p:nvPr>
        </p:nvGraphicFramePr>
        <p:xfrm>
          <a:off x="179512" y="260648"/>
          <a:ext cx="8712968" cy="6177627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7344816"/>
              </a:tblGrid>
              <a:tr h="366001">
                <a:tc gridSpan="2"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b="1" u="dbl" dirty="0">
                          <a:effectLst/>
                          <a:latin typeface="Calibri"/>
                          <a:ea typeface="Calibri"/>
                          <a:cs typeface="Angsana New"/>
                        </a:rPr>
                        <a:t>วันที่สาม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: </a:t>
                      </a:r>
                      <a:r>
                        <a:rPr lang="th-TH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วันอังคารที่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21 </a:t>
                      </a:r>
                      <a:r>
                        <a:rPr lang="th-TH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กรกฎาคม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2558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08.00-09.00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รับประทานอาหารเช้า ณ สำนักงานโครงการปลูกป่าปางมะหัน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09.00-10.00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ฟังบรรยายสรุป “การปลูกป่าปลูกคน” ด้วยวิธีการ “ปลูกป่าแบบปลูกเสริม” พื้นที่ปางมะหัน โดยคุณอาและ อ่วยแม  และ “การปลูกป่าแบบ ไม่ปลูก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”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พื้นที่ปูนะ โดย คุณอภิสิทธิ์ ปอดอแก้ว และ ถาม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-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ตอบ  ณ ศาลากิจกรรม โครงการปางมะหัน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10.00-12.00 </a:t>
                      </a:r>
                      <a:r>
                        <a:rPr lang="th-TH" sz="2000" b="1" dirty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พูดคุยแลกเปลี่ยนความคิดเห็นกับผู้นำชุมชนชาวบ้าน  และเจ้าหน้าที่ผู้ปฏิบัติงานในเขตพื้นที่โครงการปลูกป่าปางมะหัน และพื้นที่โครงการปลูกป่าปูนะ (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พร้อม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กับรับประทานอาหาร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ว่าง)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12.00-13.00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รับประทานอาหารกลางวัน ณ สำนักงานปางมะหัน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13.00-15.00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เดินสำรวจป่า ศึกษาพื้นที่ป่าต้นน้ำลำธารซึ่งเป็นป่าดั้งเดิม พื้นที่ปางมะหัน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15.00-15.30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เดินทางจากสำนักงานปางมะหัน ไปยังกองทุนสุกรเหมยซาน บ้านปางมะหัน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15.30-16.00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ดูกองทุนสุกรเหมยซาน โครงการปางมะหัน และการขยายไปยังโครงการอื่นๆ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16.00-17.30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เดินทางกลับโครงการพัฒนาดอยตุง (พื้นที่ทรงงาน) อันเนื่องมาจากพระราชดำริ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17.30-18.30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เดินทางถึงดอยตุงลอด์จ เข้าที่พักและพักผ่อนตามอัธยาศัย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18.30-19.30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รับประทานอาหารค่ำ ณ ห้องอาหารครัวตำหนัก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19.30-21.00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กิจกรรมถอดบทเรียนการเรียนรู้ประจำวัน ณ ห้องคลับ</a:t>
                      </a: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21.00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7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61"/>
            <a:ext cx="9144000" cy="10248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สรุปการศึกษาดูงาน  วันที่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   วันอังคาร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21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กรกฎาคม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2558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3563888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กิจกรรมวันนี้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ฟัง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บรรยายสรุป การปลูกคน  ปลูกป่า ด้วยวิธิการ “ปลูกป่าแบบปลูกเสริม” พื้นที่ ปางมะหัน และ “การปลูกป่าแบบไม่ปลูก” พื้นที่ ปูนะ</a:t>
            </a:r>
          </a:p>
          <a:p>
            <a:pPr marL="0" indent="0">
              <a:buNone/>
            </a:pP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2.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พูดคุยแลกเปลี่ยนความคิดเห็นกับผู้นำชุมชน และ จนท.ผู้ปฏิบัติงานในพื้นที่โครงการ ปางมะหันและปูนะ</a:t>
            </a:r>
          </a:p>
          <a:p>
            <a:pPr marL="0" indent="0">
              <a:buNone/>
            </a:pP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เดินศึกษาเส้นทางพื้นที่ป่าต้นน้ำลำธารซึ่งเป็นป่าดั้งเดิม พื้นที่ปางมะหัน</a:t>
            </a:r>
          </a:p>
          <a:p>
            <a:pPr marL="0" indent="0">
              <a:buNone/>
            </a:pP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4.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ดูกองทุนสุกรเหมยซาน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วิทยากรบรรยาย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คุณอาแหละ (พื้นที่ปางมะหัน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) 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และ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คุณอภิสิทธิ์  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พื้นที่ปูนะ) ผู้นำชุมชนปางมะหัน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ท่าน และพี่ดาวิ (กองทุนสุกรเหมยซาน)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52736"/>
            <a:ext cx="2766508" cy="1831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22" y="1027196"/>
            <a:ext cx="2805078" cy="18574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2887634"/>
            <a:ext cx="2775034" cy="18375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96" y="2852936"/>
            <a:ext cx="2813604" cy="1863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4715986"/>
            <a:ext cx="2778276" cy="2142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53" y="4715986"/>
            <a:ext cx="2828947" cy="21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th-TH" sz="2800" b="1" u="sng" dirty="0">
                <a:latin typeface="Angsana New" pitchFamily="18" charset="-34"/>
                <a:cs typeface="Angsana New" pitchFamily="18" charset="-34"/>
              </a:rPr>
              <a:t>พูดคุยแลกเปลี่ยนความคิดเห็นกับผู้นำชุมชน </a:t>
            </a:r>
            <a:r>
              <a:rPr lang="th-TH" sz="2800" b="1" u="sng" dirty="0" smtClean="0">
                <a:latin typeface="Angsana New" pitchFamily="18" charset="-34"/>
                <a:cs typeface="Angsana New" pitchFamily="18" charset="-34"/>
              </a:rPr>
              <a:t>และ อสพ. ถาม </a:t>
            </a:r>
            <a:r>
              <a:rPr lang="en-US" sz="2800" b="1" u="sng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28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endParaRPr lang="th-TH" sz="2800" b="1" u="sng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en-US" sz="1800" b="1" u="sng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วิถี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ชีวิตชาวบ้าน ก่อน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โครงการเข้า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มา  ทำอาชีพอะไร ?</a:t>
            </a:r>
          </a:p>
          <a:p>
            <a:pPr marL="0" indent="0">
              <a:buNone/>
            </a:pPr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ชาวบ้านทำการเกษตร เลื่อนลอย  ปลูกข้าวไร่  ข้าวโพด</a:t>
            </a:r>
            <a:endParaRPr lang="en-US" sz="18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18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: ปัจจุบันนี้โครงการประสานงานกับชาวบ้านอย่างไร ?</a:t>
            </a:r>
          </a:p>
          <a:p>
            <a:pPr marL="0" indent="0">
              <a:buNone/>
            </a:pPr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: ผ่านทาง เจ้าหน้าที่ อสพ.ในหมู่บ้าน เป็นตัวเชื่อมระหว่างโครงการกับชาวบ้าน  ที่มีอยู่แล้วตอนโครงเข้ามาปลูกป่าใหม่ๆ แต่การประสานงานได้ช้าไป </a:t>
            </a:r>
            <a:r>
              <a:rPr lang="en-US" sz="18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เมื่อ 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2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ปีที่ผ่านมา ทางโครงการดอยตุงได้ส่งเจ้าหน้าที่ มาใหม่อีก 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14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(เป็นคนในพื้นที่) เป็นตัวกลางประสานงานเก็ษสำรวจข้อมูล  หาความต้องการจริงๆของชาว</a:t>
            </a:r>
          </a:p>
          <a:p>
            <a:pPr marL="0" indent="0">
              <a:buNone/>
            </a:pPr>
            <a:endParaRPr lang="th-TH" sz="18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: ปัญหา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ในปัจจุบันของชาวบ้านคือ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อะไรบ้าง ? </a:t>
            </a:r>
            <a:endParaRPr lang="th-TH" sz="18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1800" b="1" u="sng" dirty="0">
                <a:latin typeface="Angsana New" pitchFamily="18" charset="-34"/>
                <a:cs typeface="Angsana New" pitchFamily="18" charset="-34"/>
              </a:rPr>
              <a:t>ตอบ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:ในพื้นที่ปางมะหัน ปูนะ และหมู่บ้านระแวกนี้ เป็นชุมชนขนาดใหญ่ ปัญหาตอนนี้จะเป็นเรื่องยาเสพติด  ซึ่งเมื่อ 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2-3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ปี ก่อนหายไปแล้ว แต่ตอนนี้เริ่มกลับมาอีก รอบหนึ่ง  เป็นห่วงเยาวชน   ซึ่งแต่ละชุมชนก็มีปัญหาไม่เหมือนกัน  แต่จะมีกฎของชุมชน หมู่บ้านนั้นๆบังคับใช้ (เป็นที่ศักดิ์สิทธิ์) ส่วนใหญ่ปัญหาทุกอย่างจะจบที่กฎของหมู่บ้าน   แต่ถ้ากฎของหมู่บ้านเอาไม่อยู่ละ ก็จะส่งให้ทางกฎหมายของรัฐจัดการต่อไป</a:t>
            </a:r>
          </a:p>
          <a:p>
            <a:pPr marL="0" indent="0">
              <a:buNone/>
            </a:pPr>
            <a:endParaRPr lang="en-US" sz="20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en-US" sz="2000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*** 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เพิ่มเติมจากพี่อาแหละ ถามคณะว่าต้องกลับมาทำงานใช่ไหม นี่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เงินภาษี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ของพวกพี่เขาด้วยนะและถามว่า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ทุน</a:t>
            </a:r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 ODOS 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มีให้เด็กๆ ในพื้นที่หรือไม่ ทำยังไงถึงจะ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ได้  และบอกว่าถ้า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น้องๆไม่กลับมาก็เท่ากับสูญเสียทรัพยากรในการพัฒนาประเทศ 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เรื่องสัญญาของทุนเป็นเพียงแค่กระดาษ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ไม่จำเป็นต้องทำ คนเรามันมีศักด์ศรีในตัวเอง ไม่งั้นงบประมาณ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ก็เหมือนการโยน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ทิ้ง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น้ำเปล่าประโชยน์ เงินทุนก็เป็นของพวก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เราทุก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คน(คนไทย) ถ้า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คน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เหล่านี้(นักเรียนทุน) เรียนหนังสือ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แล้วไปพัฒนาประเทศอื่น ประเทศอื่นก็พัฒนา ประเทศเราก็ล้าหลังกว่าเขาไปเรื่อยๆ</a:t>
            </a:r>
          </a:p>
        </p:txBody>
      </p:sp>
    </p:spTree>
    <p:extLst>
      <p:ext uri="{BB962C8B-B14F-4D97-AF65-F5344CB8AC3E}">
        <p14:creationId xmlns:p14="http://schemas.microsoft.com/office/powerpoint/2010/main" val="16577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93610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u="sng" dirty="0" smtClean="0"/>
              <a:t>วัตถุประสงค์ในการมาศึกษาดูงาน</a:t>
            </a:r>
            <a:endParaRPr lang="th-TH" sz="4000" b="1" u="sng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0863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h-TH" b="1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712968" cy="4752528"/>
          </a:xfrm>
          <a:noFill/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เพื่อสร้างแรงบันดาลใจให้กับนักเรียนทุนฯ ในการทำโครงการกิจกรรมเพื่อสังคม มีจิตสำนึก ค่านิยม และทัศนคติที่ดีในการเป็นนักเรียนทุนรัฐบาลซึ่งจะส่งผลต่อการกลับมาปฏิบัติราชการชดใช้ทุนเพื่อประโยชน์ต่อสังคมส่วมร่วม และประเทศชาติ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เพื่อให้นักเรียนทุนฯ ได้เรียนรู้ต้นแบบโครงการพัฒนาที่มีการบูรณาการด้านเศรษฐกิจ สัมคม และสิ่งแวดล้อม เกิดการแลกเปลี่ยนความรู้ และประสบการณ์ระหว่างนักเรียนทุนฯ รวมทั้งคนในชุมชนเพื่อให้นักเรียนทุนฯ ได้นำความรู้ต่างๆ ที่ได้รับมานั้นไปประยุกต์ใช้ในการปฏิบัติงานได้อย่างประสิทธิภาพ ในฐานะนักเรียนทุนรัฐบาลต่อไปในอนาคต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th-TH" sz="2800" b="1" dirty="0" smtClean="0">
                <a:solidFill>
                  <a:schemeClr val="tx1"/>
                </a:solidFill>
                <a:cs typeface="+mj-cs"/>
              </a:rPr>
              <a:t>เพื่อเสริมสร้างให้เกิดการมีส่วนร่วมของทุกภาคส่วน และเป็นเครือข่ายที่ดีในการทำงานร่วมกัน</a:t>
            </a:r>
          </a:p>
          <a:p>
            <a:pPr marL="342900" indent="-342900" algn="l">
              <a:buFont typeface="Wingdings" pitchFamily="2" charset="2"/>
              <a:buChar char="v"/>
            </a:pPr>
            <a:endParaRPr lang="th-TH" sz="2400" b="1" dirty="0" smtClean="0">
              <a:solidFill>
                <a:schemeClr val="tx1"/>
              </a:solidFill>
            </a:endParaRPr>
          </a:p>
          <a:p>
            <a:pPr algn="l"/>
            <a:endParaRPr lang="th-TH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0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78" y="1"/>
            <a:ext cx="9144178" cy="9087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ถอดบทเรียนประจำวัน ณ 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ห้องประชุมคลับ </a:t>
            </a:r>
            <a:r>
              <a:rPr lang="en-US" sz="3200" b="1" dirty="0" smtClean="0">
                <a:latin typeface="Angsana New" pitchFamily="18" charset="-34"/>
                <a:cs typeface="Angsana New" pitchFamily="18" charset="-34"/>
              </a:rPr>
              <a:t>31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5688632"/>
          </a:xfrm>
        </p:spPr>
        <p:txBody>
          <a:bodyPr>
            <a:normAutofit/>
          </a:bodyPr>
          <a:lstStyle/>
          <a:p>
            <a:pPr algn="l"/>
            <a:r>
              <a:rPr lang="th-TH" sz="2400" b="1" u="sng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โจทย์วันนี้ คือ คุณรู้สึกอย่างไร ตั้งแต่วันแรกถึงวันนี้ ในการมาศึกษาดูงานที่ดอยตุง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ฯ ?</a:t>
            </a:r>
            <a:r>
              <a:rPr lang="th-TH" sz="2400" b="1" u="sng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</a:p>
          <a:p>
            <a:pPr algn="l"/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ประเด็นหลักๆ คือ </a:t>
            </a:r>
            <a:endParaRPr lang="th-TH" sz="20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รู้สึกดีใจมาก (เมารถ แบบมึนๆ) เป็นความรู้สึกที่หาซื้อที่ไหนไม่ได้ (ต่อให้มีตังค์เยอะแค่ไหนก็ตาม) ต้องลองมาสัมผัสด้วยตัวคุณเอง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ชาวบ้าน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เก่งมากที่อยู่ได้ ชีวิตเขาหนักกว่า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เรามาก 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ถ้าหนูไม่ได้เรียน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เกิด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มาใน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ที่แบบนี้ ที่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เหมือนจะมีแต่ความขาด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แคลน ดูเหมือนมืดมนไม่เห็นทางข้างหน้า เหมือน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สภาพ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ก่อนที่โครงการมา อย่าง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ที่พี่เขาบอกคงทำอะไรไม่ได้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เลย ไม่เป็นเลย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ชื่นชอบพี่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อา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แหละ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และทีมเก่งมาก รู้เลยว่าเป็นตัวจริง ทำงานจริง เห็นแก่ประโยชน์ส่วนรวม ชาวบ้านมีความคิด สติปัญญามากกว่า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คนในเมืองกรุง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หลายคนเสีย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อีก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คำพูด คำถามของพี่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อา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แหละ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แทงใจ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ดำหนูมาก จริงๆก็อยากพูดออกไปตอนนั้นเลยว่าหนู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จะกลับมาพัฒนา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ประเทศ เมื่อ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เรียน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จบแน่นอนค่ะ (ฟัง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พี่อา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แหละ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พูดแล้วมีแรงบันดาลใจมากขึ้น เหมือนมีพลังส่ง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มาถึง)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รู้สึกว่า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ตัวเองตัวเล็กลงมาก 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ธรรมชาติยิ่งใหญ่มาก มีอะไรที่ไม่รู้อีกเยอะมากเลย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รู้สึกดี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ใจ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และโชค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ดีมากที่ได้มา ขอบคุณ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ทีมงานทุกคนของมูลนิธิฯ(ปราชญ์ชาวบ้าน พวงพี่อาแหละ)    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ขอบคุณ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กพ.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ชอบตอนที่หนูพูดกับพี่อาแหละว่า ที่นี้พัฒนาสำเร็จแล้ว แต่พี่อาแหละตอบว่า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พัฒนาที่นี้ยังไม่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สำเร็จ ต้องไป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ต่อ ต้องทำต่อ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ประทับใจ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สมเด็จย่า พระบาทสมเด็จพระเจ้าอยู่หัว สมเด็จพระเทพฯ และ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ราชวงศ์ที่ทรงลำบากเพื่อประชาชน ทำให้เราได้มีชีวิตดีๆในวันนี้ </a:t>
            </a:r>
            <a:r>
              <a:rPr lang="th-TH" sz="20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จะ</a:t>
            </a:r>
            <a:r>
              <a:rPr lang="th-TH" sz="2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ตอบแทนคุณแผ่นดิน</a:t>
            </a:r>
          </a:p>
          <a:p>
            <a:pPr algn="l"/>
            <a:endParaRPr lang="th-TH" sz="20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7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384719"/>
              </p:ext>
            </p:extLst>
          </p:nvPr>
        </p:nvGraphicFramePr>
        <p:xfrm>
          <a:off x="179512" y="188645"/>
          <a:ext cx="8784976" cy="6284801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7416824"/>
              </a:tblGrid>
              <a:tr h="550653">
                <a:tc gridSpan="2"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b="1" u="dbl" dirty="0">
                          <a:effectLst/>
                          <a:latin typeface="Calibri"/>
                          <a:ea typeface="Calibri"/>
                          <a:cs typeface="Angsana New"/>
                        </a:rPr>
                        <a:t>วันที่สี่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: </a:t>
                      </a:r>
                      <a:r>
                        <a:rPr lang="th-TH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วันพุธ ที่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22 </a:t>
                      </a:r>
                      <a:r>
                        <a:rPr lang="th-TH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กรกฎาคม </a:t>
                      </a:r>
                      <a:r>
                        <a:rPr lang="en-US" sz="2800" b="1" u="dbl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2558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08.00-09.00 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รับประทานอาหารเช้า ณ 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09.00-09.20 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เดินทางไปยังศูนย์ผลิตและจำหน่ายงานมือ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09.20-11.30 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ดูงาน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โรงงานทอผ้าเย็บผ้า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โรงงานกระดาษสา โรงงานคั่วกาแฟ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และโรงงานเซรามิก </a:t>
                      </a:r>
                      <a:r>
                        <a:rPr lang="th-TH" sz="2000" b="1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ที่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ศูนย์ผลิตและจำหน่ายงานมือ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11.30-12.00 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เดินทางไปห้องอาหารครัวตำหนัก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12.00-13.00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 น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รับประทานอาหารกลางวัน ณ 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13.00-13.10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ออกเดินทางไปองค์การบริหารส่วนตำบลแม่ฟ้าหลวง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13.10-16.00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พูดคุยแลกเปลี่ยนกับผู้บริหารองค์การบริหารส่วนตำบลแม่ฟ้าหลวง และพูดคุยแลกเปลี่ยนกับนักเรียนทุนมูลนิธิแม่ฟ้าหลวง ที่ทำงานในพื้นที่โครงการพัฒนาดอยตุงฯ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16.00-17.00</a:t>
                      </a:r>
                      <a:r>
                        <a:rPr lang="th-TH" sz="2000" b="1" dirty="0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ชมสถานที่สำคัญที่ได้รับการพัฒนาให้เป็นแหล่งท่องเที่ยวและเรียนรู้ บนพื้นที่โครงการพัฒนาดอยตุง (พื้นทรงงาน) อันเนื่องมาจากพระราชดำริ 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ได้แก่</a:t>
                      </a:r>
                      <a:r>
                        <a:rPr lang="th-TH" sz="2000" b="1" baseline="0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พระ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ตำหนักดอยตุง และสวนแม่ฟ้าหลวง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17.00-18.30</a:t>
                      </a:r>
                      <a:r>
                        <a:rPr lang="th-TH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18.30-19.30</a:t>
                      </a:r>
                      <a:r>
                        <a:rPr lang="th-TH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รับประทานอาหารค่ำ ณ ห้องอาหารครัวตำหนัก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19.30-21.00</a:t>
                      </a:r>
                      <a:r>
                        <a:rPr lang="th-TH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 น.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กิจกรรมถอดบทเรียนการเรียนรู้ประจำวัน ณ ห้องคลับ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21.00 </a:t>
                      </a:r>
                      <a:r>
                        <a:rPr lang="th-TH" sz="2000" b="1">
                          <a:effectLst/>
                          <a:latin typeface="Angsana New"/>
                          <a:ea typeface="Calibri"/>
                          <a:cs typeface="Cordia New"/>
                        </a:rPr>
                        <a:t>น.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Cordi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60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3" y="818130"/>
            <a:ext cx="3347864" cy="374441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b="1" u="sng" dirty="0">
                <a:latin typeface="Angsana New" pitchFamily="18" charset="-34"/>
                <a:cs typeface="Angsana New" pitchFamily="18" charset="-34"/>
              </a:rPr>
              <a:t>กิจกรรมวันนี้ </a:t>
            </a:r>
            <a:endParaRPr lang="th-TH" sz="24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. 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ชมศูนย์ผลิตและจำหน่ายงานมือ  (โรงงานท้อผ้า  โรงงานกระดาษสา  โรงงานคั่วกาแฟ และโรงงานเซรามิก)</a:t>
            </a:r>
          </a:p>
          <a:p>
            <a:pPr marL="0" indent="0">
              <a:buNone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2. พูดคุยแลกเปลี่ยนกับผู้บริหารองค์การบริหารส่วนตำบลแม่ฟ้าหลวง และพูดคุยกับนักเรียนทุนมูลนิธิแม่ฟ้าหลวง</a:t>
            </a:r>
          </a:p>
          <a:p>
            <a:pPr marL="0" indent="0">
              <a:buNone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3. ชมพระตำหนักดอยตุง และชมสวนแม่ฟ้าหลวง</a:t>
            </a:r>
          </a:p>
          <a:p>
            <a:pPr marL="0" indent="0">
              <a:buNone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4. กิจกรรมถอดบทเรียนประจำวัน 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  <a:p>
            <a:endParaRPr lang="th-TH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สรุปการศึกษาดูงาน  วันที่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4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   วันพุธ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22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กรกฎาคม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2558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854761"/>
            <a:ext cx="57961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ชมโรงงานท้อผ้า 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โดยมีป้าคำ เป็นผู้บรรยายบอกเล่าความเป็นมาของโรงงาน และนำชมสถานที่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เริ่มจากการกอด้าย ไปถึงการ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QC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ผลิตภัณฑ์  ที่เน้นคุณภาพ สินค้าทุกชิ้นทำตามออเดอร์ลูกค้า และผ้าที่ท้อมาจะให้เหลือทิ้งให้น้อยที่สุด หรือไม่ทิ้งเลย โดยการนำเอาเศษผ้าที่เหลือมาทำเป็นกระดุม ทำเป็นพวงกุญแจ และทำเป็นของตกแต่งต่างๆ 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67" y="2420888"/>
            <a:ext cx="2591686" cy="20951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53" y="4626659"/>
            <a:ext cx="55706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ชมโรงงานกระดาษสา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 </a:t>
            </a:r>
          </a:p>
          <a:p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มีพี่เอ็ม  เป็นผู้บรรยายและนำชมสถานที่โรงงานแต่ละกระบวนการขั้นตอนในการผลิตกระดาษสาญี่ปุ่น ตั้งแต่การนำปอสาแห้งมาแช่ ต้ม นำช้อนจนได้เป็นกระดาษสา ก่อนจะนำไปผลิตสินค้า ที่ลูกค้าสั่ง ซึ่งเน้นการเพิ่มมูลค้า นอกจากนั้นโรงงานยังมีการนำเอาพลังงาน (น้ำร้อน) จากเตาเผาซีวมวล จากการเผากะลาแมคคาเดเมีย มาช่วยต้มปอสา และเตาตากกระดาษสา  ทำให้ประหยัดการใช้พลังงานลดลง</a:t>
            </a:r>
          </a:p>
          <a:p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 </a:t>
            </a:r>
            <a:endParaRPr lang="th-TH" sz="2000" b="1" u="sng" dirty="0">
              <a:latin typeface="Angsana New" pitchFamily="18" charset="-34"/>
              <a:cs typeface="Angsana New" pitchFamily="18" charset="-34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4581128"/>
            <a:ext cx="9144000" cy="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55" y="2420888"/>
            <a:ext cx="3310245" cy="20882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665" y="4581128"/>
            <a:ext cx="2202212" cy="145821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032" y="4626659"/>
            <a:ext cx="1763688" cy="116783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89" y="5638473"/>
            <a:ext cx="1770164" cy="11721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324" y="5642223"/>
            <a:ext cx="1986188" cy="131516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70608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648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ชมศูนย์ผลิต และจำหน่ายงานมือ (ต่อ)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2843808" cy="30963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โรงงานคั่วกาแฟ มีพี่คำนวล เป็นผู้บรรยายให้ความรู้ ขบวนการ การผลิตที่มีคุณภาพ ครบคุ้มทุกขั้นตอน การคัดแยกเมล็ดกาแฟแต่ละแบบ พร้อมกับกระบวนการคั่ว จนถึงการเพิ่มมูลค่า เป็นกาแฟของคนดอยตุง</a:t>
            </a:r>
          </a:p>
          <a:p>
            <a:pPr marL="0" indent="0">
              <a:buNone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(น้องๆอยากเห็นตอนที่มีการคั่วกาแฟจริง ถ้าเป็นไปได้อยากเข้าไปด้านในตอนที่คั่วกาแฟด้วย)</a:t>
            </a:r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645024"/>
            <a:ext cx="2843808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โรงงานเซรามิก มีน้องอิ้ว เป็นผู้นำชมและให้ความรู้ในแต่ละขั้นตอนการผลิต เริ่มตั้งแต่การขึ้นรูป เผา จนถึงการ </a:t>
            </a:r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QC 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ผลิตภัณฑ์ทุกๆชิ้น ซึ่งก่อนจะเดินชมแต่ละส่วนงาน พี่นันท์ได้เล่าเรื่องความเป็นมาก่อนที่จะมาเป็นโรงงานที่เห็นทุกวันนี้ โดยเริ่มต้นที่เป็นศูนย์หญ้าแฝก  นำดินมาผสมหญ้าแฝกทำเป็นกระถางหญ้า ปลูกต้นไม้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92696"/>
            <a:ext cx="2156436" cy="24482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75647"/>
            <a:ext cx="2160240" cy="2465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69" y="692696"/>
            <a:ext cx="2494531" cy="24653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46" y="3717032"/>
            <a:ext cx="2179702" cy="23042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48" y="3728930"/>
            <a:ext cx="2114361" cy="22923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728930"/>
            <a:ext cx="2051720" cy="229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" y="188640"/>
            <a:ext cx="3040463" cy="2088232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40" y="178924"/>
            <a:ext cx="3055136" cy="209794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8895" y="2381979"/>
            <a:ext cx="511720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ภาพบรรยายกาศการพูดคุยของคณะกับทาง อบต.แม่ฟ้าหลวง และนักเรียนทุนมูลนิธิแม่ฟ้าหลวงฯ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7" y="144016"/>
            <a:ext cx="2952328" cy="21328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2" y="3347514"/>
            <a:ext cx="4781992" cy="34561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797" y="2276873"/>
            <a:ext cx="3389707" cy="22322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8" t="5171" r="9385"/>
          <a:stretch/>
        </p:blipFill>
        <p:spPr>
          <a:xfrm>
            <a:off x="4848224" y="4509119"/>
            <a:ext cx="2100040" cy="23042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6" t="7076" r="19760" b="16083"/>
          <a:stretch/>
        </p:blipFill>
        <p:spPr>
          <a:xfrm>
            <a:off x="6929555" y="4509120"/>
            <a:ext cx="217894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200" b="1" u="sng" dirty="0" smtClean="0">
                <a:latin typeface="Angsana New" pitchFamily="18" charset="-34"/>
                <a:cs typeface="Angsana New" pitchFamily="18" charset="-34"/>
              </a:rPr>
              <a:t>ประเด็จคำถาม </a:t>
            </a:r>
            <a:r>
              <a:rPr lang="en-US" sz="3200" b="1" u="sng" dirty="0" smtClean="0">
                <a:latin typeface="Angsana New" pitchFamily="18" charset="-34"/>
                <a:cs typeface="Angsana New" pitchFamily="18" charset="-34"/>
              </a:rPr>
              <a:t>– </a:t>
            </a:r>
            <a:r>
              <a:rPr lang="th-TH" sz="3200" b="1" u="sng" dirty="0" smtClean="0">
                <a:latin typeface="Angsana New" pitchFamily="18" charset="-34"/>
                <a:cs typeface="Angsana New" pitchFamily="18" charset="-34"/>
              </a:rPr>
              <a:t>คำตอบ   ณ ห้องประชุม อบต.แม่ฟ้าหลวง </a:t>
            </a:r>
            <a:endParaRPr lang="th-TH" sz="3200" b="1" u="sng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 numCol="1"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คณะ 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อบต.แม่ฟ้าหลวง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โครงการ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บ้านอบอุ่น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คืออะไร ? 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การให้ชาวบ้านมีบ้านที่เป็นบ้านถาวร(โครงสร้างแข็งแรง) แต่เดิมบ้านจะสร้างด้วยไม้ไผ่ มุงหญ้าคา ซึ่งต้องมีการเปลี่ยนตลอด และมีความจำเป็นต้องตัดต้นไม้มาสร้างบานตลอดเช่นกัน ด้าน อบต.แม่ฟ้าหลวงได้เร่งเห็นปัญหาในข้อนี้ จึงมีการหางบประมาณและจัดเป็นโครงการบ้านอบอุ่นขึ้น ให้ชาวบ้านกู้ยืมเงิน เพื่อไปสร้างบ้านใหม่แบบถาวร แข็งแรง โดยการให้ยืม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50,000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บาท มีระยะเวลาชดใช้เป็นเวลา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10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ปี ตกปีล่ะ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5,000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บาท มีดอยเบี้ย ร้อยละบาท  ซึ่งปัจจุบันถูกระงับโครงการแล้ว เนื่องจากทาง สตง.มาตรวจแล้วเห็นว่าโครงการนี้ไม่มีระเบียบรองรับ จากกฎหมาย</a:t>
            </a:r>
          </a:p>
          <a:p>
            <a:pPr marL="0" indent="0">
              <a:buNone/>
            </a:pPr>
            <a:endParaRPr lang="th-TH" sz="20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: อบต.จัดสรรเงินที่ได้รับงบประมาณมาอย่างไร อะไรสำคัญ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ที่สุด ?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:</a:t>
            </a:r>
            <a:r>
              <a:rPr lang="en-US" sz="2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งบประมาณปีๆหนึ่ง อบต. ตั้งไว้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ล้าน ลงทุนด้านการศึกษามากกว่า เพราะการศึกษาให้ที่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10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กว่าล้าน  โครงสร้างพื้นฐาน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กว่าล้าน และค่าตอบแทนกลุ่มเจ้าหน้าที่สมาชิกสภา ปีๆหนึ่งใช้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10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กว่าล้าน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30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ล้านปีๆหนึ่งไม่เหลืออะไรเลย เราลงทุนด้านการศึกษามากที่สุด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แนว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ทางการแก้ปัญหายาเสพติดเป็นอย่างไร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เหมือนกับ อบต.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อื่น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หรือไม่ ?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กฎหมายการปกครองใช้ตัวเดียวกัน แต่ชุมชนมีความเข้มแข็งไหม ที่นี้ชุมชมเรามีกฎกติกา ใครติดยาค้ายาต้องย้ายออกจากพื้นที่ทั้งครอบครัว แต่เยาวชนเราก็ให้โอกาส โดยพ่อแม่ดูแลก่อน  แต่ถ้าพ่อแม่ไม่ใส่ใจ แล้วไม่แจ้งทางผู้นำชุมชน ก็ตอบโดนปรับตังค์ ตามกฎของชุมชนนั้นๆที่ระบุไว้ แต่ถ้าแจ้งกับทางผู้นำในชุมชน ก็จะเข้ามาใช้ดูแล ตักเตือน ถ้ายังไม่หยุด ก็ส่งต่อให้กฎหมายดำเนินการต่อ</a:t>
            </a:r>
          </a:p>
          <a:p>
            <a:pPr marL="0" indent="0">
              <a:buNone/>
            </a:pPr>
            <a:endParaRPr lang="th-TH" sz="2000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79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ประเด็จคำถาม – คำตอบ   ณ ห้องประชุม อบต.แม่ฟ้าหลวง 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 (ต่อ)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คณะ – นักเรียนทุนมูลนิธิแม่ฟ้าหลวง</a:t>
            </a:r>
          </a:p>
          <a:p>
            <a:pPr marL="0" indent="0">
              <a:buNone/>
            </a:pPr>
            <a:r>
              <a:rPr lang="th-TH" sz="2200" b="1" u="sng" dirty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ทุนที่ได้คือให้เปล่า ไม่ระบุว่าต้องมาใช้ทุนที่ไหนอย่าไง (ทุน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มีข้อผูกมัด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อย่างไร)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200" b="1" u="sng" dirty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ทุนปริญญาตรีนี้ ทางโครงการดอยตุงได้ดิวกับมหาลัย ของสนันสนุนค่าเทอมให้เรียนฟรี(ให้ทุนเฉพาะค่าเทอมอย่างเดียว)ส่วนค่าใช้จ่ายเราต้องสู้เอง  ต้องช่วยตัวเอง ส่วนตอนเรียน ป.โท ก็เป็นทุนโอกาส ทุนเหล่านี้ไม่ได้ระบุว่าต้องกลับมาชดใช้ แต่ที่เลือกกลับมาเพราะสิ่งที่เรียนมา สิ่งที่ทำก็ตกอยู่กับพ่อแม่ ชาวบ้านในชุมชนของเราเอง</a:t>
            </a:r>
          </a:p>
          <a:p>
            <a:pPr marL="0" indent="0">
              <a:buNone/>
            </a:pPr>
            <a:endParaRPr lang="th-TH" sz="20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ค่ายเด็กใฝ่ดีมีการวัดผล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ยังไง รู้ได้ยังไง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ว่าได้ผล</a:t>
            </a: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คือหลังจากจบค่าย เรามีกิจกรรมเข้าไปในโรงเรียน หรือเด็กจะมีกิจกรรมเกิดขึ้นโรงเรียนเอง เด็กจะคุยกันครูที่ปรึกษาแล้วทางโรงเรียนจะแจ้งประสานมาทางเรา ว่าจะมีกิจกรรมเกี่ยวกับยาเสพติด มีความต้องทางด้านไหนก็ประสานมาเราจะเข้าไปช่วย ตอนนี้ทางเราได้คิดๆ อยู่ว่าหลังจากจบค่ายจะมีการทำสตอรี่บอร์คที่เกี่ยวกับผลกระทบจากยาเสพติด ให้เด็กทำ และจัดมีการประกวด โดยร่วมกับ อบต.แม่ฟ้าหลวง และอบต.เทอดไทย</a:t>
            </a:r>
          </a:p>
          <a:p>
            <a:pPr marL="0" indent="0">
              <a:buNone/>
            </a:pPr>
            <a:endParaRPr lang="th-TH" sz="20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พี่ๆนักเรียนทุน ต้องปรับตัว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ยังไงตอนเข้าไปเรียนใน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เมือง(เชียงใหม่,พะเยา)ทางด้านวิชาการและการใช้ชีวิตไหม</a:t>
            </a:r>
            <a:endParaRPr lang="en-US" sz="20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000" b="1" u="sng" dirty="0" smtClean="0"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(พี่พี) ปรับต้องปรับครับ เพราะเราลงจากดอย ปกติถ้าอยู่บนดอย เวลาว่างก็เข้าป่าหาของป่า พออยู่ในเมืองก็ไม่รู้จะไปหาที่ไหน พยายามเหลือกลุ่มเพื่อนที่เขาตั้งใจเรียน เพราะผมตั้งเป้า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4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ปีต้องจบ เสียเวลาที่เขาส่งเรามาเรียน ว่างก็ต้องหางานพิเศษทำ  ด้านวิชาการก็ต้องเรียนรู้เพิ่มเติม</a:t>
            </a:r>
          </a:p>
        </p:txBody>
      </p:sp>
    </p:spTree>
    <p:extLst>
      <p:ext uri="{BB962C8B-B14F-4D97-AF65-F5344CB8AC3E}">
        <p14:creationId xmlns:p14="http://schemas.microsoft.com/office/powerpoint/2010/main" val="33226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/>
          <a:lstStyle/>
          <a:p>
            <a:pPr marL="0" lvl="0" indent="0">
              <a:buNone/>
            </a:pPr>
            <a:endParaRPr lang="th-TH" sz="2000" b="1" u="sng" dirty="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marL="0" lvl="0" indent="0">
              <a:buNone/>
            </a:pPr>
            <a:r>
              <a:rPr lang="th-TH" sz="2000" b="1" u="sng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ในการไปเรียนต่างถิ่นรู้สึกท้อไหม หรือเวลาเจอคนไม่เข้าใจเรา มีวิธีการให้กำลังใจตัวเองอย่างไง</a:t>
            </a:r>
            <a:endParaRPr lang="en-US" sz="2000" b="1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marL="0" lvl="0" indent="0">
              <a:buNone/>
            </a:pPr>
            <a:r>
              <a:rPr lang="th-TH" sz="2000" b="1" u="sng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(พี่เพชร)  ถามว่าท้อไหม  มีท้อครับ ช่วงที่ท้อก็จะคิดถึงพ่อกะแม่ บ้างครั้งก็เคยคิดสั้น จะกระโดดลงจากหอพักชั้น </a:t>
            </a:r>
            <a:r>
              <a:rPr lang="en-US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แต่พอคิดถึงพ่อกับแม่  ก็ทำไม่ลง  เวลาท้อก็จะคิดถีงพ่อกับแม่ครับ</a:t>
            </a:r>
          </a:p>
          <a:p>
            <a:endParaRPr lang="th-TH" dirty="0" smtClean="0"/>
          </a:p>
          <a:p>
            <a:pPr marL="0" lvl="0" indent="0">
              <a:buNone/>
            </a:pPr>
            <a:r>
              <a:rPr lang="th-TH" sz="2000" b="1" u="sng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ถาม</a:t>
            </a:r>
            <a:r>
              <a:rPr lang="th-TH" sz="2000" b="1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เนื่องจากพี่ๆเป็นคนในพื้นที่ พี่มองเห็นปัญหา มีโครงการในใจที่อยากแก้บ้างไหม เพราะอะไรถึงอยากแก้ปัญหานี้</a:t>
            </a:r>
            <a:endParaRPr lang="en-US" sz="2000" b="1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marL="0" lvl="0" indent="0">
              <a:buNone/>
            </a:pPr>
            <a:r>
              <a:rPr lang="th-TH" sz="2000" b="1" u="sng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ตอบ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(พี่พี)  สิ่งหนึ่งที่ผมได้เล็งเห็น ตั้งแต่เด็ก คือเรื่องขยะ ปัญหาสิ่งแวดล้อม  เกิดจากคนเจริญขึ้น  มีสะตังค์เยอะขึ้น ซื้อข้าวของเยอะขึ้น  อยากให้ชุมชนมีการบริหารจัดขยะของแต่ชุมชนกันเอง อย่าทิ้งขยะในแหล่งต้นน้ำ </a:t>
            </a:r>
          </a:p>
          <a:p>
            <a:pPr marL="0" lvl="0" indent="0">
              <a:buNone/>
            </a:pPr>
            <a:r>
              <a:rPr lang="th-TH" sz="2000" b="1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(พี่เพชร) เรื่องวัตถุนิยม คนอยู่ไม่พอเพียงอย่างในอดีต  อยากให้ทุกคนย้อนมอง เมื่อก่อนเราไม่มีอะไรเราก็อยู่ได้  อยากมีความสุข </a:t>
            </a:r>
          </a:p>
          <a:p>
            <a:endParaRPr lang="th-T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9392"/>
            <a:ext cx="9388476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1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352839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ประเด็จ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คำถาม – คำตอบ  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ณ ห้องประชุม อบต.แม่ฟ้าหลวง 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 (ต่อ)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000" y="620688"/>
            <a:ext cx="6629999" cy="439248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5652120" y="5889466"/>
            <a:ext cx="3240361" cy="7078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***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หลังจากนั้นได้เดินทางไปชมพระตำหนักดอยตุง และชมสวนแม่ฟ้าหลวง ตามอัธยาศัย 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044" y="749017"/>
            <a:ext cx="23527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นายก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ชื่นสรุปให้ว่า วันนี้ท่านเรียนอะไรมา คิดไว้ อีกหน่อยท่านเป็นมาอย่าลืมวันนี้ คนที่เป็นผู้ใหญ่มักเป็นน้ำเต็มแก้ว ไม่ยอมฟังลูกน้อง ไม่เห็นใจลูกน้อง อนาคตเป็นผู้ใหญ่ให้นึกถึงวันนี้ เพื่อความเจริญก้าวหน้า ไปปรับพฤติกรรมร่วมของประเทศไทย</a:t>
            </a:r>
          </a:p>
          <a:p>
            <a:pPr marL="342900" indent="-342900">
              <a:buFont typeface="Wingdings" pitchFamily="2" charset="2"/>
              <a:buChar char="Ø"/>
            </a:pPr>
            <a:endParaRPr lang="th-TH" sz="2000" b="1" dirty="0" smtClean="0">
              <a:latin typeface="Angsana New" pitchFamily="18" charset="-34"/>
              <a:cs typeface="Angsana New" pitchFamily="18" charset="-34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พี่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พงษ์ศักดิ์  เพิ่มเติมปิดท้ายด้วยเรื่องการปรับตามภูมิสังคม ค่านิยม และการใฝ่เรียนรู้ ครบคู่ด้วย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คุณธรรม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7514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9144000" cy="5620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th-TH" sz="3200" b="1" dirty="0"/>
              <a:t>ถอดบทเรียนประจำวัน ณ ห้องประชุมคลับ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6084168" cy="61653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โจทย์วันนี้ คือ ได้เรียนรู้อะไร และจะนำไปปรับใช้อย่างไร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?</a:t>
            </a:r>
          </a:p>
          <a:p>
            <a:pPr marL="0" indent="0">
              <a:buNone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2400" b="1" u="sng" dirty="0" smtClean="0">
                <a:latin typeface="Angsana New" pitchFamily="18" charset="-34"/>
                <a:cs typeface="Angsana New" pitchFamily="18" charset="-34"/>
              </a:rPr>
              <a:t>1</a:t>
            </a:r>
          </a:p>
          <a:p>
            <a:pPr marL="0" indent="0">
              <a:buNone/>
            </a:pP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Concept: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เราคือต้นกล้าที่ได้รับการดูแลจาก </a:t>
            </a: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MFLF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เริ่ม จากเรามีแรงบันดาลใจ </a:t>
            </a:r>
            <a:endParaRPr lang="th-TH" sz="23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ฮึด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สู้ และคิดนอกกรอบ ไม่ต้องทำตามแบบแผนทุกอย่าง รู้จักเรียนรู้จากผู้อื่น </a:t>
            </a:r>
            <a:endParaRPr lang="th-TH" sz="23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เป็น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น้ำครึ่งแก้ว ที่สูงสุดคือมีจิตสำ นึกรักบ้านเกิด  ซึ่งต้นกล้านี้ก็จะมีการแตกกิ่งก้าน  </a:t>
            </a:r>
            <a:endParaRPr lang="th-TH" sz="23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ที่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เราจะนำไปปรับ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ใช้ 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เรานักเรียนทุน เปรียบเหมือน </a:t>
            </a: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pea berry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 กาแฟเป็น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คนส่วนน้อยที่มีคุณภาพสูง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ทุกอย่าง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เริ่มจากการมอง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ปัญหาออก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ซึ่งคล้าย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กับหลักพุทธ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ศาสนา อริยะสัต </a:t>
            </a:r>
            <a:r>
              <a:rPr lang="en-US" sz="2300" b="1" dirty="0" smtClean="0">
                <a:latin typeface="Angsana New" pitchFamily="18" charset="-34"/>
                <a:cs typeface="Angsana New" pitchFamily="18" charset="-34"/>
              </a:rPr>
              <a:t>4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 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ถ้ามองปัญหาให้ออก ก็แก้ไม่ยากแล้ว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เวลาวางแผนต้องใส่ใจรายละเอียด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กล้า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แสดงออก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ในสิ่งที่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ควร (เรียน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จากรู้จากกลุ่มผู้นำชุมชน </a:t>
            </a: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PMH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กลุ่ม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แรก</a:t>
            </a: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ที่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กล้าออกจากกรอบเดิมมา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เปิดรับสิ่งใหม่เข้าร่วมกับ </a:t>
            </a: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MFLF)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เห็น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อนาคต วางแผนเพื่ออนาคตไม่ใช่แค่วันนี้ ชม.นี้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ทำเพื่อ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ชาวบ้าน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ผู้นำา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อบต.บอกว่าเมื่อได้งบประมาณ เราต้องการพัฒนาคน ไม่ใช่วัตถุ </a:t>
            </a:r>
            <a:endParaRPr lang="th-TH" sz="23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บาง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อบต.เอา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ไปทำ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ถนน ไม่ได้สนใจ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พัฒนาคน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เชื้อ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พระวงศ์ทุกๆ พระองค์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 และทีมงานทุกคนที่นี้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เสียสละมาก ได้แรงบันดาล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ใจ</a:t>
            </a: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จะนำไป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ปรับใช้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อีกอย่างหนึ่งประโยคหนึ่งของพี่นักเรีนยทุนได้บอกไว้ คือ ในสังคมเรานี้ ต้อง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มีคน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ที่ต้องเสียสละ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ยอมรับ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ความคิดเห็นของคนอื่น แต่ละโครงการของ </a:t>
            </a:r>
            <a:r>
              <a:rPr lang="en-US" sz="2300" b="1" dirty="0">
                <a:latin typeface="Angsana New" pitchFamily="18" charset="-34"/>
                <a:cs typeface="Angsana New" pitchFamily="18" charset="-34"/>
              </a:rPr>
              <a:t>MFLF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มีปัญหาแน่นอน ถ้าแต่ละฝ่ายไม่ยอม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ฟัง</a:t>
            </a: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กันก็จะไม่ได้ความคิดดีๆแน่นอน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ได้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ความอดทนสูงมากจากการ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มาครั้งนี้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เราไม่ได้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ทำอะไร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ได้ผลในวันเดียว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อย่าพึ่งท้อ ผลสำเร็จ</a:t>
            </a:r>
          </a:p>
          <a:p>
            <a:pPr marL="0" indent="0">
              <a:buNone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จะ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มาแน่นอน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หากเราตัง้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ใจจริง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เรียนรู้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จากการปฏิบัติจริง เราเรียน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ตำรา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เมืองนอก อาจจะใช้ไม่ได้ผลจริงที่บ้าน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เรา ต้องรู้จักนำมาประยุกค์</a:t>
            </a:r>
            <a:endParaRPr lang="th-TH" sz="2300" b="1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หวนกลับมาและความกตัญญู 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จิตสำนึก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รักบ้านเกิด</a:t>
            </a:r>
          </a:p>
          <a:p>
            <a:pPr>
              <a:buFont typeface="Wingdings" pitchFamily="2" charset="2"/>
              <a:buChar char="Ø"/>
            </a:pP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พี่ๆ ทุกคนได้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ปลูกต้น</a:t>
            </a:r>
            <a:r>
              <a:rPr lang="th-TH" sz="2300" b="1" dirty="0" smtClean="0">
                <a:latin typeface="Angsana New" pitchFamily="18" charset="-34"/>
                <a:cs typeface="Angsana New" pitchFamily="18" charset="-34"/>
              </a:rPr>
              <a:t>กล้าไว้แล้ว </a:t>
            </a:r>
            <a:r>
              <a:rPr lang="th-TH" sz="2300" b="1" dirty="0">
                <a:latin typeface="Angsana New" pitchFamily="18" charset="-34"/>
                <a:cs typeface="Angsana New" pitchFamily="18" charset="-34"/>
              </a:rPr>
              <a:t>อยากให้อดทนรอดูผลในอีกห้าปีสิบปีข้างหน้าว่าผลจะเป็นอย่างไร</a:t>
            </a:r>
          </a:p>
          <a:p>
            <a:pPr>
              <a:buFont typeface="Wingdings" pitchFamily="2" charset="2"/>
              <a:buChar char="Ø"/>
            </a:pPr>
            <a:endParaRPr lang="th-TH" sz="23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978" y="548680"/>
            <a:ext cx="2114022" cy="1399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85" y="1916832"/>
            <a:ext cx="2134401" cy="1413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30142"/>
            <a:ext cx="2134401" cy="1617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557" y="576180"/>
            <a:ext cx="2114022" cy="37889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833576"/>
            <a:ext cx="3057315" cy="20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7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2657"/>
            <a:ext cx="9144000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u="sng" dirty="0" smtClean="0">
                <a:latin typeface="Angsana New" pitchFamily="18" charset="-34"/>
                <a:cs typeface="Angsana New" pitchFamily="18" charset="-34"/>
              </a:rPr>
              <a:t>จำนวนคณะผู้เข้าศึกษาดูงาน</a:t>
            </a:r>
            <a:endParaRPr lang="th-TH" sz="4000" b="1" u="sng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1844824"/>
            <a:ext cx="8856984" cy="432048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นักเรียนทุนรัฐบาลที่กำลังศึกษาในต่างประเทศ ในระดับปริญญาตรี ปริญญาโท และที่จบปริญญาเอก ร่วม </a:t>
            </a:r>
            <a:r>
              <a:rPr lang="en-US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27 </a:t>
            </a: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ท่าน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เจ้าหน้าที่สำนักงานคณะกรรมการข้าราชการพลเรือน ร่วม </a:t>
            </a:r>
            <a:r>
              <a:rPr lang="en-US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ท่าน</a:t>
            </a:r>
          </a:p>
          <a:p>
            <a:pPr algn="l"/>
            <a:endParaRPr lang="th-TH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algn="l"/>
            <a:endParaRPr lang="en-US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* </a:t>
            </a:r>
            <a:r>
              <a:rPr lang="th-TH" sz="2400" u="sng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หมายเหตุ</a:t>
            </a:r>
            <a:r>
              <a:rPr lang="th-TH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</a:t>
            </a:r>
            <a:r>
              <a:rPr lang="en-US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4</a:t>
            </a:r>
            <a:r>
              <a:rPr lang="th-TH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ท่านที่มาไม่ได้ เนื่องจากป่วย   ท้องเสีย เข้าโรงพยาบาล  มีเพิ่มมา </a:t>
            </a:r>
            <a:r>
              <a:rPr lang="en-US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ท่าน  ยอดร่วมนักเรียนทุนฯคือ </a:t>
            </a:r>
            <a:r>
              <a:rPr lang="en-US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24 </a:t>
            </a:r>
            <a:r>
              <a:rPr lang="th-TH" sz="24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ท่าน</a:t>
            </a:r>
            <a:endParaRPr lang="th-TH" sz="24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60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3917"/>
            <a:ext cx="4792456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7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1700" b="1" u="sng" dirty="0" smtClean="0">
                <a:latin typeface="Angsana New" pitchFamily="18" charset="-34"/>
                <a:cs typeface="Angsana New" pitchFamily="18" charset="-34"/>
              </a:rPr>
              <a:t>2</a:t>
            </a:r>
          </a:p>
          <a:p>
            <a:r>
              <a:rPr lang="en-US" sz="1800" b="1" dirty="0">
                <a:latin typeface="Angsana New" pitchFamily="18" charset="-34"/>
                <a:cs typeface="Angsana New" pitchFamily="18" charset="-34"/>
              </a:rPr>
              <a:t> Concept: 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ไฟแทน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ความชั่วร้าย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ทุกข์ยาก สงคราม กอง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กำลังยา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เสพติด ผลกระทบต่อคนในวงกว้าง ในปัจจุบันก็เช่นกันถ้าเราอยู่อย่างไม่มีสติก็จะหลง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ระเริงทุนนิยมได้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เช่นกัน ด้านข้างคือแนวกันไฟของพวกเรา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เอาตัวรอด ทุกคนมีความรู้ความสามารถแตกต่างกัน เรา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จะต้องนำเสนอสิ่ง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ที่ดีที่สุดของตน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ให้โอกาส (เรียนรู้จากอบต. ว่าให้โอกาสครอบครัวที่มีปัญหายาเสพติดก่อนจึงจะแก้ปัญหาได้) เราต้องให้โอกาสคนคุก คนที่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เคยทำผิดพลาด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อย่างเท่าเทียมกัน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เพราะเขาอาจทำผิดซ้ำๆ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เรามีสำนึก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รักบ้านเกิดที่ดี พี่อาและเล่าให้ฟังว่าคน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ไปทำงาน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ก็เอาเงินกลับมา นักเรียนทุนได้ทุนก็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ไปทำงาน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ที่อื่นได้แต่ก็เลือกที่จะกับมา เราควรนามาเป็นแบบอย่าง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พี่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อาและบอกว่าโครงการยังไม่สาเร็จ ยังพัฒนาต่อไปได้อีกเรื่อยๆ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ปราชญ์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ชุมชน กล้วยเป็นแนวกันไฟ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 การ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ชิงเผา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 ไฟสู้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ไฟ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การกระทำสำคัญกว่าคำพูด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888 บอกว่าอย่าเพิ่งเชื่อ ให้ดูสิ่งที่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เราทำและ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ผลก่อน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ความ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พอเพียง เช่น การปลูกพืชผักสวนครัว ประหยัดน้า ไฟ เพื่อลดค่าใช้จ่าย ประหยัดพลังงาน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แก้ปัญหาที่ต้นเหตุ เช่น ถ้าเราสอบตก คะแนนไม่ดี เราก็ต้องมองที่สาเหตุที่แท้จริง จะได้แก้ไขอย่าง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ถูกต้อง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มนุษย์เป็นทรัพยากรที่มีค่า ถ้าได้ความรู้ จะคิดเป็น ทำป็น พัฒนาต่อไปได้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วางแผนการใช้ทรัพยากรให้เกิดประโยชน์สูงสุด สร้างมลพิษให้น้อยที่สุด เช่น การแยกขยะ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แรงบันดาลใจ พี่ๆ ในชุมชนหลายคนขาดโอกาส พวกเรามีโอกาสมากกว่า ควรใช้ให้เป็นประโยชน์สูงสุด ให้ทุกคนเป็นฟันเฟืองในการพัฒนาประเทศไทยต่อไป ไม่ใช่เฉพาะภาครัฐ ภาคเอกชนก็ทำได้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กตัญญูต่อแผ่นดินบ้านเกิดเมืองนอน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1800" b="1" dirty="0" smtClean="0">
              <a:latin typeface="Angsana New" pitchFamily="18" charset="-34"/>
              <a:cs typeface="Angsana New" pitchFamily="18" charset="-34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4624"/>
            <a:ext cx="2451204" cy="16230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670831"/>
            <a:ext cx="2451204" cy="16230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43" y="3304870"/>
            <a:ext cx="2471161" cy="16362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831908"/>
            <a:ext cx="3059832" cy="20260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56" y="44624"/>
            <a:ext cx="215580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7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54" y="44624"/>
            <a:ext cx="2391455" cy="1746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54" y="1772816"/>
            <a:ext cx="2395049" cy="15737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710" y="3356992"/>
            <a:ext cx="2371199" cy="15701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763109"/>
            <a:ext cx="3096344" cy="20502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685" y="56844"/>
            <a:ext cx="2315807" cy="4725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-1"/>
            <a:ext cx="4546135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1800" b="1" u="sng" dirty="0" smtClean="0">
                <a:latin typeface="Angsana New" pitchFamily="18" charset="-34"/>
                <a:cs typeface="Angsana New" pitchFamily="18" charset="-34"/>
              </a:rPr>
              <a:t>3</a:t>
            </a:r>
            <a:endParaRPr lang="en-US" sz="1800" b="1" u="sng" dirty="0">
              <a:latin typeface="Angsana New" pitchFamily="18" charset="-34"/>
              <a:cs typeface="Angsana New" pitchFamily="18" charset="-34"/>
            </a:endParaRPr>
          </a:p>
          <a:p>
            <a:r>
              <a:rPr lang="en-US" sz="1800" b="1" dirty="0">
                <a:latin typeface="Angsana New" pitchFamily="18" charset="-34"/>
                <a:cs typeface="Angsana New" pitchFamily="18" charset="-34"/>
              </a:rPr>
              <a:t>Concept: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หยดน้ำคือน้ำจาก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ฟ้าลงมาสู่ดินแล้วเกิดป่าไม้ สิงสาราสัตว์ ต้นไม้หยั่งรากลึก ดอกไม้คือเมล็ดพันธุ์ต่างๆ ที่ดี ถ้า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ได้น้ำและ</a:t>
            </a:r>
            <a:r>
              <a:rPr lang="th-TH" sz="1800" b="1" dirty="0">
                <a:latin typeface="Angsana New" pitchFamily="18" charset="-34"/>
                <a:cs typeface="Angsana New" pitchFamily="18" charset="-34"/>
              </a:rPr>
              <a:t>ดินที่ดีก็จะเติบโตเบ่งบาน เราทุกคนในนี้เป็นเมล็ดพันธุ์ที่ดี เราจะกลายเป็นต้นไม้ที่ดี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แน่นอน</a:t>
            </a:r>
          </a:p>
          <a:p>
            <a:r>
              <a:rPr lang="en-US" sz="1600" b="1" dirty="0" smtClean="0"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ปรับใช้ในชีวิตประจำวัน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รับฟังความคิดเห็นของกันและกัน เราพึ่งพากันมากกว่าที่เราคิด ถ้าไม่ประนีประนอมกันจะไปข้างหน้าไม่ได้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พอเพียง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ใช้ทรัพยากรให้เกิดประโยชน์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สูงสุด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ถ้า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มองเห็นต้นเหตุของปัญหาจะสามารถจัดการได้ง่าย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เสียสละเพื่อประโยชน์ส่วนรวม ไม่ควรมี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ใครทำมากกว่า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ใคร ทุกคน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ต้องทำ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ทุกคน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ควรทำหน้าที่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ของตนเองเป็นพื้นฐาน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อัต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ลักษณ์ท้องถิ่น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สำนึก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รักบ้าน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เกิด</a:t>
            </a:r>
          </a:p>
          <a:p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2. ปรับใช้ในชีวิต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การเรียน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เป็นระบบเกิดระเบียบ เช่น ในชุมชนคนดอยก็มีกฎชุมชนที่คนในสังคมนั้นยอมรับไม่ใช้ใครคนใดคนหนึ่งสร้างขึ้นมา แต่ต้องตกลงกัน คนส่วนใหญ่ยอมรับ เกิดระเบียบที่คนเชื่อและเคารพ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ใส่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ใจในรายละเอียดของทุกปัญหา และทางแก้ปัญหา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เปิด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ใจเรียนรู้สิ่งใหม่ตลอดเวลา</a:t>
            </a:r>
          </a:p>
          <a:p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.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ปรับใช้ในการทำงาน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ในอนาคต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เป็นผู้นำและ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ผู้ตามที่ดี โครงการมีอาสา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มาทำงาน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ก็เป็นผู้ตามก่อน ต่อมาก็กลายเป็น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ผู้นำที่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ดี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คุณภาพสำคัญก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ว่าปริมาณ ทรัพยากร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มีจำกัด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เช่น ชาวบ้านมี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พื้นที่จำกัด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ถ้าจะเลี้ยงปากท้องก็ต้องปลูกในสิ่งที่สร้างมูลค่า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การทำงาน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ร่วมกับผู้อื่นอย่างมีประสิทธิภาพ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ไม่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หยุดพัฒนา เหมือน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โครงการที่พี่อาแหละทำ  ต้อง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พัฒนาได้อีก</a:t>
            </a:r>
          </a:p>
          <a:p>
            <a:pPr marL="285750" indent="-285750">
              <a:buFont typeface="Wingdings" pitchFamily="2" charset="2"/>
              <a:buChar char="Ø"/>
            </a:pPr>
            <a:endParaRPr lang="th-TH" sz="1600" dirty="0">
              <a:latin typeface="Angsana New" pitchFamily="18" charset="-34"/>
              <a:cs typeface="Angsana New" pitchFamily="18" charset="-34"/>
            </a:endParaRPr>
          </a:p>
          <a:p>
            <a:endParaRPr lang="th-TH" sz="18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98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6664"/>
            <a:ext cx="2448272" cy="17598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045" y="1628800"/>
            <a:ext cx="2422459" cy="18318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045" y="3356992"/>
            <a:ext cx="2418455" cy="1615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727302"/>
            <a:ext cx="3168824" cy="20982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723" y="40650"/>
            <a:ext cx="2239547" cy="46844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69" y="44624"/>
            <a:ext cx="475105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กลุ่มที่ </a:t>
            </a:r>
            <a:r>
              <a:rPr lang="en-US" sz="1800" b="1" u="sng" dirty="0" smtClean="0">
                <a:latin typeface="Angsana New" pitchFamily="18" charset="-34"/>
                <a:cs typeface="Angsana New" pitchFamily="18" charset="-34"/>
              </a:rPr>
              <a:t>4</a:t>
            </a:r>
          </a:p>
          <a:p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1.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นำไปปรับใช้กับคน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ใกล้ชิด เช่น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แฟน</a:t>
            </a:r>
            <a:r>
              <a:rPr lang="en-US" sz="1600" b="1" dirty="0" smtClean="0"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ครอบครัว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สื่อสาร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เพื่อสร้างความ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เข้าใจซึ่งกันและกัน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ซื้อของไปฝาก  เล่าเรื่องราวที่มาเจอ  และได้เรียนรู้ให้ฟัง 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2.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นำไปปรับใช้กับตัวเอง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มี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ความรอบคอบ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วางแผน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อย่างรอบคอบ เราเองเป็นนักเรียนทุนก็ต้องรอบคอบ ตอ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นทำเซรา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มิกมี </a:t>
            </a:r>
            <a:r>
              <a:rPr lang="en-US" sz="1600" b="1" dirty="0">
                <a:latin typeface="Angsana New" pitchFamily="18" charset="-34"/>
                <a:cs typeface="Angsana New" pitchFamily="18" charset="-34"/>
              </a:rPr>
              <a:t>QC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หลาย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ขั้นตอนเรา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เช็คเรื่อยๆ พอเผาเคลือบก็ออกมาดี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อดทน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ทั้งในกา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รทำงาน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การเรียน แต่เราก็ต้องรู้หน้าที่ว่า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เราทำอะไร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อยู่ ต้องสู้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พอเพียง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รู้ว่าเรามีทรัพยากรอะไร ใช้ประโยชน์ได้อย่างไร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ขยัน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เราเป็นนักเรียน พี่ๆ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ทำงาน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ไม่มีวันหยุด เรามีวันหยุดเวลาที่เราว่างเราก็ควรอ่านหนังสือมากขึ้นบ้าง</a:t>
            </a:r>
          </a:p>
          <a:p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3.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นำไปปรับใช้ในสังคม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ความ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ซื่อสัตย์ (เรียนรู้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จาก อบต.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มีงบแต่ไม่ดึงมาใช้เอง)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พอเพียง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เมื่อยุคสมัยเปลี่ยน ความต้องการคนก็สูงขึ้น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ประยุกต์ใช้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: โรงานทอผ้านาเศษผ้ามาใช้ เวลาจะทิ้งอะไรก็จะคิดมากขึ้น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ถ่ายทอด เช่นหนู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กลับมา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สอนพิเศษ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ภาษาอังกฤษให้เด็กๆ ที่บ้านด้วย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ขอเสริมเช่น  ป้าคา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ถ่ายทอดความรู้รุ่นต่อรุ่น เกิดความยั่งยืนไม่สูญ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หาย</a:t>
            </a:r>
            <a:endParaRPr lang="en-US" sz="1600" b="1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b="1" dirty="0" smtClean="0">
                <a:latin typeface="Angsana New" pitchFamily="18" charset="-34"/>
                <a:cs typeface="Angsana New" pitchFamily="18" charset="-34"/>
              </a:rPr>
              <a:t>Connection 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การเชื่อมโยงจุดต่อจุด เช่น ประเด็นปัญหาต่างๆ บางอย่างไม่ได้เกิดจากจุดเดียว การแก้ปัญหาก็ไม่สามารถแก้ที่จุดเดียว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ได้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ลงมือทำใคร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คิดก็ได้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แต่ทำหรือ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เปล่าอีกเรื่องหนึ่ง 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ทำก็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ต้อง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ไม่ทำผิว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เผินต้องติดตามผล จากประสบการณ์เคยเห็นโครงการที่ไม่ต่อเนื่อง ไม่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ยั่งยืน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จะนำไป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เผยแพร่ต่อ แต่เขาจะคิดต่ออย่างไรก็เป็นสิ่งที่เขาตัดสินใจ ถ้าเขาไม่ระเบิดจากข้างในก็ยังไม่เกิด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จริง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เรา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ต้องลง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มือทำจาก</a:t>
            </a:r>
            <a:r>
              <a:rPr lang="th-TH" sz="1600" b="1" dirty="0">
                <a:latin typeface="Angsana New" pitchFamily="18" charset="-34"/>
                <a:cs typeface="Angsana New" pitchFamily="18" charset="-34"/>
              </a:rPr>
              <a:t>โจทย์ที่เห็น เช่น ผมเห็นเขาหยุดมอเตอร์ปั่นด้าย มอเตอร์ก็ร้อนอยู่ ซึ่งเป็นการเสียพลังงาน มันน่าจะมีวิธีที่จะช่วยได้ ซึ่งเป็นโจทย์ที่จะไปคิดต่อดู ถามป้าๆ ว่ารู้ได้ยังไงว่ากระดาษสากี่แกรม มันก็น่าจะมีวิธีที่รู้ได้เช่นกันว่าเขารู้ได้ยังไง ถ้าป้าคนนั้นไม่อยู่เรา</a:t>
            </a:r>
            <a:r>
              <a:rPr lang="th-TH" sz="1600" b="1" dirty="0" smtClean="0">
                <a:latin typeface="Angsana New" pitchFamily="18" charset="-34"/>
                <a:cs typeface="Angsana New" pitchFamily="18" charset="-34"/>
              </a:rPr>
              <a:t>จะทำยังไง</a:t>
            </a:r>
            <a:endParaRPr lang="th-TH" sz="1600" b="1" dirty="0">
              <a:latin typeface="Angsana New" pitchFamily="18" charset="-34"/>
              <a:cs typeface="Angsana New" pitchFamily="18" charset="-34"/>
            </a:endParaRPr>
          </a:p>
          <a:p>
            <a:endParaRPr lang="th-TH" sz="1800" b="1" u="sng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98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15069"/>
              </p:ext>
            </p:extLst>
          </p:nvPr>
        </p:nvGraphicFramePr>
        <p:xfrm>
          <a:off x="251520" y="260647"/>
          <a:ext cx="8712968" cy="6152164"/>
        </p:xfrm>
        <a:graphic>
          <a:graphicData uri="http://schemas.openxmlformats.org/drawingml/2006/table">
            <a:tbl>
              <a:tblPr firstRow="1" firstCol="1" bandRow="1"/>
              <a:tblGrid>
                <a:gridCol w="1296144"/>
                <a:gridCol w="7416824"/>
              </a:tblGrid>
              <a:tr h="656373">
                <a:tc gridSpan="2"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วันที่ห้า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: </a:t>
                      </a: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วันพฤหัสบดีที่ 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23 </a:t>
                      </a: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กรกฎาคม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2558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07.00–08.00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รับประทานอาหารเช้า ณ ครัวตำหนัก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08.00-09.00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ฟังบรรยายสรุป 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“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เรื่องการพัฒนาการศึกษาในพื้นที่โครงการฯ จากฝ่ายพัฒนาการศึกษา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”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ณ ห้องประชุม วีไอพี อาคารเอนกประสงค์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09.00-10.00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ชมการเรียนการสอนแบบบูรณาการหลักสูตร 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Montessori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ของโรงเรียนบ้านขาแหย่งพัฒนา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10.00-10.20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ออกเดินทางไปห้องประชุม วีไอพี อาคารเอนกประสงค์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10.30-12.00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-2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รับฟังการบรรยายสรุป </a:t>
                      </a:r>
                      <a:r>
                        <a:rPr lang="en-US" sz="2000" b="1" spc="-2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“</a:t>
                      </a:r>
                      <a:r>
                        <a:rPr lang="th-TH" sz="2000" b="1" spc="-2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เรื่องการพัฒนาตามตำราแม่ฟ้าหลวง</a:t>
                      </a:r>
                      <a:r>
                        <a:rPr lang="en-US" sz="2000" b="1" spc="-2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” 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-2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ณ ห้องประชุม วีไอพี อาคารเอนกประสงค์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12.00-13.00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รับประทานอาหารกลางวัน ณ 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13.00-17.00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ออกเดินทางไปหมู่บ้านลาบา (เผ่าลาหู่แดง)  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ดู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วิถีชีวิต ความเป็นอยู่ วัฒนธรรม ในหมู่บ้านลาบา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17.00-19.00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เข้าที่พัก (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Home Stay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) ในหมู่บ้านลาบา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19.00-20.00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รับประทานอาหารค่ำ และชมการแสดงของชนเผ่าลาหู่แดง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20.00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5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7" y="764704"/>
            <a:ext cx="2880320" cy="432048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th-TH" sz="3600" b="1" u="sng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3600" b="1" u="sng" dirty="0" smtClean="0">
                <a:latin typeface="Angsana New" pitchFamily="18" charset="-34"/>
                <a:cs typeface="Angsana New" pitchFamily="18" charset="-34"/>
              </a:rPr>
              <a:t>กิจกรรม</a:t>
            </a:r>
            <a:r>
              <a:rPr lang="th-TH" sz="3600" b="1" u="sng" dirty="0">
                <a:latin typeface="Angsana New" pitchFamily="18" charset="-34"/>
                <a:cs typeface="Angsana New" pitchFamily="18" charset="-34"/>
              </a:rPr>
              <a:t>วันนี้</a:t>
            </a:r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 </a:t>
            </a:r>
          </a:p>
          <a:p>
            <a:pPr marL="0" indent="0">
              <a:buNone/>
            </a:pPr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1. </a:t>
            </a: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ฟังบรรยายสรุป เรื่องการพัฒนาการศึกษาในพื้นที่โครงการพัฒนาดอยตุงฯ (โดยครูโทนี่ และครูเอ)และเดินทางไปชมการเรียนการสอนแบบ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Montessori</a:t>
            </a: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 ที่โรงเรียนขาแหย่งพัฒนา</a:t>
            </a:r>
            <a:endParaRPr lang="th-TH" sz="3600" b="1" dirty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2.ฟังบรรยายสรุปเรื่องการพัฒนาตามตำราแม่ฟ้าหลวง (โดยคุณพิมพรรณ  ดิศกุล ณ อยุธยา)  ณ ห้องประชุม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VIP</a:t>
            </a:r>
            <a:endParaRPr lang="th-TH" sz="3600" b="1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en-US" sz="3600" b="1" dirty="0">
                <a:latin typeface="Angsana New" pitchFamily="18" charset="-34"/>
                <a:cs typeface="Angsana New" pitchFamily="18" charset="-34"/>
              </a:rPr>
              <a:t>4</a:t>
            </a: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. ชมวิถีชีวิต ความเป็นอยู่ วัฒนธรรมที่หมู่บ้านลาบา (ชนเผ่าลาหู่แดง)  พร้อมพักโฮมสเตย์ ในหมู่บ้านลาบา </a:t>
            </a:r>
            <a:endParaRPr lang="th-TH" sz="3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5650" y="929"/>
            <a:ext cx="914964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สรุปการศึกษาดูงาน 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วันที่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5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   วันพฤหัสบดี 2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กรกฎาคม 2558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562" y="836712"/>
            <a:ext cx="2899598" cy="1919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82" y="836712"/>
            <a:ext cx="2899598" cy="19199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544" y="2756703"/>
            <a:ext cx="2876337" cy="1904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31755"/>
            <a:ext cx="2901698" cy="19213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275" y="4653136"/>
            <a:ext cx="3026606" cy="20040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61291"/>
            <a:ext cx="2880320" cy="19908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79512" y="5229200"/>
            <a:ext cx="2088232" cy="1484784"/>
          </a:xfrm>
          <a:prstGeom prst="wedgeRoundRectCallout">
            <a:avLst>
              <a:gd name="adj1" fmla="val 117717"/>
              <a:gd name="adj2" fmla="val -3802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พูดคุยแลกเปลี่ยนกับคุณหมอหนึ่ง นักเรียนทุนมูลนิธิแม่ฟ้าหลวงฯ ณ สถานีอนามัยแม่ฟ้าหลวง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327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9860" y="735087"/>
            <a:ext cx="916386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ฟังบรรยายสรุป  เรื่องการพัฒนาการศึกษาในพื้นที่โครงการพัฒนาดอยตุงฯ โดยครูโทนี่ และครูเอ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6" y="1196752"/>
            <a:ext cx="9107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ครูหลายคนสอนอังกฤษ แต่ไม่สอนว่าภาษาอังกฤษมีประโยชน์ อย่างไร</a:t>
            </a:r>
          </a:p>
          <a:p>
            <a:r>
              <a:rPr lang="th-TH" sz="1800" b="1" u="sng" dirty="0" smtClean="0">
                <a:latin typeface="Angsana New" pitchFamily="18" charset="-34"/>
                <a:cs typeface="Angsana New" pitchFamily="18" charset="-34"/>
              </a:rPr>
              <a:t>ความคิดเห็นของนักเรียนทุนรัฐบาลไทย (กพ.)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การเรียนการสอนในประเทศไทย  เน้นให้ครูเป็นศูนย์กลางในการสอนการเรียนหรือแม้แต่ วัฒนธรรมในสังคมไทย   เมื่อผู้ใหญ่เสนออะไร หยิบยื่นอะไรคนที่อายุน้อยกว่าก็ต้องน้อมรับ  ผู้ที่อายุน้อยจะต้องฟังผู้ใหญ่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หลักสูตรการเรียนการสอนแบบ 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Montessori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คือ การที่ให้เด็กนักเรียนเป็นศูนย์กลางการเรียนการสอน  เน้นให้นักเรียนได้เลือกเรียนในสิ่งที่ตนเองสนใจ  เรียนรู้ด้วยตนเอง แต่ก็มีกฎในห้องเรียน คือต้องให้เกียรติในสิ่งที่คนอื่นๆกำลังทำ ถ้าไม่ให้เกียรติกันก็จะถูกทำโทษ เช่นให้ออกไปอยู่ข้างห้อง และครูจะใช้เวลากับเด็กคนนั้นมากขึ้น เพื่อสอน ทำความเข้าใจ  แต่ในหลายๆที่ เช่นในเอเชียมีการเรียนการสอนที่ไม่เปิดโอกาสให้นักเรียนซักถาม อาจเป็นเพราะกลัวเสียหน้า หากให้คำตอบไม่ถูกต้อง หรือตอบไม่ได้ ดังนั้น จึงกลายเป็นว่า “คุณต้องเชื่อฉัน”   การเรียน คือ กุญแจ ทุกๆคนต้องเรียนรู้ตลอดเวลา เมื่อผม (ครู) พูดว่าจะสอนบางอย่างก็แปลว่า ผมกำลังจะชี้แนะคุณ พยายามจะสร้างแรงบันดาลใจให้คุณ  คุณอาจมีความเข้าใจแตกต่างไป  การเรียนการสอนทั่วไปคือครูจะสอนให้ทำแบบนี้  แบบนั้นในเวลาที่จำกัด  แล้วก็ถามนักเรียนว่าเข้าใจไหม   เมื่อมีบางคนที่ไม่เข้าใจ  เกิดคำถามก็จะกลายเป็นตัวประหลาด ที่ทุกคนจะหันมามอง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76" y="4336073"/>
            <a:ext cx="3741260" cy="2477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219" y="4336073"/>
            <a:ext cx="3741261" cy="24773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5650" y="929"/>
            <a:ext cx="914964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สรุปการศึกษาดูงาน 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วันที่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5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 วันพฤหัสบดี 2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กรกฎาคม 2558</a:t>
            </a:r>
          </a:p>
        </p:txBody>
      </p:sp>
    </p:spTree>
    <p:extLst>
      <p:ext uri="{BB962C8B-B14F-4D97-AF65-F5344CB8AC3E}">
        <p14:creationId xmlns:p14="http://schemas.microsoft.com/office/powerpoint/2010/main" val="113700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648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เยี่ยมชมการเรียนการสอนแบบ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 Montessori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 ณ โรงเรียนขาแหย่งพัฒนา  (ต่อ)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4" y="1268760"/>
            <a:ext cx="2885372" cy="25202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268760"/>
            <a:ext cx="3024336" cy="2448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6" y="3744050"/>
            <a:ext cx="2850284" cy="2421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717032"/>
            <a:ext cx="3020352" cy="244827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rot="10800000" flipV="1">
            <a:off x="6084168" y="1124742"/>
            <a:ext cx="2736304" cy="432049"/>
          </a:xfrm>
          <a:prstGeom prst="wedgeRoundRectCallout">
            <a:avLst>
              <a:gd name="adj1" fmla="val 63598"/>
              <a:gd name="adj2" fmla="val 14266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ผอ.สุพิษ  (โรงเรียนขาแหย่งพัฒนา)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0977" y="1988840"/>
            <a:ext cx="30730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เมื่อหลายปีที่แล้วโรงเรียนบ้านขาแหย่งพัฒนายังเป็นการเรียน ที่ครูเป็นจุดศูนย์กลางของการเรียนการสอน ยังใช้ไม้เวลาสอน หรือเมื่อนักเรียนทำผิด   เป็นการเรียนการสอนแบบดั้งเดิม ไม่ค่อยท้าทาย  โดยให้นักเรียนท่องจำ เมื่อเด็กเกิดเสียงดังในห้องเรียนก็จะเปิดการ์ตูนให้ดู  มีการให้เด็กๆนั่งทำแบบฝึกหัด  และเมื่อเด็กบางคนทำเสร็จก็จะวิ่งเล่น เสียงดังในห้องเรียน  แต่หลักสูตร</a:t>
            </a:r>
            <a:r>
              <a:rPr lang="en-US" sz="1800" b="1" dirty="0" smtClean="0">
                <a:latin typeface="Angsana New" pitchFamily="18" charset="-34"/>
                <a:cs typeface="Angsana New" pitchFamily="18" charset="-34"/>
              </a:rPr>
              <a:t> Montessori  </a:t>
            </a:r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จะเน้นที่ตัวเด็กนักเรียนให้ฝึกค้นหาความถนัดของตัวเอง และให้นักเรียนรู้เองโดยที่ครูค่อยให้ความช่วยเหลือ</a:t>
            </a:r>
          </a:p>
          <a:p>
            <a:r>
              <a:rPr lang="th-TH" sz="1800" b="1" dirty="0" smtClean="0">
                <a:latin typeface="Angsana New" pitchFamily="18" charset="-34"/>
                <a:cs typeface="Angsana New" pitchFamily="18" charset="-34"/>
              </a:rPr>
              <a:t>   (ที่โรงเรียนบ้านขาแหย่งพัฒนา จะเป็นการเรียนฟรี จนถึงระดับชั้นประถมศึกษา)</a:t>
            </a:r>
            <a:endParaRPr lang="th-TH" sz="1800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136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3"/>
            <a:ext cx="9144000" cy="64807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ฟัง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บรรยายสรุปเรื่องการพัฒนาตามตำราแม่ฟ้า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หลวงฯ โดย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คุณพิมพรรณ  ดิศกุล ณ อยุธยา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" y="3303678"/>
            <a:ext cx="2640443" cy="17815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" y="678087"/>
            <a:ext cx="1773858" cy="26789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2208" y="821025"/>
            <a:ext cx="73083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สรุปการพัฒนา และพื้นที่ขยายผลจากดอยตุงที่มาเห็นไปที่ปางมะหันอีกทั้งปูนะที่เราทำ โดยการนำเอาศาสตร์พระราชา ตำราแม่ฟ้าหลวงฯ ตามแนวทางการพัฒนาของคนไทยไปถึงไหนๆ เริ่มต้นด้วยจาก (สมเด็จย่า) หญิงชรา วัย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87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ที่มีความมุ่งมั่นและก็เชื่อในสิ่งเหล่านี้  วางเป้า วางผังไว้ให้ เชื่อมั่นในศักยภาพของคน ท่านมองว่าคนต้องพึ่งตัวเองให้ได้ ถ้าวันหนึ่งที่เราไม่อยู่เขาต้องอยู่ได้ ทำอย่างไงก็ได้ที่ให้คนกับป่าอยู่ด้วยกัน รูปแบบการพัฒนาของเรามองรอบด้าน เอาคนเป็นศูนย์กลางเสมอ  สิ่งที่ทำให้เรามาถึงตรงนี้ อย่างเร็วยืนได้ด้วยตัวเอง ชุมชนอยู่ได้ด้วยตัวเอง ซึ่งคนสมัยใหม่เขาเรียกว่า ธุรกิจเพื่อสังคม แปลว่าเงินทุนทุกบาทที่ลงไปที่ดอยตุง หรือที่ไหนก็ตาม เราถามกลับว่า หนี่งบาทลงไปชาวยบ้านได้อะไร สิ่งแวดล้อมได้อะไร สังคมได้อะไร และประเทศไทยได้อะไร เราไม่ได้มีเงินเยอะ มูลนิธิแม่ฟ้าหลวงฯเริ่มต้นด้วยเงิน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แสนบาท โดยเป็นเงินของพระองค์ด้วยซ้ำ สุดท้ายเป้าไม่ได้อยู่ที่เงิน ไม่ได้อยู่ที่เศรษฐกิจ แต่อยู่ที่คุณภาพของคนตรงนี้ มูลนิธิแม่ฟ้าหลวงฯ จากประสบการที่ทำมา เรียนผิด เรียนถูก ที่ท่านบอกว่า เราจะช่วยเขาให้เขา      </a:t>
            </a:r>
          </a:p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     ช่วยตัวเอง ต้องใช้เวลา ทบทวน ถอดบทเรียน ออกมาได้  คือการพัฒนามีอยู่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ขั้น คือ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        ขั้นที่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.เอาให้เขาอยู่รอดก่อน     </a:t>
            </a:r>
          </a:p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          ขั้นที่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.เอาให้เขาพอ ให้มั่งคง ให้มีรายได้ ให้มีความรู้ มีทักษะ สุดท้าย 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</a:t>
            </a:r>
            <a:r>
              <a:rPr lang="th-TH" sz="18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ขั้นที่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.ให้ยั่งยืน แปลว่าชาวบ้านบนดอยตุงต้องแข่งขันได้จริง แต่ต้องมีจิตสำนึกก็ยังอยู่ ดอยตุง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   วันนี้ยังไม่ถึงจุดสูงสุด(ยั่งยืน)เราเลยต้องทำงานร่วมกับชุมชน พยายามช่วยกันปรับเปลี่ยน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                 เพื่อที่จะพากันไปให้ถึงจุดนั้น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	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    การพัฒนาขยายผลทั้งในประเทศ และต่างประเทศ โดยในประเทศก็ได้ทำงานร่วมมือกับ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มูลนิธิใหม่ๆอย่างเช่นมูลนิธิปิดทองหลังพระฯ ใช้หลักเดิมแต่ปรับตามภูมิศาสตร์ ภูมิสังคม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แก้ที่ เจ็บ  จน  ไม่รู้  โดยคน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ระดับต้องเอาด้วย โดยใช้หลักการของพระบาทสมเด็จพระเจ้า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อยู่หัว คือ เข้าใจ  เข้าถึง  พัฒนา ต้องลงไปเดินดู ไปเข้าใจเขาก่อนและต้องมีการสร้างเป้าร่วม</a:t>
            </a: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เห็นภาพเดียวกัน ทำงานแบบบูรณาการทุกภาคส่วน ต้องมองปัญหาออก ปัญหาที่แท้จริง  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" y="5011338"/>
            <a:ext cx="2670479" cy="183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57676" cy="5955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ฟังบรรยายสรุปเรื่องการพัฒนาตามตำราแม่ฟ้าหลวงฯ โดยคุณพิมพรรณ  ดิศกุล ณ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อยุธยา  (ต่อ)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692696"/>
            <a:ext cx="9012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แล้วก็เริ่มจากการแก้ปัญหานั้นจริงๆ โดยใช้เวลา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10-150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วัน เพื่อหาปัญหาและแก้ไขให้เห็นเป็นรูปธรรม แล้วจะเกิดความไว้วางใจ เกิดความร่วม ทำด้วยกัน เดินด้วยกัน เกิดการระเบิดจากข้างใน ทุกคนก็จะรุกขึ้นมาทำกันใหญ่ ทำได้ เกิดประโชยน์จริง ในพื้นที่การพัฒนาขยายผลไปต่างประเทศ มีประเทศพม่า ประเทศอัฟกานิสถาน และประเทศอินโดนีเซีย โดยใช้หลักพัฒนาเดียวกัน ปรับตามภูมิศาสตร์และภูมิสังคม ของพื้นที่นั้นๆ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40539"/>
            <a:ext cx="3172613" cy="22645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40539"/>
            <a:ext cx="3058714" cy="226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40539"/>
            <a:ext cx="3325706" cy="2264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" y="3933056"/>
            <a:ext cx="911965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u="sng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ngsana New" pitchFamily="18" charset="-34"/>
                <a:cs typeface="Angsana New" pitchFamily="18" charset="-34"/>
              </a:rPr>
              <a:t>ถาม </a:t>
            </a:r>
            <a:r>
              <a:rPr lang="en-US" sz="2200" b="1" u="sng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ngsana New" pitchFamily="18" charset="-34"/>
                <a:cs typeface="Angsana New" pitchFamily="18" charset="-34"/>
              </a:rPr>
              <a:t>– </a:t>
            </a:r>
            <a:r>
              <a:rPr lang="th-TH" sz="2200" b="1" u="sng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ngsana New" pitchFamily="18" charset="-34"/>
                <a:cs typeface="Angsana New" pitchFamily="18" charset="-34"/>
              </a:rPr>
              <a:t>ตอบ</a:t>
            </a:r>
          </a:p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ถาม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นิยามของดอยตุง เป็นลักษณะอย่างไร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 </a:t>
            </a:r>
          </a:p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ตอบ </a:t>
            </a:r>
            <a:r>
              <a:rPr lang="en-US" sz="1800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ต้องลองถามคนในชุมชนดู แต่ถ้าในความคิด คือ ชุมชนอยู่กับป่า ชุมชนดูแลป่า</a:t>
            </a:r>
            <a:endParaRPr lang="en-US" sz="1800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ถาม </a:t>
            </a:r>
            <a:r>
              <a:rPr lang="th-TH" sz="1800" dirty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คาเฟ่ดอยตุงมีแผนที่จะวางแบรนด์ดอยตุงเป็นแบรนด์ระดับโลกไหม ที่ยังไม่ทำเพราะผลผลิตไม่พอ หรือเป็นเพราะอะไร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ตอบ 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มีหลายอย่าง เป้าหมาย อยากทำให้ไปไกลที่สุด เท่าที่จะทำได้ ผลผลิตไม่พอ เพราะด้านขีดความจำกัดของพื้นที่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ถาม 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โมเดลที่น่าน ต้องการทำให้เหมือนกับดอยตุงคือการปลูกกาแฟและสร้างอาชีพจากการปลูกป่าหรือ แค่อยากฟื้นฟูสภาพแวดล้อม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1800" dirty="0">
                <a:latin typeface="Angsana New" pitchFamily="18" charset="-34"/>
                <a:cs typeface="Angsana New" pitchFamily="18" charset="-34"/>
              </a:rPr>
              <a:t>ตอบ : </a:t>
            </a:r>
            <a:r>
              <a:rPr lang="th-TH" sz="1800" dirty="0" smtClean="0">
                <a:latin typeface="Angsana New" pitchFamily="18" charset="-34"/>
                <a:cs typeface="Angsana New" pitchFamily="18" charset="-34"/>
              </a:rPr>
              <a:t>มีทั้งเหมือนและต่าง  เหมือนก็คือ ใช้หลักการปลูกป่า ปลูกคน ก็คิดว่าข้าวโพดก็เหมือนฝิ่นในสมัยก่อน เป็นพืชเศรษฐกิจที่ทำลายภูเขาให้หัวโล้น ก็เชื่อว่า ถ้าคนมีอะไรทำที่ดีกว่า ในพื้นที่เล็ก  มูลค่าเพิ่มมากขึ้น ลดการใช้พื้นที่ป่าลง  ส่วนที่ต่างกันก็ คือ บทเรียน ดอยตุงเอาพืชต่างถิ่น(แอเรียล แมคคาฯ กาแฟ) ที่น่าน จึงจะพยายามเอาพืชในพื้นที่ เช่น ต๋าว หวาย มาใช้</a:t>
            </a:r>
            <a:endParaRPr lang="th-TH" sz="1800" dirty="0">
              <a:latin typeface="Angsana New" pitchFamily="18" charset="-34"/>
              <a:cs typeface="Angsana New" pitchFamily="18" charset="-34"/>
            </a:endParaRPr>
          </a:p>
          <a:p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187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965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ชมวิถีชีวิต ความเป็นอยู่ วัฒนธรรมในหมู่บ้านลาบา</a:t>
            </a:r>
          </a:p>
          <a:p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วิทยากรนำชม นายวิชัย  อภิพงศ์ศักดิ์ (พี่ตี๋)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คณะเดินชมสถานที่ประกอบพิธีกรรมและวิถีชีวิตของชาวในหมู่บ้าน</a:t>
            </a:r>
          </a:p>
          <a:p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21" y="44624"/>
            <a:ext cx="3151167" cy="18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" y="1268760"/>
            <a:ext cx="2742271" cy="1815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915816" y="1268760"/>
            <a:ext cx="3023905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1.จุดพิธีกรรม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สร้างศาลา พี่ตี๋ได้เล่าว่า อดีตเมื่อก่อนสร้างไว้เพื่อคนเดินทางได้พัก และทำบุญก่อนเข้าพรรษา (ก่อนเริ่มฤดูการเพาะปลูก)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" y="3084575"/>
            <a:ext cx="2731094" cy="18084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" y="4941168"/>
            <a:ext cx="2731095" cy="18084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941031" y="2865397"/>
            <a:ext cx="2973473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2.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จุดพิธีกรรมกอทราย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(แซ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ก่อ)เป็นการทำบุญให้คนที่ล่วงลับไปแล้ว โดยแต่ละ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บ้านจะต้องจัดหาดอกไม้สวยๆ นำมาใส่กระบอกไม้ไผ่เพื่อที่จะนำมาทำพิธีกรรม เช่น เตรียมเมล็ดพืชข้าว ข้าวโพด พริก เตรียมทราย เตรียมเทียนไขนี้ไปเก็บไว้ ณ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จุดกลางหมู่บ้าน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5816" y="5294682"/>
            <a:ext cx="30239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3.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จุดทำพิธีกรรมการ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ทำบุญสะเดาะ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เคราะห์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 (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ค๊อ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ตา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เตเว่) เมื่อชาวบ้านได้รับเคราะห์หรือ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มีการเจ็บป่วยไม่สบายกายและ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ใจ ก็จะมีการทำพิธีกรรมนี้</a:t>
            </a:r>
            <a:endParaRPr lang="th-TH" sz="2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903" y="1844824"/>
            <a:ext cx="1414409" cy="13333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000" y="1844824"/>
            <a:ext cx="1688888" cy="133332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5698696"/>
            <a:ext cx="1503144" cy="109595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132" y="5686284"/>
            <a:ext cx="1673868" cy="1108364"/>
          </a:xfrm>
          <a:prstGeom prst="rect">
            <a:avLst/>
          </a:prstGeom>
        </p:spPr>
      </p:pic>
      <p:sp>
        <p:nvSpPr>
          <p:cNvPr id="23" name="Up-Down Arrow 22"/>
          <p:cNvSpPr/>
          <p:nvPr/>
        </p:nvSpPr>
        <p:spPr>
          <a:xfrm>
            <a:off x="6300192" y="3284984"/>
            <a:ext cx="2448272" cy="2401300"/>
          </a:xfrm>
          <a:prstGeom prst="upDownArrow">
            <a:avLst>
              <a:gd name="adj1" fmla="val 87385"/>
              <a:gd name="adj2" fmla="val 2863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ลุงสมบัติ นั่งจักสานตะกร้าไม้ไผ่และไม้หวาย ไว้ใช้เองเหลือก็ขาย (ด้านบน)</a:t>
            </a:r>
          </a:p>
          <a:p>
            <a:pPr algn="ctr"/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ป้านาลิน เย็บผ้า ชุดประจำเผ่าลาหู่ (ด้านล่าง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)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22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u="sng" dirty="0" smtClean="0">
                <a:latin typeface="Angsana New" pitchFamily="18" charset="-34"/>
                <a:cs typeface="Angsana New" pitchFamily="18" charset="-34"/>
              </a:rPr>
              <a:t>เจ้าหน้าที่ </a:t>
            </a:r>
            <a:r>
              <a:rPr lang="en-US" sz="4000" b="1" u="sng" dirty="0" smtClean="0">
                <a:latin typeface="Angsana New" pitchFamily="18" charset="-34"/>
                <a:cs typeface="Angsana New" pitchFamily="18" charset="-34"/>
              </a:rPr>
              <a:t>LU KLC </a:t>
            </a:r>
            <a:r>
              <a:rPr lang="th-TH" sz="4000" b="1" u="sng" dirty="0" smtClean="0">
                <a:latin typeface="Angsana New" pitchFamily="18" charset="-34"/>
                <a:cs typeface="Angsana New" pitchFamily="18" charset="-34"/>
              </a:rPr>
              <a:t>และศท.บ ที่เกี่ยวข้อง</a:t>
            </a:r>
            <a:endParaRPr lang="th-TH" sz="4000" b="1" u="sng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คุณอมรรัตน์  (พี่นันท์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KLC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)</a:t>
            </a: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คุณณัชวรรัศ  (พี่ฟิลด์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KLC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)</a:t>
            </a: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คุณถวิล   (โกมินทร์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KLC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)</a:t>
            </a: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คุณภูพิสิฐ  (ภูมิ 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CSE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มาสังเกตการดูงาน)</a:t>
            </a: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คุณกฤตภาศ  (พี่โจ  ศท.บ)</a:t>
            </a: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วิทยากรในพื้นที่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133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624"/>
            <a:ext cx="3642372" cy="3608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140" y="44624"/>
            <a:ext cx="5449364" cy="360833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07504" y="4828519"/>
            <a:ext cx="4176464" cy="1840841"/>
          </a:xfrm>
          <a:prstGeom prst="wedgeRoundRectCallout">
            <a:avLst>
              <a:gd name="adj1" fmla="val -15254"/>
              <a:gd name="adj2" fmla="val -12349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พี่ปรีชา (ผช.ผู้ใหญ่บ้าน)กับพี่คเชนทร์(จนท.พัฒนาสังคม)</a:t>
            </a:r>
          </a:p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ได้ตอบข้อสงสัยของคณะในเรื่องกฎกติกา บทลงโทษ และการดำรงวิถีชีวิตของชุมชน ที่นี้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72000" y="4697760"/>
            <a:ext cx="4248472" cy="1539552"/>
          </a:xfrm>
          <a:prstGeom prst="wedgeRoundRectCallout">
            <a:avLst>
              <a:gd name="adj1" fmla="val -9477"/>
              <a:gd name="adj2" fmla="val -15230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เจ้าของบ้านโฮมสเตย์ มารอรับคณะนักเรียนทุนรัฐบาลไทยเข้าที่พักอาศัย เฉลี่ยหลังคาเรือนละ 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คนต่อหลัง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11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46451"/>
            <a:ext cx="3096344" cy="830997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ภาพถ่ายคณะกับเจ้าของบ้านที่พักอาศัย ณ หมู่บ้านลาบา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7" y="12959"/>
            <a:ext cx="3024335" cy="223829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566" y="-27384"/>
            <a:ext cx="3132091" cy="237626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34768"/>
            <a:ext cx="3024336" cy="21423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553" y="2105321"/>
            <a:ext cx="3014959" cy="254781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002" y="908720"/>
            <a:ext cx="3495198" cy="23143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29" y="2793146"/>
            <a:ext cx="2467405" cy="21198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53" y="4437112"/>
            <a:ext cx="2473248" cy="24517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91704"/>
            <a:ext cx="2919134" cy="23095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53" y="4912952"/>
            <a:ext cx="2984003" cy="19758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44" y="4581128"/>
            <a:ext cx="2766508" cy="23077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789040"/>
            <a:ext cx="2005275" cy="15121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7193"/>
            <a:ext cx="1613244" cy="170080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0232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รับชมการแสดงการเต้นจะคึของชนเผ่าลาหู่แดง ณ ลานกิจกรรมหมู่บ้าน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7" y="2852936"/>
            <a:ext cx="3745235" cy="2088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20688"/>
            <a:ext cx="3745235" cy="2268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0688"/>
            <a:ext cx="3706193" cy="26588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51595"/>
            <a:ext cx="5336779" cy="33897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86105" y="642717"/>
            <a:ext cx="16309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ngsana New" pitchFamily="18" charset="-34"/>
                <a:cs typeface="Angsana New" pitchFamily="18" charset="-34"/>
              </a:rPr>
              <a:t>**</a:t>
            </a:r>
            <a:r>
              <a:rPr lang="th-TH" sz="2200" b="1" dirty="0" smtClean="0">
                <a:latin typeface="Angsana New" pitchFamily="18" charset="-34"/>
                <a:cs typeface="Angsana New" pitchFamily="18" charset="-34"/>
              </a:rPr>
              <a:t>การแสดงเริ่มได้ชักพักฝนก็ตก จึงย้ายการแสดงไปที่ห้องประชุมหมู่บ้าน ทางคณะได้ร่วมเต้นจะคึด้วย อย่างสนุกและมีการขอเต้นอีกๆ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497" y="5013176"/>
            <a:ext cx="37106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## 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หลัง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จบการแสดง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คณะได้ขอ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ถ่ายรูปกับ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นักแสดงที่</a:t>
            </a: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เต้น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จะคึ ก่อนจะแยกย้ายกันเข้าบ้านพัก(โฮมสเตย์บ้านลาบา) โดยนัดหมายออกจากหมู่บ้านพรุ่งนี้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08.00</a:t>
            </a:r>
            <a:r>
              <a:rPr lang="th-TH" sz="2000" b="1" dirty="0" smtClean="0">
                <a:latin typeface="Angsana New" pitchFamily="18" charset="-34"/>
                <a:cs typeface="Angsana New" pitchFamily="18" charset="-34"/>
              </a:rPr>
              <a:t> น.เพื่อเดินทางไปขึ้นรถบัส ที่ปั๊บ ปตท.ห้วยไคร้ กลับ กทม. </a:t>
            </a:r>
            <a:r>
              <a:rPr lang="en-US" sz="2000" b="1" dirty="0" smtClean="0">
                <a:latin typeface="Angsana New" pitchFamily="18" charset="-34"/>
                <a:cs typeface="Angsana New" pitchFamily="18" charset="-34"/>
              </a:rPr>
              <a:t>   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**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โดยสวัสดิภาพครับผม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**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  <a:p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384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241484"/>
            <a:ext cx="90364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วันที่หก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: </a:t>
            </a: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วันศุกร์ที่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24 </a:t>
            </a: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กรกฎาคม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2558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776481"/>
              </p:ext>
            </p:extLst>
          </p:nvPr>
        </p:nvGraphicFramePr>
        <p:xfrm>
          <a:off x="107504" y="1071776"/>
          <a:ext cx="8388000" cy="1402080"/>
        </p:xfrm>
        <a:graphic>
          <a:graphicData uri="http://schemas.openxmlformats.org/drawingml/2006/table">
            <a:tbl>
              <a:tblPr/>
              <a:tblGrid>
                <a:gridCol w="1728192"/>
                <a:gridCol w="6659808"/>
              </a:tblGrid>
              <a:tr h="485016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07.00-08.00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รับประทานอาหารเช้า </a:t>
                      </a:r>
                      <a:r>
                        <a:rPr lang="th-TH" sz="2000" b="1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ที่หมู่บ้าน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ลาบา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016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08.00-08.30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เดินทางออกจากโครงการพัฒนาดอยตุงฯ ไปยังปั๊มน้ำมัน ปตท.ห้วยไคร้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08.30-20.00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เดินทางกลับกรุงเทพฯ ด้วยรถโดยสารปรับอากาศ โดยสวัสดิภาพ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3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สรุปข้อมูลจากฝ่ายจัดงาน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6331"/>
            <a:ext cx="914275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คณะฯ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ได้รับ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แรงบันดาล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ใจ จากการทำงานของสมเด็จย่า พระบาทสมเด็จพระเจ้าอยู่หัว และพระราชวงค์ทุกพระองค์  พร้อมทั้งพี่อาแหละ และวิทยากร ปราชญ์ชาวบ้านทุกท่าน และจะนำไปปรับใช้ในชีวิตของตนเอง (สำนึกรักบ้านเกิด)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คณะฯ ให้ความสนใจ มีการตั้งคำถามตลอดที่ศึกษาดูงาน ถึงจะมีอาการเมารถบ้าง ตอนไปปางมะหัน 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คณะฯ ดูสนุกที่จะเรียนรู้และมีความสุขที่ได้ไปนอนปางมะหัน  นอนหมู่บ้านลาบา ถึงจะเหนื่อยกับการเดินทาง(ลงเดินด้วยเท้า)แต่ก็ชอบ </a:t>
            </a:r>
            <a:endParaRPr lang="en-US" sz="2400" b="1" dirty="0" smtClean="0"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คณะฯ มี</a:t>
            </a:r>
            <a:r>
              <a:rPr lang="en-US" sz="2400" b="1" dirty="0" smtClean="0">
                <a:latin typeface="Angsana New" pitchFamily="18" charset="-34"/>
                <a:cs typeface="Angsana New" pitchFamily="18" charset="-34"/>
              </a:rPr>
              <a:t> comment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เล็กน้อยว่า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มี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เวลาให้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น้อย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เกินไป ตอนเข้าไปโรงเรียนขาแหย่งพัฒนา น่าจะแบ่งเวลาที่ อบต. มาแทน (ที่ อบต. ใช้เวลานานเกิน)และที่หมู่บ้านลาบา อยากอยู่ต่ออีกวัน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  <a:p>
            <a:pPr algn="ctr"/>
            <a:endParaRPr lang="th-TH" dirty="0" smtClean="0">
              <a:latin typeface="Angsana New" pitchFamily="18" charset="-34"/>
              <a:cs typeface="Angsana New" pitchFamily="18" charset="-34"/>
            </a:endParaRPr>
          </a:p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---  ขอบพระคุณครับผม 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---</a:t>
            </a:r>
          </a:p>
        </p:txBody>
      </p:sp>
    </p:spTree>
    <p:extLst>
      <p:ext uri="{BB962C8B-B14F-4D97-AF65-F5344CB8AC3E}">
        <p14:creationId xmlns:p14="http://schemas.microsoft.com/office/powerpoint/2010/main" val="129760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65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1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806418"/>
              </p:ext>
            </p:extLst>
          </p:nvPr>
        </p:nvGraphicFramePr>
        <p:xfrm>
          <a:off x="7614" y="664927"/>
          <a:ext cx="9163620" cy="64008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9163620"/>
              </a:tblGrid>
              <a:tr h="449175"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เนื้อการศึกษาดูงาน</a:t>
                      </a:r>
                      <a:endParaRPr lang="en-US" sz="2400" u="sng" dirty="0">
                        <a:solidFill>
                          <a:schemeClr val="bg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</a:tr>
              <a:tr h="584329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- อยากให้เข้าไปดูการคั่วกาแฟภายในโรงงาน พร้อมเปรียบเทียบให้ดูก่อนและหลังคั่ว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การทอผ้าชนเผ่าลาหู่ ไม่ได้ดูตอนเค้าทำ เสียดาย และได้ดูแปลงปลูกกาแฟในหมู่บ้านลาบา ส่วนอื่นดีมากเลยค่ะ ได้แรงบันดาลใจหลายๆอย่างในการใช้ชีวิตเลยคะ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อยากให้มีเวลาพักผ่อนมากกว่านี้ รู้สึกตารางจะแน่นไปนิดนึง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ควรให้เวลาดูงาน ร.ร.บ้านขาแหย่งพัฒนา แต่โดยภาพรวมแล้วเป็นโครงการศึกษาดูงานที่มีประโยชน์มากที่สุดเท่าที่เคยไปมา ขอบคุณค่ะสำหรับบทเรียนที่มีคุณค่ามากๆ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คิดว่ากิจกรรมพบกับ อบต และกิจกรรมพบปะพูดคุยกับผู้นำชุมชนบางปะหัน ควรปรับลดเวลาลงให้เหลือเพียง 1 ชั่วโมง ควรเพิ่มเวลาให้กับ </a:t>
                      </a:r>
                      <a:r>
                        <a:rPr lang="en-US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Montessori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</a:t>
                      </a: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ควรมีเวลาว่างให้พักผ่อนมากขึ้นสักนิด และควรแบ่งกลุ่มๆเพื่อประหยัดเวลา                           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อยากให้เพิ่มเติมด้านการลงมือปฏิบัติจริง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รู้สึกว่าเวลาของกิจกรรมอัดแน่นไปนิดนึง แต่ก็เข้าใจว่าอยากให้ได้เนื้อหาและความรู้ที่ครบถ้วน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อยากให้นักเรียนทุนรัฐบาลมีส่วนในการสอนนักเรียนบนดอย (เช่น ภาษาอังกฤษ,ศิลปะ,คณิต,ฯลฯ)                                                                                                                                                                               - อยากให้นักเรียนทุนลองปลูกป่าด้วยค่ะ เวลาที่ศึกษาดูงานในหมู่บ้านลาบาน้อยเกินไป อยากให้มีกิจกรรมมากกว่านี้              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อยากให้เพิ่มเวลาในการพักแรมที่หมู่บ้านลาบามากกว่านี้ เพราะเรายังสัมผัสวิถีชีวิตชาวบ้านได้ไม่เต็มอิ่ม รวมถึงการถามคำถามต่างๆ                                                                                                                           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ตอนไปโรงเรียนรู้สึกประทับใจในฉากอุปกรณ์ที่ทางโรงเรียนจัดหาให้กับผู้เรียน ได้เห็นถึงความสุขของเด็กขณะเล่น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โดยรวมแล้ว เรื่องที่นำเสนอนั้นโอเคแล้วค่ะ แต่ส่วนตัวมีความรู้สึกว่ากิจกรรมบางกิจกรรมมีเวลาน้อยเกินไป เช่น กิจกรรมเยี่ยมชมการศึกษาและนักเรียนโรงเรียนบ้านขาแหย่งพัฒนา ในขณะที่บางกิจกรรมอย่างการพบปะสมาชิด อบต.แม่ฟ้าหลวงใช้เวลานานเกินไปน่าจะแลกเวลากันประมาณ 20-30นาที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น่าจะมีพาไปพระธาตุดอยตุงด้วยนะคะ อยากรู้เรื่องราวว่ามีความสำคัญอย่างไรกับดอยตุงและชาวบ้าน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กิจกรรมบางอย่างตัดออกได้ หรือรวมเป็นกิจกรรมเดียวกันก็ได้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ควรแจ้งกำหนดการและรายละเอียดล่วงหน้านานกว่านี้ เพื่อการเตรียมตัว เตรียมอุปกรณ์ที่พร้อมกว่านี้อยากให้เวลากิจกรรมแต่ละอย่างมีระยะเวลานานมากกว่านี้ เพราะยังรู้สึกว่าได้คุยกับวิทยากรไม่จุใจ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ถ้าหากมีเวลาอยากให้มีคอร์สลงมือปฎิบัติทำจริงตามความสนใจ เช่น ฐานปั้นหม้อ ฐานเย็บปักทักร้อย ฐานชงกาแฟ อื่นๆ เพื่อให้ได้ซึมซับเรียนรู้อย่างลึกซึ้ง หรืออาจแบ่งทำตามความสนใจ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16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อยากให้มีเวลาในการเข้าชม หอแห่งแรงบันดาลใจ พระตำหนักดอยตุง และสวนแม่ฟ้าหลวงเยอะกว่านี้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baseline="0" dirty="0" smtClean="0"/>
                    </a:p>
                    <a:p>
                      <a:pPr marL="0" indent="0">
                        <a:buFontTx/>
                        <a:buNone/>
                      </a:pPr>
                      <a:endParaRPr lang="th-TH" sz="1600" baseline="0" dirty="0" smtClean="0"/>
                    </a:p>
                    <a:p>
                      <a:pPr marL="0" indent="0">
                        <a:buFontTx/>
                        <a:buNone/>
                      </a:pPr>
                      <a:endParaRPr lang="th-TH" sz="1600" dirty="0" smtClean="0">
                        <a:solidFill>
                          <a:schemeClr val="bg1"/>
                        </a:solidFill>
                        <a:latin typeface="Angsana New" panose="02020603050405020304" pitchFamily="18" charset="-34"/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ข้อเสนอแนะของคณะ  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076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/>
              <a:t>ข้อเสนอแนะของคณะ</a:t>
            </a:r>
            <a:r>
              <a:rPr lang="en-US" sz="3600" b="1" dirty="0" smtClean="0"/>
              <a:t>  </a:t>
            </a:r>
            <a:r>
              <a:rPr lang="th-TH" sz="3600" b="1" dirty="0"/>
              <a:t>(ต่อ</a:t>
            </a:r>
            <a:r>
              <a:rPr lang="th-TH" sz="3600" b="1" dirty="0" smtClean="0"/>
              <a:t>)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289412"/>
              </p:ext>
            </p:extLst>
          </p:nvPr>
        </p:nvGraphicFramePr>
        <p:xfrm>
          <a:off x="0" y="692696"/>
          <a:ext cx="9144001" cy="63068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94782"/>
                <a:gridCol w="1638673"/>
                <a:gridCol w="1558625"/>
                <a:gridCol w="1800200"/>
                <a:gridCol w="2051721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สรุปบทเรียน</a:t>
                      </a:r>
                      <a:endParaRPr lang="en-US" sz="2400" u="sng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วิทยากร</a:t>
                      </a:r>
                      <a:endParaRPr lang="en-US" sz="2400" u="sng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จนท.อำนวยความสะดวก</a:t>
                      </a:r>
                      <a:endParaRPr lang="en-US" sz="2400" u="sng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อาหารและของว่าง</a:t>
                      </a:r>
                      <a:endParaRPr lang="en-US" sz="2400" u="sng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u="sng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อื่นๆ</a:t>
                      </a:r>
                      <a:endParaRPr lang="en-US" sz="2400" u="sng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</a:tr>
              <a:tr h="5483876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ถอดบทเรียนไม่ควรมีทุกวัน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กิจกรรมถอดบทเรียน หัวข้อแต่ละวันถึงแม้จะต่างกันแต่คำตอบหรือบทเรียนที่ได้มีความคล้ายคลึงกันในแต่ละวัน น่าจะให้ลองสร้างสรรค์อะไรใหม่ๆ หรือความคิดริเริ่มการวิเคราะห์หรือตกตะกอนทางความคิดควรให้อยู่ในวันหรือสองวันแรก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เปลี่ยนคำถามกิจกรรมเพราะเนื้อหาที่ถามเป็นคำตอบเดียวกันได้ทั้ง 3 วัน ที่ถอดบทเรียน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กิจกรรมแชร์ประสบการณ์ความคิดเห็นรายบุคคลอาจจะใช้เวลานานเกินไปนิด การทำเป็นกลุ่มน่าจะดีกว่าถ้ามีเวลาจำกัด</a:t>
                      </a:r>
                    </a:p>
                    <a:p>
                      <a:endParaRPr lang="en-US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วิทยากรและความรู้ที่ได้รับ รู้สึกว่าเรียนรู้อย่างสนุกสนานและมีประโยชน์มาก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อยากให้การบรรยายของคุณโทนี่นานขึ้น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พี่อาแหละ + พี่หลวง เป็นตัวอย่างที่ดีมากๆ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ผู้นำพูดได้ดีมาก อยากให้อัดคลิปลงยูทูป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วิทยากรบางท่านควรเพิ่มการแนะนำตัว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คุณโทนี่พูดเร็วเกินไป</a:t>
                      </a:r>
                    </a:p>
                    <a:p>
                      <a:endParaRPr lang="en-US" sz="18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ทีมงานเป็นกันเองมากค่ะ รู้สึกอยากมาเที่ยวกับครอบครัวเลยค่ะ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ทีมงานทำงานได้อย่างมืออาชีพมากๆ ประทับใจมากค่ะ ได้ความรู้</a:t>
                      </a:r>
                    </a:p>
                    <a:p>
                      <a:endParaRPr lang="en-US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อาหารอร่อยมากๆ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อิ่ม อร่อย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รสชาติชาเย็นน่าจะกลมกล่อมกว่านี้ค่ะ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อร่อยมากจนอยากห่อกลับบ้าน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อยากกินไส้อั่ว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อร่อยทุกอย่าง ดีมาก</a:t>
                      </a:r>
                    </a:p>
                    <a:p>
                      <a:endParaRPr lang="en-US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สะดวก สบาย สนุกมาๆ การดูงาน ครั้งนี้ประทับใจมากๆค่ะ ไม่รู้จะบอกจุดบกพร่องตรงไหนเลยค่ะ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ขอขอบคุณทีมงานที่ให้โอกาสพวกเราเข้ามาเรียนรู้หลายๆกิจกรรมอย่างลึกซึ้ง เป็นกิจกรรมที่ดีมากหลากหลาย พี่ๆทำงานขยันขันแข็งมีไฟกันทุกคน ทำให้พวกเรามีความหวัง พลังมากขึ้นในการกลับมาพัฒนาประเทศชาติต่อไป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ขอขอบคุณพี่ๆทุกคนนะคะ หนูสนุกมากและได้รับความรู้ต่างๆนานา ชอบมากค่ะ ขอขอบคุณพี่ๆที่ดูแลพวกหนูตลอดการศึกษาดูงาน</a:t>
                      </a:r>
                    </a:p>
                    <a:p>
                      <a:r>
                        <a:rPr lang="th-TH" sz="16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ประทับใจ หอแห่งแรงบันดาลใจ พระตำหนักดอยตุง และสวนแม่ฟ้าหลวงมากๆ</a:t>
                      </a:r>
                    </a:p>
                    <a:p>
                      <a:endParaRPr lang="en-US" sz="16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73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6587" y="44624"/>
            <a:ext cx="3887413" cy="25922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วันที่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18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กรกฎาคม 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2558 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ณ โรงแรมริชมอนด์ </a:t>
            </a:r>
            <a:br>
              <a:rPr lang="th-TH" sz="40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จ.นนทบุรี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3442" cy="6741368"/>
          </a:xfrm>
        </p:spPr>
      </p:pic>
      <p:sp>
        <p:nvSpPr>
          <p:cNvPr id="5" name="TextBox 4"/>
          <p:cNvSpPr txBox="1"/>
          <p:nvPr/>
        </p:nvSpPr>
        <p:spPr>
          <a:xfrm flipH="1">
            <a:off x="5292080" y="3198455"/>
            <a:ext cx="3851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h-TH" dirty="0"/>
              <a:t> </a:t>
            </a:r>
            <a:r>
              <a:rPr lang="th-TH" b="1" dirty="0" smtClean="0"/>
              <a:t>คุณธานิษฏ์ (พี่เหล็ก) ทำความคาดหวังของนักเรียนทุนรัฐบาลไทย  โดยยังไม่ได้บรรยายหรือเล่าเรื่องราว ของมูลนิธิแม่ฟ้าหลวงฯ (โครงการพัฒนาดอยตุงฯ)</a:t>
            </a:r>
          </a:p>
        </p:txBody>
      </p:sp>
    </p:spTree>
    <p:extLst>
      <p:ext uri="{BB962C8B-B14F-4D97-AF65-F5344CB8AC3E}">
        <p14:creationId xmlns:p14="http://schemas.microsoft.com/office/powerpoint/2010/main" val="324576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88633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dirty="0" smtClean="0"/>
              <a:t>โปรแกรมศึกษาดูงาน</a:t>
            </a:r>
            <a:endParaRPr lang="th-TH" sz="40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631764"/>
              </p:ext>
            </p:extLst>
          </p:nvPr>
        </p:nvGraphicFramePr>
        <p:xfrm>
          <a:off x="323528" y="1727562"/>
          <a:ext cx="7776864" cy="2376883"/>
        </p:xfrm>
        <a:graphic>
          <a:graphicData uri="http://schemas.openxmlformats.org/drawingml/2006/table">
            <a:tbl>
              <a:tblPr firstRow="1" firstCol="1" bandRow="1"/>
              <a:tblGrid>
                <a:gridCol w="1685701"/>
                <a:gridCol w="6091163"/>
              </a:tblGrid>
              <a:tr h="532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06.00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คณะฯ ออกเดินทางจากกรุงเทพฯ ไปจังหวัดเชียงรายด้วยรถโดยสารปรับอากาศ 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19.00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คณะฯ เดินทางถึงปั๊มน้ำมัน ปตท.ห้วยไคร้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19.00-19.30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รถตู้จากโครงการพัฒนาดอยตุงฯ รับคณะและพาขึ้นมายังโครงการพัฒนาดอยตุง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19.30-20.30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รับประทานอาหารเย็น ณ ห้องอาหารครัวตำหนัก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20.30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Check in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เข้าที่พักดอยตุงลอด์จ 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67544" y="945015"/>
            <a:ext cx="867645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วันที่หนึ่ง (วันเดินทาง)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: </a:t>
            </a: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วันอาทิตย์ ที่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19</a:t>
            </a:r>
            <a:r>
              <a:rPr kumimoji="0" lang="th-TH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 กรกฎาคม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 New" pitchFamily="18" charset="-34"/>
                <a:ea typeface="Calibri" pitchFamily="34" charset="0"/>
                <a:cs typeface="Angsana New" pitchFamily="18" charset="-34"/>
              </a:rPr>
              <a:t>2558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194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7567"/>
              </p:ext>
            </p:extLst>
          </p:nvPr>
        </p:nvGraphicFramePr>
        <p:xfrm>
          <a:off x="107504" y="-3"/>
          <a:ext cx="9001000" cy="6524303"/>
        </p:xfrm>
        <a:graphic>
          <a:graphicData uri="http://schemas.openxmlformats.org/drawingml/2006/table">
            <a:tbl>
              <a:tblPr firstRow="1" firstCol="1" bandRow="1"/>
              <a:tblGrid>
                <a:gridCol w="1440160"/>
                <a:gridCol w="7560840"/>
              </a:tblGrid>
              <a:tr h="47667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วันที่สอง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: </a:t>
                      </a: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วันจันทร์ ที่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20 </a:t>
                      </a:r>
                      <a:r>
                        <a:rPr lang="th-TH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กรกฎาคม </a:t>
                      </a:r>
                      <a:r>
                        <a:rPr lang="en-US" sz="2800" b="1" u="dbl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2558</a:t>
                      </a:r>
                      <a:endParaRPr lang="en-US" sz="28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08.00 - 09.00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รับประทานอาหารเช้า ณ ห้องอาหารครัวตำหนัก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0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09.00 - 10.00 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กล่าวต้อนรับนักเรียนทุน  โดย นางสาวธนิดา  เตชะโชควิวัฒน์ </a:t>
                      </a:r>
                      <a:r>
                        <a:rPr lang="th-TH" sz="2000" b="1" spc="-30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ผู้อำนวยการ</a:t>
                      </a:r>
                      <a:r>
                        <a:rPr lang="th-TH" sz="2000" b="1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ศูนย์จัดการศึกษาในต่างประเทศและบริหารความรู้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10.00 – 11.00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กิจกรรม </a:t>
                      </a:r>
                      <a:r>
                        <a:rPr lang="en-US" sz="2000" b="1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: </a:t>
                      </a:r>
                      <a:r>
                        <a:rPr lang="th-TH" sz="2000" b="1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ทำความรู้จักกันระหว่างนักเรียนทุน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11.00-12.00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i="0" u="none" spc="-30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- ฟังการ</a:t>
                      </a:r>
                      <a:r>
                        <a:rPr lang="th-TH" sz="2000" b="1" i="0" u="none" spc="-30" dirty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บรรยายในหัวข้อ “หลักการพัฒนาตามตำราแม่ฟ้าหลวง และการพัฒนาขั้นต้นน้ำ ขั้นกลางน้ำ และขั้นปลายน้ำ” และ </a:t>
                      </a:r>
                      <a:r>
                        <a:rPr lang="th-TH" sz="2000" b="1" i="0" u="none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ศูนย์ข้อมูลโครงการพัฒนาดอยตุงฯ การพัฒนาที่มีประสิทธิผลต้องเริ่มจาก “ข้อมูลจริง” และ“การพัฒนาต้องวัดผลได้”  โดยการติดตามประเมินผลอย่างต่อเนื่อง</a:t>
                      </a:r>
                      <a:endParaRPr lang="en-US" sz="2000" b="1" i="0" u="none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12.00 - 13.00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รับประทานอาหารกลางวัน ณ ห้องอาหารครัวตำหนัก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13.00-14.00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ชมหอแห่งแรงบันดาลใจ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14.00 - 14.10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เดินทางไปแปลงป่าเศรษฐกิจ บริษัทนวุติ จำกัด ไซต์ </a:t>
                      </a: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14.10 - 15.00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ดูงานแปลงปลูกป่าเศรษฐกิจ แมคคาเดเมียนัท กาแฟอาราบิก้าดอยตุง และโรงงานแปรรูปแมคคาเดเมียนัท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15.00-17.00</a:t>
                      </a: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ออกเดินทางจาก บริษัทนวุติ จำกัด โครงการพัฒนาดอยตุงฯ ไปยังโครงการปลูกป่าปางมะหัน ต.เทอดไทย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17.00-18.00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เดินทางถึงโครงการปลูกป่าปางมะหัน เข้าที่พัก และพักผ่อนตามอัธยาศัย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18.00-19.00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รับประทานอาหารค่ำ ณ สำนักงานปลูกป่าปางมะหัน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19.00-21.00 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กิจกรรมถอดบทเรียน การเรียนรู้ประจำวัน ณ ศาลากิจกรรม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35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21.00</a:t>
                      </a:r>
                      <a:r>
                        <a:rPr lang="th-TH" sz="2000" b="1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น.</a:t>
                      </a:r>
                      <a:endParaRPr lang="en-US" sz="2000" b="1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พักผ่อนตามอัธยาศัย</a:t>
                      </a:r>
                      <a:endParaRPr lang="en-US" sz="20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8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สรุปการศึกษาดูงานวันที่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วันจันทร์ 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20 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กรกฎาคม 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2558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35771"/>
            <a:ext cx="4139952" cy="27413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77072"/>
            <a:ext cx="4119201" cy="27275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135150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กิจกรรม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ฟังบรรยายหลักการพัฒนาตามตำราแม่ฟ้าหลวงฯ และการพัฒนาขั้นต้นน้ำ ขั้นกลางน้ำ และขั้นปลายน้ำ  พร้อมกับบรรยายศูนย์ข้อมูลโครงการพัฒนาดอยตุงฯ </a:t>
            </a:r>
          </a:p>
          <a:p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สถานที่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ห้องประชุม ออดิทอเรียม หอแห่งแรงบันดาลใจ</a:t>
            </a:r>
          </a:p>
          <a:p>
            <a:r>
              <a:rPr lang="th-TH" sz="2400" b="1" u="sng" dirty="0" smtClean="0">
                <a:latin typeface="Angsana New" pitchFamily="18" charset="-34"/>
                <a:cs typeface="Angsana New" pitchFamily="18" charset="-34"/>
              </a:rPr>
              <a:t>วิทยากรบรรยาย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 :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คุณอมรรัตน์ (พี่นันท์ 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KLC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) และคุณรัฐกร (พี่ตั้ว พัฒนาสังคม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)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9576"/>
            <a:ext cx="5004048" cy="250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8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000" b="1" dirty="0" smtClean="0"/>
              <a:t>คำถามของคณะ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96" y="0"/>
            <a:ext cx="2875255" cy="19038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75255" cy="19038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988840"/>
            <a:ext cx="9144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ทำไม</a:t>
            </a:r>
            <a:r>
              <a:rPr lang="th-TH" sz="2200" dirty="0"/>
              <a:t>สมเด็จย่าเลือกดอย</a:t>
            </a:r>
            <a:r>
              <a:rPr lang="th-TH" sz="2200" dirty="0" smtClean="0"/>
              <a:t>ตุง?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ใช้</a:t>
            </a:r>
            <a:r>
              <a:rPr lang="th-TH" sz="2200" dirty="0"/>
              <a:t>บุคลากรมากขนาดไหนในการทำ</a:t>
            </a:r>
            <a:r>
              <a:rPr lang="th-TH" sz="2200" dirty="0" smtClean="0"/>
              <a:t>โครงการ?</a:t>
            </a:r>
            <a:endParaRPr lang="en-US" sz="2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ตอนนี้</a:t>
            </a:r>
            <a:r>
              <a:rPr lang="th-TH" sz="2200" dirty="0"/>
              <a:t>โครงการอยู่ระดับไหน </a:t>
            </a:r>
            <a:r>
              <a:rPr lang="th-TH" sz="2200" dirty="0" smtClean="0"/>
              <a:t> ต้น</a:t>
            </a:r>
            <a:r>
              <a:rPr lang="th-TH" sz="2200" dirty="0"/>
              <a:t>น้ำ </a:t>
            </a:r>
            <a:r>
              <a:rPr lang="th-TH" sz="2200" dirty="0" smtClean="0"/>
              <a:t>กลางน้ำ และปลาย</a:t>
            </a:r>
            <a:r>
              <a:rPr lang="th-TH" sz="2200" dirty="0"/>
              <a:t>น้ำ จะพัฒนาต่อไปทางไหน อิ่มตัวแล้วหรือ</a:t>
            </a:r>
            <a:r>
              <a:rPr lang="th-TH" sz="2200" dirty="0" smtClean="0"/>
              <a:t>ยัง?</a:t>
            </a:r>
            <a:endParaRPr lang="en-US" sz="2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ชาวบ้าน</a:t>
            </a:r>
            <a:r>
              <a:rPr lang="th-TH" sz="2200" dirty="0"/>
              <a:t>มีนวัตกรรมใหม่ๆที่พัฒนาขึ้นมาเองบ้าง</a:t>
            </a:r>
            <a:r>
              <a:rPr lang="th-TH" sz="2200" dirty="0" smtClean="0"/>
              <a:t>ไหม?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จะ</a:t>
            </a:r>
            <a:r>
              <a:rPr lang="th-TH" sz="2200" dirty="0"/>
              <a:t>ทำยังไงให้เกิดความสมดุลระหว่างอาชีพและการดูแลป่า คนจะตัดป่าเพื่อปลูกกาแฟเพิ่มหรือ</a:t>
            </a:r>
            <a:r>
              <a:rPr lang="th-TH" sz="2200" dirty="0" smtClean="0"/>
              <a:t>เปล่า?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sz="2200" dirty="0" smtClean="0"/>
              <a:t>ตอนนี้</a:t>
            </a:r>
            <a:r>
              <a:rPr lang="th-TH" sz="2200" dirty="0"/>
              <a:t>มีสัตว์ป่าในป่าดอยตุงบ้าง</a:t>
            </a:r>
            <a:r>
              <a:rPr lang="th-TH" sz="2200" dirty="0" smtClean="0"/>
              <a:t>ไหม?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h-TH" sz="2200" dirty="0"/>
              <a:t> จัดการขยะ</a:t>
            </a:r>
            <a:r>
              <a:rPr lang="th-TH" sz="2200" dirty="0" smtClean="0"/>
              <a:t>อย่างไร?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h-TH" sz="2200" dirty="0"/>
              <a:t> น้ำมาจากไหน ชาวบ้านบริหารจัดการ</a:t>
            </a:r>
            <a:r>
              <a:rPr lang="th-TH" sz="2200" dirty="0" smtClean="0"/>
              <a:t>อย่างไร?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h-TH" sz="2200" dirty="0"/>
              <a:t> สิ่งที่ทำที่ดอยตุงนำไปใช้ที่น่าน</a:t>
            </a:r>
            <a:r>
              <a:rPr lang="th-TH" sz="2200" dirty="0" smtClean="0"/>
              <a:t>อย่างไร?</a:t>
            </a:r>
          </a:p>
          <a:p>
            <a:endParaRPr lang="en-US" dirty="0" smtClean="0"/>
          </a:p>
          <a:p>
            <a:endParaRPr lang="th-T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185"/>
            <a:ext cx="2677332" cy="17728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79" y="4948961"/>
            <a:ext cx="2880320" cy="1907226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2855574" y="6461100"/>
            <a:ext cx="3142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***</a:t>
            </a:r>
            <a:r>
              <a:rPr lang="th-TH" sz="2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คณะให้ความสนใจที่จะถาม</a:t>
            </a:r>
            <a:endParaRPr lang="th-TH" sz="20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98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6402</TotalTime>
  <Words>8898</Words>
  <Application>Microsoft Office PowerPoint</Application>
  <PresentationFormat>On-screen Show (4:3)</PresentationFormat>
  <Paragraphs>490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Angsana New</vt:lpstr>
      <vt:lpstr>Arial</vt:lpstr>
      <vt:lpstr>Calibri</vt:lpstr>
      <vt:lpstr>Cordia New</vt:lpstr>
      <vt:lpstr>Wingdings</vt:lpstr>
      <vt:lpstr>Office Theme</vt:lpstr>
      <vt:lpstr>PowerPoint Presentation</vt:lpstr>
      <vt:lpstr>วัตถุประสงค์ในการมาศึกษาดูงาน</vt:lpstr>
      <vt:lpstr>จำนวนคณะผู้เข้าศึกษาดูงาน</vt:lpstr>
      <vt:lpstr>เจ้าหน้าที่ LU KLC และศท.บ ที่เกี่ยวข้อง</vt:lpstr>
      <vt:lpstr>วันที่ 18  กรกฎาคม  2558  ณ โรงแรมริชมอนด์  จ.นนทบุรี</vt:lpstr>
      <vt:lpstr>โปรแกรมศึกษาดูงาน</vt:lpstr>
      <vt:lpstr>PowerPoint Presentation</vt:lpstr>
      <vt:lpstr>สรุปการศึกษาดูงานวันที่ 2 วันจันทร์  20  กรกฎาคม  2558</vt:lpstr>
      <vt:lpstr>คำถามของคณะ</vt:lpstr>
      <vt:lpstr>ภาพบรรยากาศคณะเดินชมหอแห่งแรงบันดาลใจ</vt:lpstr>
      <vt:lpstr>ช่วงบ่ายของวัน</vt:lpstr>
      <vt:lpstr>ถอดบทเรียนประจำวัน ณ ศาลากิจกรรม ปางมะหัน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สรุปการศึกษาดูงาน  วันที่3    วันอังคาร 21 กรกฎาคม 2558</vt:lpstr>
      <vt:lpstr>พูดคุยแลกเปลี่ยนความคิดเห็นกับผู้นำชุมชน และ อสพ. ถาม - ตอบ</vt:lpstr>
      <vt:lpstr>ถอดบทเรียนประจำวัน ณ ห้องประชุมคลับ 31</vt:lpstr>
      <vt:lpstr>PowerPoint Presentation</vt:lpstr>
      <vt:lpstr>สรุปการศึกษาดูงาน  วันที่4    วันพุธ 22 กรกฎาคม 2558</vt:lpstr>
      <vt:lpstr>ชมศูนย์ผลิต และจำหน่ายงานมือ (ต่อ)</vt:lpstr>
      <vt:lpstr>PowerPoint Presentation</vt:lpstr>
      <vt:lpstr>ประเด็จคำถาม – คำตอบ   ณ ห้องประชุม อบต.แม่ฟ้าหลวง </vt:lpstr>
      <vt:lpstr>ประเด็จคำถาม – คำตอบ   ณ ห้องประชุม อบต.แม่ฟ้าหลวง  (ต่อ)</vt:lpstr>
      <vt:lpstr>PowerPoint Presentation</vt:lpstr>
      <vt:lpstr>ประเด็จคำถาม – คำตอบ   ณ ห้องประชุม อบต.แม่ฟ้าหลวง  (ต่อ)</vt:lpstr>
      <vt:lpstr>ถอดบทเรียนประจำวัน ณ ห้องประชุมคลับ 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เยี่ยมชมการเรียนการสอนแบบ Montessori   ณ โรงเรียนขาแหย่งพัฒนา  (ต่อ)</vt:lpstr>
      <vt:lpstr>ฟังบรรยายสรุปเรื่องการพัฒนาตามตำราแม่ฟ้าหลวงฯ โดยคุณพิมพรรณ  ดิศกุล ณ อยุธยา</vt:lpstr>
      <vt:lpstr>ฟังบรรยายสรุปเรื่องการพัฒนาตามตำราแม่ฟ้าหลวงฯ โดยคุณพิมพรรณ  ดิศกุล ณ อยุธยา  (ต่อ)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ข้อเสนอแนะของคณะ  (ต่อ)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คณะนักเรียนทุนรัฐบาลไทย (ทุน ก.พ.) “โครงการปลูกจิตสำนึกรักบ้านเกิดให้แก่นักเรียนทุนรัฐบาลไทย ประจำปี 2558 รุ่นที่ 1”</dc:title>
  <dc:creator>Dell</dc:creator>
  <cp:lastModifiedBy>Natworarat</cp:lastModifiedBy>
  <cp:revision>281</cp:revision>
  <dcterms:created xsi:type="dcterms:W3CDTF">2015-07-26T06:54:53Z</dcterms:created>
  <dcterms:modified xsi:type="dcterms:W3CDTF">2015-09-13T14:56:05Z</dcterms:modified>
</cp:coreProperties>
</file>